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126"/>
  </p:notesMasterIdLst>
  <p:handoutMasterIdLst>
    <p:handoutMasterId r:id="rId127"/>
  </p:handoutMasterIdLst>
  <p:sldIdLst>
    <p:sldId id="256" r:id="rId2"/>
    <p:sldId id="615" r:id="rId3"/>
    <p:sldId id="614" r:id="rId4"/>
    <p:sldId id="653" r:id="rId5"/>
    <p:sldId id="661" r:id="rId6"/>
    <p:sldId id="617" r:id="rId7"/>
    <p:sldId id="654" r:id="rId8"/>
    <p:sldId id="658" r:id="rId9"/>
    <p:sldId id="733" r:id="rId10"/>
    <p:sldId id="734" r:id="rId11"/>
    <p:sldId id="660" r:id="rId12"/>
    <p:sldId id="735" r:id="rId13"/>
    <p:sldId id="736" r:id="rId14"/>
    <p:sldId id="737" r:id="rId15"/>
    <p:sldId id="662" r:id="rId16"/>
    <p:sldId id="738" r:id="rId17"/>
    <p:sldId id="739" r:id="rId18"/>
    <p:sldId id="647" r:id="rId19"/>
    <p:sldId id="648" r:id="rId20"/>
    <p:sldId id="649" r:id="rId21"/>
    <p:sldId id="650" r:id="rId22"/>
    <p:sldId id="593" r:id="rId23"/>
    <p:sldId id="511" r:id="rId24"/>
    <p:sldId id="521" r:id="rId25"/>
    <p:sldId id="522" r:id="rId26"/>
    <p:sldId id="523" r:id="rId27"/>
    <p:sldId id="562" r:id="rId28"/>
    <p:sldId id="587" r:id="rId29"/>
    <p:sldId id="589" r:id="rId30"/>
    <p:sldId id="532" r:id="rId31"/>
    <p:sldId id="557" r:id="rId32"/>
    <p:sldId id="533" r:id="rId33"/>
    <p:sldId id="590" r:id="rId34"/>
    <p:sldId id="591" r:id="rId35"/>
    <p:sldId id="601" r:id="rId36"/>
    <p:sldId id="603" r:id="rId37"/>
    <p:sldId id="563" r:id="rId38"/>
    <p:sldId id="565" r:id="rId39"/>
    <p:sldId id="570" r:id="rId40"/>
    <p:sldId id="534" r:id="rId41"/>
    <p:sldId id="571" r:id="rId42"/>
    <p:sldId id="572" r:id="rId43"/>
    <p:sldId id="573" r:id="rId44"/>
    <p:sldId id="606" r:id="rId45"/>
    <p:sldId id="609" r:id="rId46"/>
    <p:sldId id="539" r:id="rId47"/>
    <p:sldId id="540" r:id="rId48"/>
    <p:sldId id="543" r:id="rId49"/>
    <p:sldId id="545" r:id="rId50"/>
    <p:sldId id="546" r:id="rId51"/>
    <p:sldId id="604" r:id="rId52"/>
    <p:sldId id="605" r:id="rId53"/>
    <p:sldId id="607" r:id="rId54"/>
    <p:sldId id="592" r:id="rId55"/>
    <p:sldId id="536" r:id="rId56"/>
    <p:sldId id="547" r:id="rId57"/>
    <p:sldId id="537" r:id="rId58"/>
    <p:sldId id="550" r:id="rId59"/>
    <p:sldId id="612" r:id="rId60"/>
    <p:sldId id="740" r:id="rId61"/>
    <p:sldId id="611" r:id="rId62"/>
    <p:sldId id="663" r:id="rId63"/>
    <p:sldId id="670" r:id="rId64"/>
    <p:sldId id="671" r:id="rId65"/>
    <p:sldId id="672" r:id="rId66"/>
    <p:sldId id="665" r:id="rId67"/>
    <p:sldId id="741" r:id="rId68"/>
    <p:sldId id="673" r:id="rId69"/>
    <p:sldId id="674" r:id="rId70"/>
    <p:sldId id="675" r:id="rId71"/>
    <p:sldId id="669" r:id="rId72"/>
    <p:sldId id="676" r:id="rId73"/>
    <p:sldId id="664" r:id="rId74"/>
    <p:sldId id="678" r:id="rId75"/>
    <p:sldId id="680" r:id="rId76"/>
    <p:sldId id="682" r:id="rId77"/>
    <p:sldId id="683" r:id="rId78"/>
    <p:sldId id="684" r:id="rId79"/>
    <p:sldId id="685" r:id="rId80"/>
    <p:sldId id="686" r:id="rId81"/>
    <p:sldId id="687" r:id="rId82"/>
    <p:sldId id="688" r:id="rId83"/>
    <p:sldId id="689" r:id="rId84"/>
    <p:sldId id="690" r:id="rId85"/>
    <p:sldId id="694" r:id="rId86"/>
    <p:sldId id="695" r:id="rId87"/>
    <p:sldId id="696" r:id="rId88"/>
    <p:sldId id="697" r:id="rId89"/>
    <p:sldId id="698" r:id="rId90"/>
    <p:sldId id="699" r:id="rId91"/>
    <p:sldId id="700" r:id="rId92"/>
    <p:sldId id="701" r:id="rId93"/>
    <p:sldId id="702" r:id="rId94"/>
    <p:sldId id="703" r:id="rId95"/>
    <p:sldId id="704" r:id="rId96"/>
    <p:sldId id="705" r:id="rId97"/>
    <p:sldId id="706" r:id="rId98"/>
    <p:sldId id="707" r:id="rId99"/>
    <p:sldId id="708" r:id="rId100"/>
    <p:sldId id="709" r:id="rId101"/>
    <p:sldId id="710" r:id="rId102"/>
    <p:sldId id="711" r:id="rId103"/>
    <p:sldId id="712" r:id="rId104"/>
    <p:sldId id="713" r:id="rId105"/>
    <p:sldId id="714" r:id="rId106"/>
    <p:sldId id="715" r:id="rId107"/>
    <p:sldId id="716" r:id="rId108"/>
    <p:sldId id="717" r:id="rId109"/>
    <p:sldId id="718" r:id="rId110"/>
    <p:sldId id="719" r:id="rId111"/>
    <p:sldId id="720" r:id="rId112"/>
    <p:sldId id="721" r:id="rId113"/>
    <p:sldId id="722" r:id="rId114"/>
    <p:sldId id="723" r:id="rId115"/>
    <p:sldId id="724" r:id="rId116"/>
    <p:sldId id="725" r:id="rId117"/>
    <p:sldId id="726" r:id="rId118"/>
    <p:sldId id="727" r:id="rId119"/>
    <p:sldId id="728" r:id="rId120"/>
    <p:sldId id="729" r:id="rId121"/>
    <p:sldId id="730" r:id="rId122"/>
    <p:sldId id="731" r:id="rId123"/>
    <p:sldId id="732" r:id="rId124"/>
    <p:sldId id="268" r:id="rId125"/>
  </p:sldIdLst>
  <p:sldSz cx="9144000" cy="5715000" type="screen16x10"/>
  <p:notesSz cx="6858000" cy="9144000"/>
  <p:defaultTextStyle>
    <a:lvl1pPr marL="0" algn="l" rtl="0" latinLnBrk="0">
      <a:defRPr lang="zh-CN" sz="1800" kern="1200">
        <a:solidFill>
          <a:schemeClr val="tx1"/>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p:defaultTextStyle>
  <p:extLst>
    <p:ext uri="{EFAFB233-063F-42B5-8137-9DF3F51BA10A}">
      <p15:sldGuideLst xmlns:p15="http://schemas.microsoft.com/office/powerpoint/2012/main" xmlns="">
        <p15:guide id="1" orient="horz" pos="180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889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1" autoAdjust="0"/>
    <p:restoredTop sz="75396" autoAdjust="0"/>
  </p:normalViewPr>
  <p:slideViewPr>
    <p:cSldViewPr snapToGrid="0">
      <p:cViewPr varScale="1">
        <p:scale>
          <a:sx n="104" d="100"/>
          <a:sy n="104" d="100"/>
        </p:scale>
        <p:origin x="-1800" y="-84"/>
      </p:cViewPr>
      <p:guideLst>
        <p:guide orient="horz" pos="180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C4FE8A-5357-4423-9BBE-89364C7D1A7C}" type="datetimeFigureOut">
              <a:rPr lang="zh-CN" altLang="en-US" smtClean="0"/>
              <a:pPr/>
              <a:t>2018/9/6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AFE327-B7B3-4EF1-953E-1A48FA36C700}" type="slidenum">
              <a:rPr lang="zh-CN" altLang="en-US" smtClean="0"/>
              <a:pPr/>
              <a:t>‹#›</a:t>
            </a:fld>
            <a:endParaRPr lang="zh-CN" altLang="en-US"/>
          </a:p>
        </p:txBody>
      </p:sp>
    </p:spTree>
    <p:extLst>
      <p:ext uri="{BB962C8B-B14F-4D97-AF65-F5344CB8AC3E}">
        <p14:creationId xmlns:p14="http://schemas.microsoft.com/office/powerpoint/2010/main" val="32568368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latinLnBrk="0">
              <a:defRPr lang="zh-CN" sz="1200"/>
            </a:lvl1pPr>
            <a:extLst/>
          </a:lstStyle>
          <a:p>
            <a:endParaRPr lang="zh-CN"/>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latinLnBrk="0">
              <a:defRPr lang="zh-CN" sz="1200"/>
            </a:lvl1pPr>
            <a:extLst/>
          </a:lstStyle>
          <a:p>
            <a:fld id="{A8ADFD5B-A66C-449C-B6E8-FB716D07777D}" type="datetimeFigureOut">
              <a:rPr lang="zh-CN" altLang="en-US"/>
              <a:pPr/>
              <a:t>2018/9/6</a:t>
            </a:fld>
            <a:endParaRPr lang="zh-CN"/>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rtlCol="0" anchor="ctr"/>
          <a:lstStyle>
            <a:extLst/>
          </a:lstStyle>
          <a:p>
            <a:endParaRPr lang="zh-CN"/>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latinLnBrk="0">
              <a:defRPr lang="zh-CN" sz="1200"/>
            </a:lvl1pPr>
            <a:extLst/>
          </a:lstStyle>
          <a:p>
            <a:endParaRPr 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latinLnBrk="0">
              <a:defRPr lang="zh-CN" sz="1200"/>
            </a:lvl1pPr>
            <a:extLst/>
          </a:lstStyle>
          <a:p>
            <a:fld id="{CA5D3BF3-D352-46FC-8343-31F56E6730EA}" type="slidenum">
              <a:rPr/>
              <a:pPr/>
              <a:t>‹#›</a:t>
            </a:fld>
            <a:endParaRPr lang="zh-CN"/>
          </a:p>
        </p:txBody>
      </p:sp>
    </p:spTree>
    <p:extLst>
      <p:ext uri="{BB962C8B-B14F-4D97-AF65-F5344CB8AC3E}">
        <p14:creationId xmlns:p14="http://schemas.microsoft.com/office/powerpoint/2010/main" val="602075223"/>
      </p:ext>
    </p:extLst>
  </p:cSld>
  <p:clrMap bg1="lt1" tx1="dk1" bg2="lt2" tx2="dk2" accent1="accent1" accent2="accent2" accent3="accent3" accent4="accent4" accent5="accent5" accent6="accent6" hlink="hlink" folHlink="folHlink"/>
  <p:notesStyle>
    <a:lvl1pPr marL="0" algn="l" rtl="0" latinLnBrk="0">
      <a:defRPr lang="zh-CN" sz="1200" kern="1200">
        <a:solidFill>
          <a:schemeClr val="tx1"/>
        </a:solidFill>
        <a:latin typeface="+mn-lt"/>
        <a:ea typeface="+mn-ea"/>
        <a:cs typeface="+mn-cs"/>
      </a:defRPr>
    </a:lvl1pPr>
    <a:lvl2pPr marL="457200" algn="l" rtl="0" latinLnBrk="0">
      <a:defRPr lang="zh-CN" sz="1200" kern="1200">
        <a:solidFill>
          <a:schemeClr val="tx1"/>
        </a:solidFill>
        <a:latin typeface="+mn-lt"/>
        <a:ea typeface="+mn-ea"/>
        <a:cs typeface="+mn-cs"/>
      </a:defRPr>
    </a:lvl2pPr>
    <a:lvl3pPr marL="914400" algn="l" rtl="0" latinLnBrk="0">
      <a:defRPr lang="zh-CN" sz="1200" kern="1200">
        <a:solidFill>
          <a:schemeClr val="tx1"/>
        </a:solidFill>
        <a:latin typeface="+mn-lt"/>
        <a:ea typeface="+mn-ea"/>
        <a:cs typeface="+mn-cs"/>
      </a:defRPr>
    </a:lvl3pPr>
    <a:lvl4pPr marL="1371600" algn="l" rtl="0" latinLnBrk="0">
      <a:defRPr lang="zh-CN" sz="1200" kern="1200">
        <a:solidFill>
          <a:schemeClr val="tx1"/>
        </a:solidFill>
        <a:latin typeface="+mn-lt"/>
        <a:ea typeface="+mn-ea"/>
        <a:cs typeface="+mn-cs"/>
      </a:defRPr>
    </a:lvl4pPr>
    <a:lvl5pPr marL="1828800" algn="l" rtl="0" latinLnBrk="0">
      <a:defRPr lang="zh-CN" sz="1200" kern="1200">
        <a:solidFill>
          <a:schemeClr val="tx1"/>
        </a:solidFill>
        <a:latin typeface="+mn-lt"/>
        <a:ea typeface="+mn-ea"/>
        <a:cs typeface="+mn-cs"/>
      </a:defRPr>
    </a:lvl5pPr>
    <a:lvl6pPr marL="2286000" algn="l" rtl="0" latinLnBrk="0">
      <a:defRPr lang="zh-CN" sz="1200" kern="1200">
        <a:solidFill>
          <a:schemeClr val="tx1"/>
        </a:solidFill>
        <a:latin typeface="+mn-lt"/>
        <a:ea typeface="+mn-ea"/>
        <a:cs typeface="+mn-cs"/>
      </a:defRPr>
    </a:lvl6pPr>
    <a:lvl7pPr marL="2743200" algn="l" rtl="0" latinLnBrk="0">
      <a:defRPr lang="zh-CN" sz="1200" kern="1200">
        <a:solidFill>
          <a:schemeClr val="tx1"/>
        </a:solidFill>
        <a:latin typeface="+mn-lt"/>
        <a:ea typeface="+mn-ea"/>
        <a:cs typeface="+mn-cs"/>
      </a:defRPr>
    </a:lvl7pPr>
    <a:lvl8pPr marL="3200400" algn="l" rtl="0" latinLnBrk="0">
      <a:defRPr lang="zh-CN" sz="1200" kern="1200">
        <a:solidFill>
          <a:schemeClr val="tx1"/>
        </a:solidFill>
        <a:latin typeface="+mn-lt"/>
        <a:ea typeface="+mn-ea"/>
        <a:cs typeface="+mn-cs"/>
      </a:defRPr>
    </a:lvl8pPr>
    <a:lvl9pPr marL="3657600" algn="l" rtl="0" latinLnBrk="0">
      <a:defRPr lang="zh-CN"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lib.csdn.net/base/datastructur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baike.baidu.com/item/%E5%9B%9E%E5%BD%92%E5%88%86%E6%9E%90" TargetMode="External"/><Relationship Id="rId3" Type="http://schemas.openxmlformats.org/officeDocument/2006/relationships/hyperlink" Target="https://baike.baidu.com/item/%E8%87%AA%E5%8F%98%E9%87%8F" TargetMode="External"/><Relationship Id="rId7" Type="http://schemas.openxmlformats.org/officeDocument/2006/relationships/hyperlink" Target="https://baike.baidu.com/item/%E5%9B%A0%E5%8F%98%E9%87%8F"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baike.baidu.com/item/%E8%87%AA%E5%8F%98%E9%87%8F" TargetMode="External"/><Relationship Id="rId5" Type="http://schemas.openxmlformats.org/officeDocument/2006/relationships/hyperlink" Target="https://baike.baidu.com/item/%E5%9B%9E%E5%BD%92%E5%88%86%E6%9E%90" TargetMode="External"/><Relationship Id="rId4" Type="http://schemas.openxmlformats.org/officeDocument/2006/relationships/hyperlink" Target="https://baike.baidu.com/item/%E5%9B%A0%E5%8F%98%E9%87%8F"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baike.baidu.com/item/%E6%8A%97%E5%8E%8B%E5%BC%BA%E5%BA%A6"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baike.baidu.com/item/%E6%A8%A1%E5%9E%8B" TargetMode="External"/><Relationship Id="rId5" Type="http://schemas.openxmlformats.org/officeDocument/2006/relationships/hyperlink" Target="https://baike.baidu.com/item/%E6%AD%A3%E6%80%81%E5%88%86%E5%B8%83" TargetMode="External"/><Relationship Id="rId4" Type="http://schemas.openxmlformats.org/officeDocument/2006/relationships/hyperlink" Target="https://baike.baidu.com/item/%E6%A6%82%E7%8E%87%E5%AF%86%E5%BA%A6%E5%87%BD%E6%95%B0"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extLst/>
          </a:lstStyle>
          <a:p>
            <a:endParaRPr lang="zh-CN" dirty="0"/>
          </a:p>
        </p:txBody>
      </p:sp>
      <p:sp>
        <p:nvSpPr>
          <p:cNvPr id="4" name="Rectangle 3"/>
          <p:cNvSpPr>
            <a:spLocks noGrp="1"/>
          </p:cNvSpPr>
          <p:nvPr>
            <p:ph type="sldNum" sz="quarter" idx="10"/>
          </p:nvPr>
        </p:nvSpPr>
        <p:spPr/>
        <p:txBody>
          <a:bodyPr/>
          <a:lstStyle>
            <a:extLst/>
          </a:lstStyle>
          <a:p>
            <a:fld id="{CA5D3BF3-D352-46FC-8343-31F56E6730EA}" type="slidenum">
              <a:rPr lang="en-US" altLang="zh-CN" smtClean="0"/>
              <a:pPr/>
              <a:t>1</a:t>
            </a:fld>
            <a:endParaRPr lang="zh-CN"/>
          </a:p>
        </p:txBody>
      </p:sp>
    </p:spTree>
    <p:extLst>
      <p:ext uri="{BB962C8B-B14F-4D97-AF65-F5344CB8AC3E}">
        <p14:creationId xmlns:p14="http://schemas.microsoft.com/office/powerpoint/2010/main" val="3280711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在海量数据上进行复杂的数据分析和挖掘需要很长时间，使得这种分析不现实或不可行，数据规约技术可以用来得到数据集的规约表示，使得数据集小很多，但仍然接近于保持原始数据的完整性</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维规约：</a:t>
            </a:r>
            <a:r>
              <a:rPr lang="zh-CN" altLang="zh-CN" sz="1200" kern="1200" dirty="0" smtClean="0">
                <a:solidFill>
                  <a:schemeClr val="tx1"/>
                </a:solidFill>
                <a:latin typeface="+mn-lt"/>
                <a:ea typeface="+mn-ea"/>
                <a:cs typeface="+mn-cs"/>
              </a:rPr>
              <a:t>减少随机变量或属性的个数，也就是降低特征维度，维度减少能够改善模型性能，使数据集更好理解，因此较低的特征维度可以更容易数据可视化，降低了训练模型的时间开销和节省存储空间</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数量规约：用替代的、较小的数据表示形式替换原数据</a:t>
            </a:r>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聚类：聚类技术应用很广泛，将对象划分为群或簇，使得在一个簇中的对象相互“相似”，在数据规约中，用数据的簇代表替换实际数据</a:t>
            </a:r>
          </a:p>
          <a:p>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抽样：使用数据的小得多的样本（子集）表示大型数据集，常用的抽样方法有无放回简单随机抽样、有放回简单随机抽样、簇抽样、分层抽样等</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10</a:t>
            </a:fld>
            <a:endParaRPr lang="zh-CN" altLang="en-US"/>
          </a:p>
        </p:txBody>
      </p:sp>
    </p:spTree>
    <p:extLst>
      <p:ext uri="{BB962C8B-B14F-4D97-AF65-F5344CB8AC3E}">
        <p14:creationId xmlns:p14="http://schemas.microsoft.com/office/powerpoint/2010/main" val="39455819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fontScale="77500" lnSpcReduction="20000"/>
          </a:bodyPr>
          <a:lstStyle/>
          <a:p>
            <a:r>
              <a:rPr kumimoji="1" lang="zh-CN" altLang="en-US">
                <a:latin typeface="宋体" charset="-122"/>
                <a:ea typeface="宋体" charset="-122"/>
              </a:rPr>
              <a:t>普通的</a:t>
            </a:r>
            <a:r>
              <a:rPr kumimoji="1" lang="en-US" altLang="zh-CN">
                <a:latin typeface="宋体" charset="-122"/>
                <a:ea typeface="宋体" charset="-122"/>
              </a:rPr>
              <a:t>SortShuffleManager</a:t>
            </a:r>
            <a:r>
              <a:rPr kumimoji="1" lang="zh-CN" altLang="en-US">
                <a:latin typeface="宋体" charset="-122"/>
                <a:ea typeface="宋体" charset="-122"/>
              </a:rPr>
              <a:t>的原理。在该模式下，数据会先写入一个内存数据结构中，此时根据不同的</a:t>
            </a:r>
            <a:r>
              <a:rPr kumimoji="1" lang="en-US" altLang="zh-CN">
                <a:latin typeface="宋体" charset="-122"/>
                <a:ea typeface="宋体" charset="-122"/>
              </a:rPr>
              <a:t>shuffle</a:t>
            </a:r>
            <a:r>
              <a:rPr kumimoji="1" lang="zh-CN" altLang="en-US">
                <a:latin typeface="宋体" charset="-122"/>
                <a:ea typeface="宋体" charset="-122"/>
              </a:rPr>
              <a:t>算子，可能选用不同的数据结构。如果是</a:t>
            </a:r>
            <a:r>
              <a:rPr kumimoji="1" lang="en-US" altLang="zh-CN">
                <a:latin typeface="宋体" charset="-122"/>
                <a:ea typeface="宋体" charset="-122"/>
              </a:rPr>
              <a:t>reduceByKey</a:t>
            </a:r>
            <a:r>
              <a:rPr kumimoji="1" lang="zh-CN" altLang="en-US">
                <a:latin typeface="宋体" charset="-122"/>
                <a:ea typeface="宋体" charset="-122"/>
              </a:rPr>
              <a:t>这种聚合类的</a:t>
            </a:r>
            <a:r>
              <a:rPr kumimoji="1" lang="en-US" altLang="zh-CN">
                <a:latin typeface="宋体" charset="-122"/>
                <a:ea typeface="宋体" charset="-122"/>
              </a:rPr>
              <a:t>shuffle</a:t>
            </a:r>
            <a:r>
              <a:rPr kumimoji="1" lang="zh-CN" altLang="en-US">
                <a:latin typeface="宋体" charset="-122"/>
                <a:ea typeface="宋体" charset="-122"/>
              </a:rPr>
              <a:t>算子，那么会选用</a:t>
            </a:r>
            <a:r>
              <a:rPr kumimoji="1" lang="en-US" altLang="zh-CN">
                <a:latin typeface="宋体" charset="-122"/>
                <a:ea typeface="宋体" charset="-122"/>
              </a:rPr>
              <a:t>Map</a:t>
            </a:r>
            <a:r>
              <a:rPr kumimoji="1" lang="zh-CN" altLang="en-US">
                <a:latin typeface="宋体" charset="-122"/>
                <a:ea typeface="宋体" charset="-122"/>
              </a:rPr>
              <a:t>数据结构，一边通过</a:t>
            </a:r>
            <a:r>
              <a:rPr kumimoji="1" lang="en-US" altLang="zh-CN">
                <a:latin typeface="宋体" charset="-122"/>
                <a:ea typeface="宋体" charset="-122"/>
              </a:rPr>
              <a:t>Map</a:t>
            </a:r>
            <a:r>
              <a:rPr kumimoji="1" lang="zh-CN" altLang="en-US">
                <a:latin typeface="宋体" charset="-122"/>
                <a:ea typeface="宋体" charset="-122"/>
              </a:rPr>
              <a:t>进行聚合，一边写入内存；如果是</a:t>
            </a:r>
            <a:r>
              <a:rPr kumimoji="1" lang="en-US" altLang="zh-CN">
                <a:latin typeface="宋体" charset="-122"/>
                <a:ea typeface="宋体" charset="-122"/>
              </a:rPr>
              <a:t>join</a:t>
            </a:r>
            <a:r>
              <a:rPr kumimoji="1" lang="zh-CN" altLang="en-US">
                <a:latin typeface="宋体" charset="-122"/>
                <a:ea typeface="宋体" charset="-122"/>
              </a:rPr>
              <a:t>这种普通的</a:t>
            </a:r>
            <a:r>
              <a:rPr kumimoji="1" lang="en-US" altLang="zh-CN">
                <a:latin typeface="宋体" charset="-122"/>
                <a:ea typeface="宋体" charset="-122"/>
              </a:rPr>
              <a:t>shuffle</a:t>
            </a:r>
            <a:r>
              <a:rPr kumimoji="1" lang="zh-CN" altLang="en-US">
                <a:latin typeface="宋体" charset="-122"/>
                <a:ea typeface="宋体" charset="-122"/>
              </a:rPr>
              <a:t>算子，那么会选用</a:t>
            </a:r>
            <a:r>
              <a:rPr kumimoji="1" lang="en-US" altLang="zh-CN">
                <a:latin typeface="宋体" charset="-122"/>
                <a:ea typeface="宋体" charset="-122"/>
              </a:rPr>
              <a:t>Array</a:t>
            </a:r>
            <a:r>
              <a:rPr kumimoji="1" lang="zh-CN" altLang="en-US">
                <a:latin typeface="宋体" charset="-122"/>
                <a:ea typeface="宋体" charset="-122"/>
              </a:rPr>
              <a:t>数据结构，直接写入内存。接着，每写一条数据进入内存数据结构之后，就会判断一下，是否达到了某个临界阈值。如果达到临界阈值的话，那么就会尝试将内存数据结构中的数据溢写到磁盘，然后清空内存数据结构。</a:t>
            </a:r>
            <a:endParaRPr lang="zh-CN" altLang="en-US" smtClean="0">
              <a:effectLst/>
            </a:endParaRPr>
          </a:p>
          <a:p>
            <a:r>
              <a:rPr kumimoji="1" lang="zh-CN" altLang="en-US">
                <a:latin typeface="宋体" charset="-122"/>
                <a:ea typeface="宋体" charset="-122"/>
              </a:rPr>
              <a:t>在溢写到磁盘文件之前，会先根据</a:t>
            </a:r>
            <a:r>
              <a:rPr kumimoji="1" lang="en-US" altLang="zh-CN">
                <a:latin typeface="宋体" charset="-122"/>
                <a:ea typeface="宋体" charset="-122"/>
              </a:rPr>
              <a:t>key</a:t>
            </a:r>
            <a:r>
              <a:rPr kumimoji="1" lang="zh-CN" altLang="en-US">
                <a:latin typeface="宋体" charset="-122"/>
                <a:ea typeface="宋体" charset="-122"/>
              </a:rPr>
              <a:t>对内存数据结构中已有的数据进行排序。排序过后，会分批将数据写入磁盘文件。默认的</a:t>
            </a:r>
            <a:r>
              <a:rPr kumimoji="1" lang="en-US" altLang="zh-CN">
                <a:latin typeface="宋体" charset="-122"/>
                <a:ea typeface="宋体" charset="-122"/>
              </a:rPr>
              <a:t>batch</a:t>
            </a:r>
            <a:r>
              <a:rPr kumimoji="1" lang="zh-CN" altLang="en-US">
                <a:latin typeface="宋体" charset="-122"/>
                <a:ea typeface="宋体" charset="-122"/>
              </a:rPr>
              <a:t>数量是</a:t>
            </a:r>
            <a:r>
              <a:rPr kumimoji="1" lang="en-US" altLang="zh-CN">
                <a:latin typeface="宋体" charset="-122"/>
                <a:ea typeface="宋体" charset="-122"/>
              </a:rPr>
              <a:t>10000</a:t>
            </a:r>
            <a:r>
              <a:rPr kumimoji="1" lang="zh-CN" altLang="en-US">
                <a:latin typeface="宋体" charset="-122"/>
                <a:ea typeface="宋体" charset="-122"/>
              </a:rPr>
              <a:t>条，也就是说，排序好的数据，会以每批</a:t>
            </a:r>
            <a:r>
              <a:rPr kumimoji="1" lang="en-US" altLang="zh-CN">
                <a:latin typeface="宋体" charset="-122"/>
                <a:ea typeface="宋体" charset="-122"/>
              </a:rPr>
              <a:t>1</a:t>
            </a:r>
            <a:r>
              <a:rPr kumimoji="1" lang="zh-CN" altLang="en-US">
                <a:latin typeface="宋体" charset="-122"/>
                <a:ea typeface="宋体" charset="-122"/>
              </a:rPr>
              <a:t>万条数据的形式分批写入磁盘文件。写入磁盘文件是通过</a:t>
            </a:r>
            <a:r>
              <a:rPr kumimoji="1" lang="en-US" altLang="zh-CN">
                <a:latin typeface="宋体" charset="-122"/>
                <a:ea typeface="宋体" charset="-122"/>
              </a:rPr>
              <a:t>Java</a:t>
            </a:r>
            <a:r>
              <a:rPr kumimoji="1" lang="zh-CN" altLang="en-US">
                <a:latin typeface="宋体" charset="-122"/>
                <a:ea typeface="宋体" charset="-122"/>
              </a:rPr>
              <a:t>的</a:t>
            </a:r>
            <a:r>
              <a:rPr kumimoji="1" lang="en-US" altLang="zh-CN">
                <a:latin typeface="宋体" charset="-122"/>
                <a:ea typeface="宋体" charset="-122"/>
              </a:rPr>
              <a:t>BufferedOutputStream</a:t>
            </a:r>
            <a:r>
              <a:rPr kumimoji="1" lang="zh-CN" altLang="en-US">
                <a:latin typeface="宋体" charset="-122"/>
                <a:ea typeface="宋体" charset="-122"/>
              </a:rPr>
              <a:t>实现的。</a:t>
            </a:r>
            <a:r>
              <a:rPr kumimoji="1" lang="en-US" altLang="zh-CN">
                <a:latin typeface="宋体" charset="-122"/>
                <a:ea typeface="宋体" charset="-122"/>
              </a:rPr>
              <a:t>BufferedOutputStream</a:t>
            </a:r>
            <a:r>
              <a:rPr kumimoji="1" lang="zh-CN" altLang="en-US">
                <a:latin typeface="宋体" charset="-122"/>
                <a:ea typeface="宋体" charset="-122"/>
              </a:rPr>
              <a:t>是</a:t>
            </a:r>
            <a:r>
              <a:rPr kumimoji="1" lang="en-US" altLang="zh-CN">
                <a:latin typeface="宋体" charset="-122"/>
                <a:ea typeface="宋体" charset="-122"/>
              </a:rPr>
              <a:t>Java</a:t>
            </a:r>
            <a:r>
              <a:rPr kumimoji="1" lang="zh-CN" altLang="en-US">
                <a:latin typeface="宋体" charset="-122"/>
                <a:ea typeface="宋体" charset="-122"/>
              </a:rPr>
              <a:t>的缓冲输出流，首先会将数据缓冲在内存中，当内存缓冲满溢之后再一次写入磁盘文件中，这样可以减少磁盘</a:t>
            </a:r>
            <a:r>
              <a:rPr kumimoji="1" lang="en-US" altLang="zh-CN">
                <a:latin typeface="宋体" charset="-122"/>
                <a:ea typeface="宋体" charset="-122"/>
              </a:rPr>
              <a:t>IO</a:t>
            </a:r>
            <a:r>
              <a:rPr kumimoji="1" lang="zh-CN" altLang="en-US">
                <a:latin typeface="宋体" charset="-122"/>
                <a:ea typeface="宋体" charset="-122"/>
              </a:rPr>
              <a:t>次数，提升性能。</a:t>
            </a:r>
            <a:endParaRPr lang="zh-CN" altLang="en-US" smtClean="0">
              <a:effectLst/>
            </a:endParaRPr>
          </a:p>
          <a:p>
            <a:r>
              <a:rPr kumimoji="1" lang="zh-CN" altLang="en-US">
                <a:latin typeface="宋体" charset="-122"/>
                <a:ea typeface="宋体" charset="-122"/>
              </a:rPr>
              <a:t>一个</a:t>
            </a:r>
            <a:r>
              <a:rPr kumimoji="1" lang="en-US" altLang="zh-CN">
                <a:latin typeface="宋体" charset="-122"/>
                <a:ea typeface="宋体" charset="-122"/>
              </a:rPr>
              <a:t>task</a:t>
            </a:r>
            <a:r>
              <a:rPr kumimoji="1" lang="zh-CN" altLang="en-US">
                <a:latin typeface="宋体" charset="-122"/>
                <a:ea typeface="宋体" charset="-122"/>
              </a:rPr>
              <a:t>将所有数据写入内存数据结构的过程中，会发生多次磁盘溢写操作，也就会产生多个临时文件。最后会将之前所有的临时磁盘文件都进行合并，这就是</a:t>
            </a:r>
            <a:r>
              <a:rPr kumimoji="1" lang="en-US" altLang="zh-CN">
                <a:latin typeface="宋体" charset="-122"/>
                <a:ea typeface="宋体" charset="-122"/>
              </a:rPr>
              <a:t>merge</a:t>
            </a:r>
            <a:r>
              <a:rPr kumimoji="1" lang="zh-CN" altLang="en-US">
                <a:latin typeface="宋体" charset="-122"/>
                <a:ea typeface="宋体" charset="-122"/>
              </a:rPr>
              <a:t>过程，此时会将之前所有临时磁盘文件中的数据读取出来，然后依次写入最终的磁盘文件之中。此外，由于一个</a:t>
            </a:r>
            <a:r>
              <a:rPr kumimoji="1" lang="en-US" altLang="zh-CN">
                <a:latin typeface="宋体" charset="-122"/>
                <a:ea typeface="宋体" charset="-122"/>
              </a:rPr>
              <a:t>task</a:t>
            </a:r>
            <a:r>
              <a:rPr kumimoji="1" lang="zh-CN" altLang="en-US">
                <a:latin typeface="宋体" charset="-122"/>
                <a:ea typeface="宋体" charset="-122"/>
              </a:rPr>
              <a:t>就只对应一个磁盘文件，也就意味着该</a:t>
            </a:r>
            <a:r>
              <a:rPr kumimoji="1" lang="en-US" altLang="zh-CN">
                <a:latin typeface="宋体" charset="-122"/>
                <a:ea typeface="宋体" charset="-122"/>
              </a:rPr>
              <a:t>task</a:t>
            </a:r>
            <a:r>
              <a:rPr kumimoji="1" lang="zh-CN" altLang="en-US">
                <a:latin typeface="宋体" charset="-122"/>
                <a:ea typeface="宋体" charset="-122"/>
              </a:rPr>
              <a:t>为下游</a:t>
            </a:r>
            <a:r>
              <a:rPr kumimoji="1" lang="en-US" altLang="zh-CN">
                <a:latin typeface="宋体" charset="-122"/>
                <a:ea typeface="宋体" charset="-122"/>
              </a:rPr>
              <a:t>stage</a:t>
            </a:r>
            <a:r>
              <a:rPr kumimoji="1" lang="zh-CN" altLang="en-US">
                <a:latin typeface="宋体" charset="-122"/>
                <a:ea typeface="宋体" charset="-122"/>
              </a:rPr>
              <a:t>的</a:t>
            </a:r>
            <a:r>
              <a:rPr kumimoji="1" lang="en-US" altLang="zh-CN">
                <a:latin typeface="宋体" charset="-122"/>
                <a:ea typeface="宋体" charset="-122"/>
              </a:rPr>
              <a:t>task</a:t>
            </a:r>
            <a:r>
              <a:rPr kumimoji="1" lang="zh-CN" altLang="en-US">
                <a:latin typeface="宋体" charset="-122"/>
                <a:ea typeface="宋体" charset="-122"/>
              </a:rPr>
              <a:t>准备的数据都在这一个文件中，因此还会单独写一份索引文件，其中标识了下游各个</a:t>
            </a:r>
            <a:r>
              <a:rPr kumimoji="1" lang="en-US" altLang="zh-CN">
                <a:latin typeface="宋体" charset="-122"/>
                <a:ea typeface="宋体" charset="-122"/>
              </a:rPr>
              <a:t>task</a:t>
            </a:r>
            <a:r>
              <a:rPr kumimoji="1" lang="zh-CN" altLang="en-US">
                <a:latin typeface="宋体" charset="-122"/>
                <a:ea typeface="宋体" charset="-122"/>
              </a:rPr>
              <a:t>的数据在文件中的</a:t>
            </a:r>
            <a:r>
              <a:rPr kumimoji="1" lang="en-US" altLang="zh-CN">
                <a:latin typeface="宋体" charset="-122"/>
                <a:ea typeface="宋体" charset="-122"/>
              </a:rPr>
              <a:t>start offset</a:t>
            </a:r>
            <a:r>
              <a:rPr kumimoji="1" lang="zh-CN" altLang="en-US">
                <a:latin typeface="宋体" charset="-122"/>
                <a:ea typeface="宋体" charset="-122"/>
              </a:rPr>
              <a:t>与</a:t>
            </a:r>
            <a:r>
              <a:rPr kumimoji="1" lang="en-US" altLang="zh-CN">
                <a:latin typeface="宋体" charset="-122"/>
                <a:ea typeface="宋体" charset="-122"/>
              </a:rPr>
              <a:t>end offset</a:t>
            </a:r>
            <a:r>
              <a:rPr kumimoji="1" lang="zh-CN" altLang="en-US">
                <a:latin typeface="宋体" charset="-122"/>
                <a:ea typeface="宋体" charset="-122"/>
              </a:rPr>
              <a:t>。</a:t>
            </a:r>
            <a:endParaRPr lang="zh-CN" altLang="en-US" smtClean="0">
              <a:effectLst/>
            </a:endParaRPr>
          </a:p>
          <a:p>
            <a:r>
              <a:rPr kumimoji="1" lang="en-US" altLang="zh-CN">
                <a:latin typeface="宋体" charset="-122"/>
                <a:ea typeface="宋体" charset="-122"/>
              </a:rPr>
              <a:t>SortShuffleManager</a:t>
            </a:r>
            <a:r>
              <a:rPr kumimoji="1" lang="zh-CN" altLang="en-US">
                <a:latin typeface="宋体" charset="-122"/>
                <a:ea typeface="宋体" charset="-122"/>
              </a:rPr>
              <a:t>由于有一个磁盘文件</a:t>
            </a:r>
            <a:r>
              <a:rPr kumimoji="1" lang="en-US" altLang="zh-CN">
                <a:latin typeface="宋体" charset="-122"/>
                <a:ea typeface="宋体" charset="-122"/>
              </a:rPr>
              <a:t>merge</a:t>
            </a:r>
            <a:r>
              <a:rPr kumimoji="1" lang="zh-CN" altLang="en-US">
                <a:latin typeface="宋体" charset="-122"/>
                <a:ea typeface="宋体" charset="-122"/>
              </a:rPr>
              <a:t>的过程，因此大大减少了文件数量。比如第一个</a:t>
            </a:r>
            <a:r>
              <a:rPr kumimoji="1" lang="en-US" altLang="zh-CN">
                <a:latin typeface="宋体" charset="-122"/>
                <a:ea typeface="宋体" charset="-122"/>
              </a:rPr>
              <a:t>stage</a:t>
            </a:r>
            <a:r>
              <a:rPr kumimoji="1" lang="zh-CN" altLang="en-US">
                <a:latin typeface="宋体" charset="-122"/>
                <a:ea typeface="宋体" charset="-122"/>
              </a:rPr>
              <a:t>有</a:t>
            </a:r>
            <a:r>
              <a:rPr kumimoji="1" lang="en-US" altLang="zh-CN">
                <a:latin typeface="宋体" charset="-122"/>
                <a:ea typeface="宋体" charset="-122"/>
              </a:rPr>
              <a:t>50</a:t>
            </a:r>
            <a:r>
              <a:rPr kumimoji="1" lang="zh-CN" altLang="en-US">
                <a:latin typeface="宋体" charset="-122"/>
                <a:ea typeface="宋体" charset="-122"/>
              </a:rPr>
              <a:t>个</a:t>
            </a:r>
            <a:r>
              <a:rPr kumimoji="1" lang="en-US" altLang="zh-CN">
                <a:latin typeface="宋体" charset="-122"/>
                <a:ea typeface="宋体" charset="-122"/>
              </a:rPr>
              <a:t>task</a:t>
            </a:r>
            <a:r>
              <a:rPr kumimoji="1" lang="zh-CN" altLang="en-US">
                <a:latin typeface="宋体" charset="-122"/>
                <a:ea typeface="宋体" charset="-122"/>
              </a:rPr>
              <a:t>，总共有</a:t>
            </a:r>
            <a:r>
              <a:rPr kumimoji="1" lang="en-US" altLang="zh-CN">
                <a:latin typeface="宋体" charset="-122"/>
                <a:ea typeface="宋体" charset="-122"/>
              </a:rPr>
              <a:t>10</a:t>
            </a:r>
            <a:r>
              <a:rPr kumimoji="1" lang="zh-CN" altLang="en-US">
                <a:latin typeface="宋体" charset="-122"/>
                <a:ea typeface="宋体" charset="-122"/>
              </a:rPr>
              <a:t>个</a:t>
            </a:r>
            <a:r>
              <a:rPr kumimoji="1" lang="en-US" altLang="zh-CN">
                <a:latin typeface="宋体" charset="-122"/>
                <a:ea typeface="宋体" charset="-122"/>
              </a:rPr>
              <a:t>Executor</a:t>
            </a:r>
            <a:r>
              <a:rPr kumimoji="1" lang="zh-CN" altLang="en-US">
                <a:latin typeface="宋体" charset="-122"/>
                <a:ea typeface="宋体" charset="-122"/>
              </a:rPr>
              <a:t>，每个</a:t>
            </a:r>
            <a:r>
              <a:rPr kumimoji="1" lang="en-US" altLang="zh-CN">
                <a:latin typeface="宋体" charset="-122"/>
                <a:ea typeface="宋体" charset="-122"/>
              </a:rPr>
              <a:t>Executor</a:t>
            </a:r>
            <a:r>
              <a:rPr kumimoji="1" lang="zh-CN" altLang="en-US">
                <a:latin typeface="宋体" charset="-122"/>
                <a:ea typeface="宋体" charset="-122"/>
              </a:rPr>
              <a:t>执行</a:t>
            </a:r>
            <a:r>
              <a:rPr kumimoji="1" lang="en-US" altLang="zh-CN">
                <a:latin typeface="宋体" charset="-122"/>
                <a:ea typeface="宋体" charset="-122"/>
              </a:rPr>
              <a:t>5</a:t>
            </a:r>
            <a:r>
              <a:rPr kumimoji="1" lang="zh-CN" altLang="en-US">
                <a:latin typeface="宋体" charset="-122"/>
                <a:ea typeface="宋体" charset="-122"/>
              </a:rPr>
              <a:t>个</a:t>
            </a:r>
            <a:r>
              <a:rPr kumimoji="1" lang="en-US" altLang="zh-CN">
                <a:latin typeface="宋体" charset="-122"/>
                <a:ea typeface="宋体" charset="-122"/>
              </a:rPr>
              <a:t>task</a:t>
            </a:r>
            <a:r>
              <a:rPr kumimoji="1" lang="zh-CN" altLang="en-US">
                <a:latin typeface="宋体" charset="-122"/>
                <a:ea typeface="宋体" charset="-122"/>
              </a:rPr>
              <a:t>，而第二个</a:t>
            </a:r>
            <a:r>
              <a:rPr kumimoji="1" lang="en-US" altLang="zh-CN">
                <a:latin typeface="宋体" charset="-122"/>
                <a:ea typeface="宋体" charset="-122"/>
              </a:rPr>
              <a:t>stage</a:t>
            </a:r>
            <a:r>
              <a:rPr kumimoji="1" lang="zh-CN" altLang="en-US">
                <a:latin typeface="宋体" charset="-122"/>
                <a:ea typeface="宋体" charset="-122"/>
              </a:rPr>
              <a:t>有</a:t>
            </a:r>
            <a:r>
              <a:rPr kumimoji="1" lang="en-US" altLang="zh-CN">
                <a:latin typeface="宋体" charset="-122"/>
                <a:ea typeface="宋体" charset="-122"/>
              </a:rPr>
              <a:t>100</a:t>
            </a:r>
            <a:r>
              <a:rPr kumimoji="1" lang="zh-CN" altLang="en-US">
                <a:latin typeface="宋体" charset="-122"/>
                <a:ea typeface="宋体" charset="-122"/>
              </a:rPr>
              <a:t>个</a:t>
            </a:r>
            <a:r>
              <a:rPr kumimoji="1" lang="en-US" altLang="zh-CN">
                <a:latin typeface="宋体" charset="-122"/>
                <a:ea typeface="宋体" charset="-122"/>
              </a:rPr>
              <a:t>task</a:t>
            </a:r>
            <a:r>
              <a:rPr kumimoji="1" lang="zh-CN" altLang="en-US">
                <a:latin typeface="宋体" charset="-122"/>
                <a:ea typeface="宋体" charset="-122"/>
              </a:rPr>
              <a:t>。由于每个</a:t>
            </a:r>
            <a:r>
              <a:rPr kumimoji="1" lang="en-US" altLang="zh-CN">
                <a:latin typeface="宋体" charset="-122"/>
                <a:ea typeface="宋体" charset="-122"/>
              </a:rPr>
              <a:t>task</a:t>
            </a:r>
            <a:r>
              <a:rPr kumimoji="1" lang="zh-CN" altLang="en-US">
                <a:latin typeface="宋体" charset="-122"/>
                <a:ea typeface="宋体" charset="-122"/>
              </a:rPr>
              <a:t>最终只有一个磁盘文件，因此此时每个</a:t>
            </a:r>
            <a:r>
              <a:rPr kumimoji="1" lang="en-US" altLang="zh-CN">
                <a:latin typeface="宋体" charset="-122"/>
                <a:ea typeface="宋体" charset="-122"/>
              </a:rPr>
              <a:t>Executor</a:t>
            </a:r>
            <a:r>
              <a:rPr kumimoji="1" lang="zh-CN" altLang="en-US">
                <a:latin typeface="宋体" charset="-122"/>
                <a:ea typeface="宋体" charset="-122"/>
              </a:rPr>
              <a:t>上只有</a:t>
            </a:r>
            <a:r>
              <a:rPr kumimoji="1" lang="en-US" altLang="zh-CN">
                <a:latin typeface="宋体" charset="-122"/>
                <a:ea typeface="宋体" charset="-122"/>
              </a:rPr>
              <a:t>5</a:t>
            </a:r>
            <a:r>
              <a:rPr kumimoji="1" lang="zh-CN" altLang="en-US">
                <a:latin typeface="宋体" charset="-122"/>
                <a:ea typeface="宋体" charset="-122"/>
              </a:rPr>
              <a:t>个磁盘文件，所有</a:t>
            </a:r>
            <a:r>
              <a:rPr kumimoji="1" lang="en-US" altLang="zh-CN">
                <a:latin typeface="宋体" charset="-122"/>
                <a:ea typeface="宋体" charset="-122"/>
              </a:rPr>
              <a:t>Executor</a:t>
            </a:r>
            <a:r>
              <a:rPr kumimoji="1" lang="zh-CN" altLang="en-US">
                <a:latin typeface="宋体" charset="-122"/>
                <a:ea typeface="宋体" charset="-122"/>
              </a:rPr>
              <a:t>只有</a:t>
            </a:r>
            <a:r>
              <a:rPr kumimoji="1" lang="en-US" altLang="zh-CN">
                <a:latin typeface="宋体" charset="-122"/>
                <a:ea typeface="宋体" charset="-122"/>
              </a:rPr>
              <a:t>50</a:t>
            </a:r>
            <a:r>
              <a:rPr kumimoji="1" lang="zh-CN" altLang="en-US">
                <a:latin typeface="宋体" charset="-122"/>
                <a:ea typeface="宋体" charset="-122"/>
              </a:rPr>
              <a:t>个磁盘文件。</a:t>
            </a: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21599578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fontScale="92500" lnSpcReduction="10000"/>
          </a:bodyPr>
          <a:lstStyle/>
          <a:p>
            <a:r>
              <a:rPr kumimoji="1" lang="en-US" altLang="zh-CN">
                <a:latin typeface="宋体" charset="-122"/>
                <a:ea typeface="宋体" charset="-122"/>
              </a:rPr>
              <a:t>bypass</a:t>
            </a:r>
            <a:r>
              <a:rPr kumimoji="1" lang="zh-CN" altLang="en-US">
                <a:latin typeface="宋体" charset="-122"/>
                <a:ea typeface="宋体" charset="-122"/>
              </a:rPr>
              <a:t>运行机制的触发条件如下：</a:t>
            </a:r>
            <a:endParaRPr lang="zh-CN" altLang="en-US" smtClean="0">
              <a:effectLst/>
            </a:endParaRPr>
          </a:p>
          <a:p>
            <a:r>
              <a:rPr kumimoji="1" lang="zh-CN" altLang="en-US">
                <a:latin typeface="宋体" charset="-122"/>
                <a:ea typeface="宋体" charset="-122"/>
              </a:rPr>
              <a:t>*</a:t>
            </a:r>
            <a:r>
              <a:rPr kumimoji="1" lang="en-US" altLang="zh-CN">
                <a:latin typeface="宋体" charset="-122"/>
                <a:ea typeface="宋体" charset="-122"/>
              </a:rPr>
              <a:t>shuffle read</a:t>
            </a:r>
            <a:r>
              <a:rPr kumimoji="1" lang="zh-CN" altLang="en-US">
                <a:latin typeface="宋体" charset="-122"/>
                <a:ea typeface="宋体" charset="-122"/>
              </a:rPr>
              <a:t> </a:t>
            </a:r>
            <a:r>
              <a:rPr kumimoji="1" lang="en-US" altLang="zh-CN">
                <a:latin typeface="宋体" charset="-122"/>
                <a:ea typeface="宋体" charset="-122"/>
              </a:rPr>
              <a:t>task</a:t>
            </a:r>
            <a:r>
              <a:rPr kumimoji="1" lang="zh-CN" altLang="en-US">
                <a:latin typeface="宋体" charset="-122"/>
                <a:ea typeface="宋体" charset="-122"/>
              </a:rPr>
              <a:t>数量小于</a:t>
            </a:r>
            <a:r>
              <a:rPr kumimoji="1" lang="en-US" altLang="zh-CN">
                <a:latin typeface="宋体" charset="-122"/>
                <a:ea typeface="宋体" charset="-122"/>
              </a:rPr>
              <a:t>spark.shuffle.sort.bypassMergeThreshold</a:t>
            </a:r>
            <a:r>
              <a:rPr kumimoji="1" lang="zh-CN" altLang="en-US">
                <a:latin typeface="宋体" charset="-122"/>
                <a:ea typeface="宋体" charset="-122"/>
              </a:rPr>
              <a:t>参数的值。</a:t>
            </a:r>
          </a:p>
          <a:p>
            <a:r>
              <a:rPr kumimoji="1" lang="zh-CN" altLang="en-US">
                <a:latin typeface="宋体" charset="-122"/>
                <a:ea typeface="宋体" charset="-122"/>
              </a:rPr>
              <a:t>*不是聚合类的</a:t>
            </a:r>
            <a:r>
              <a:rPr kumimoji="1" lang="en-US" altLang="zh-CN">
                <a:latin typeface="宋体" charset="-122"/>
                <a:ea typeface="宋体" charset="-122"/>
              </a:rPr>
              <a:t>shuffle</a:t>
            </a:r>
            <a:r>
              <a:rPr kumimoji="1" lang="zh-CN" altLang="en-US">
                <a:latin typeface="宋体" charset="-122"/>
                <a:ea typeface="宋体" charset="-122"/>
              </a:rPr>
              <a:t>算子（比如</a:t>
            </a:r>
            <a:r>
              <a:rPr kumimoji="1" lang="en-US" altLang="zh-CN">
                <a:latin typeface="宋体" charset="-122"/>
                <a:ea typeface="宋体" charset="-122"/>
              </a:rPr>
              <a:t>reduceByKey</a:t>
            </a:r>
            <a:r>
              <a:rPr kumimoji="1" lang="zh-CN" altLang="en-US">
                <a:latin typeface="宋体" charset="-122"/>
                <a:ea typeface="宋体" charset="-122"/>
              </a:rPr>
              <a:t>）。</a:t>
            </a:r>
            <a:endParaRPr kumimoji="1" lang="en-US" altLang="zh-CN">
              <a:latin typeface="宋体" charset="-122"/>
              <a:ea typeface="宋体" charset="-122"/>
            </a:endParaRPr>
          </a:p>
          <a:p>
            <a:r>
              <a:rPr kumimoji="1" lang="zh-CN" altLang="en-US">
                <a:latin typeface="宋体" charset="-122"/>
                <a:ea typeface="宋体" charset="-122"/>
              </a:rPr>
              <a:t>此时</a:t>
            </a:r>
            <a:r>
              <a:rPr kumimoji="1" lang="en-US" altLang="zh-CN">
                <a:latin typeface="宋体" charset="-122"/>
                <a:ea typeface="宋体" charset="-122"/>
              </a:rPr>
              <a:t>task</a:t>
            </a:r>
            <a:r>
              <a:rPr kumimoji="1" lang="zh-CN" altLang="en-US">
                <a:latin typeface="宋体" charset="-122"/>
                <a:ea typeface="宋体" charset="-122"/>
              </a:rPr>
              <a:t>会为每个下游</a:t>
            </a:r>
            <a:r>
              <a:rPr kumimoji="1" lang="en-US" altLang="zh-CN">
                <a:latin typeface="宋体" charset="-122"/>
                <a:ea typeface="宋体" charset="-122"/>
              </a:rPr>
              <a:t>task</a:t>
            </a:r>
            <a:r>
              <a:rPr kumimoji="1" lang="zh-CN" altLang="en-US">
                <a:latin typeface="宋体" charset="-122"/>
                <a:ea typeface="宋体" charset="-122"/>
              </a:rPr>
              <a:t>都创建一个临时磁盘文件，并将数据按</a:t>
            </a:r>
            <a:r>
              <a:rPr kumimoji="1" lang="en-US" altLang="zh-CN">
                <a:latin typeface="宋体" charset="-122"/>
                <a:ea typeface="宋体" charset="-122"/>
              </a:rPr>
              <a:t>key</a:t>
            </a:r>
            <a:r>
              <a:rPr kumimoji="1" lang="zh-CN" altLang="en-US">
                <a:latin typeface="宋体" charset="-122"/>
                <a:ea typeface="宋体" charset="-122"/>
              </a:rPr>
              <a:t>进行</a:t>
            </a:r>
            <a:r>
              <a:rPr kumimoji="1" lang="en-US" altLang="zh-CN">
                <a:latin typeface="宋体" charset="-122"/>
                <a:ea typeface="宋体" charset="-122"/>
              </a:rPr>
              <a:t>hash</a:t>
            </a:r>
            <a:r>
              <a:rPr kumimoji="1" lang="zh-CN" altLang="en-US">
                <a:latin typeface="宋体" charset="-122"/>
                <a:ea typeface="宋体" charset="-122"/>
              </a:rPr>
              <a:t>然后根据</a:t>
            </a:r>
            <a:r>
              <a:rPr kumimoji="1" lang="en-US" altLang="zh-CN">
                <a:latin typeface="宋体" charset="-122"/>
                <a:ea typeface="宋体" charset="-122"/>
              </a:rPr>
              <a:t>key</a:t>
            </a:r>
            <a:r>
              <a:rPr kumimoji="1" lang="zh-CN" altLang="en-US">
                <a:latin typeface="宋体" charset="-122"/>
                <a:ea typeface="宋体" charset="-122"/>
              </a:rPr>
              <a:t>的</a:t>
            </a:r>
            <a:r>
              <a:rPr kumimoji="1" lang="en-US" altLang="zh-CN">
                <a:latin typeface="宋体" charset="-122"/>
                <a:ea typeface="宋体" charset="-122"/>
              </a:rPr>
              <a:t>hash</a:t>
            </a:r>
            <a:r>
              <a:rPr kumimoji="1" lang="zh-CN" altLang="en-US">
                <a:latin typeface="宋体" charset="-122"/>
                <a:ea typeface="宋体" charset="-122"/>
              </a:rPr>
              <a:t>值，将</a:t>
            </a:r>
            <a:r>
              <a:rPr kumimoji="1" lang="en-US" altLang="zh-CN">
                <a:latin typeface="宋体" charset="-122"/>
                <a:ea typeface="宋体" charset="-122"/>
              </a:rPr>
              <a:t>key</a:t>
            </a:r>
            <a:r>
              <a:rPr kumimoji="1" lang="zh-CN" altLang="en-US">
                <a:latin typeface="宋体" charset="-122"/>
                <a:ea typeface="宋体" charset="-122"/>
              </a:rPr>
              <a:t>写入对应的磁盘文件之中。当然，写入磁盘文件时也是先写入内存缓冲，缓冲写满之后再溢写到磁盘文件的。最后，同样会将所有临时磁盘文件都合并成一个磁盘文件，并创建一个单独的索引文件。</a:t>
            </a:r>
            <a:endParaRPr lang="zh-CN" altLang="en-US" smtClean="0">
              <a:effectLst/>
            </a:endParaRPr>
          </a:p>
          <a:p>
            <a:r>
              <a:rPr kumimoji="1" lang="zh-CN" altLang="en-US">
                <a:latin typeface="宋体" charset="-122"/>
                <a:ea typeface="宋体" charset="-122"/>
              </a:rPr>
              <a:t>该过程的磁盘写机制其实跟未经优化的</a:t>
            </a:r>
            <a:r>
              <a:rPr kumimoji="1" lang="en-US" altLang="zh-CN">
                <a:latin typeface="宋体" charset="-122"/>
                <a:ea typeface="宋体" charset="-122"/>
              </a:rPr>
              <a:t>HashShuffleManager</a:t>
            </a:r>
            <a:r>
              <a:rPr kumimoji="1" lang="zh-CN" altLang="en-US">
                <a:latin typeface="宋体" charset="-122"/>
                <a:ea typeface="宋体" charset="-122"/>
              </a:rPr>
              <a:t>是一模一样的，因为都要创建数量惊人的磁盘文件，只是在最后会做一个磁盘文件的合并而已。因此少量的最终磁盘文件，也让该机制相对未经优化的</a:t>
            </a:r>
            <a:r>
              <a:rPr kumimoji="1" lang="en-US" altLang="zh-CN">
                <a:latin typeface="宋体" charset="-122"/>
                <a:ea typeface="宋体" charset="-122"/>
              </a:rPr>
              <a:t>HashShuffleManager</a:t>
            </a:r>
            <a:r>
              <a:rPr kumimoji="1" lang="zh-CN" altLang="en-US">
                <a:latin typeface="宋体" charset="-122"/>
                <a:ea typeface="宋体" charset="-122"/>
              </a:rPr>
              <a:t>来说，</a:t>
            </a:r>
            <a:r>
              <a:rPr kumimoji="1" lang="en-US" altLang="zh-CN">
                <a:latin typeface="宋体" charset="-122"/>
                <a:ea typeface="宋体" charset="-122"/>
              </a:rPr>
              <a:t>shuffle read</a:t>
            </a:r>
            <a:r>
              <a:rPr kumimoji="1" lang="zh-CN" altLang="en-US">
                <a:latin typeface="宋体" charset="-122"/>
                <a:ea typeface="宋体" charset="-122"/>
              </a:rPr>
              <a:t>的性能会更好。</a:t>
            </a:r>
            <a:endParaRPr lang="zh-CN" altLang="en-US" smtClean="0">
              <a:effectLst/>
            </a:endParaRPr>
          </a:p>
          <a:p>
            <a:r>
              <a:rPr kumimoji="1" lang="zh-CN" altLang="en-US">
                <a:latin typeface="宋体" charset="-122"/>
                <a:ea typeface="宋体" charset="-122"/>
              </a:rPr>
              <a:t>而该机制与普通</a:t>
            </a:r>
            <a:r>
              <a:rPr kumimoji="1" lang="en-US" altLang="zh-CN">
                <a:latin typeface="宋体" charset="-122"/>
                <a:ea typeface="宋体" charset="-122"/>
              </a:rPr>
              <a:t>SortShuffleManager</a:t>
            </a:r>
            <a:r>
              <a:rPr kumimoji="1" lang="zh-CN" altLang="en-US">
                <a:latin typeface="宋体" charset="-122"/>
                <a:ea typeface="宋体" charset="-122"/>
              </a:rPr>
              <a:t>运行机制的不同在于：第一，磁盘写机制不同；第二，不会进行排序。也就是说，启用该机制的最大好处在于，</a:t>
            </a:r>
            <a:r>
              <a:rPr kumimoji="1" lang="en-US" altLang="zh-CN">
                <a:latin typeface="宋体" charset="-122"/>
                <a:ea typeface="宋体" charset="-122"/>
              </a:rPr>
              <a:t>shuffle write</a:t>
            </a:r>
            <a:r>
              <a:rPr kumimoji="1" lang="zh-CN" altLang="en-US">
                <a:latin typeface="宋体" charset="-122"/>
                <a:ea typeface="宋体" charset="-122"/>
              </a:rPr>
              <a:t>过程中，不需要进行数据的排序操作，也就节省掉了这部分的性能开销。</a:t>
            </a: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5414015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6769687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5091598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619842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22985764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9379716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7157559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6250216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266613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11</a:t>
            </a:fld>
            <a:endParaRPr lang="zh-CN" altLang="en-US"/>
          </a:p>
        </p:txBody>
      </p:sp>
    </p:spTree>
    <p:extLst>
      <p:ext uri="{BB962C8B-B14F-4D97-AF65-F5344CB8AC3E}">
        <p14:creationId xmlns:p14="http://schemas.microsoft.com/office/powerpoint/2010/main" val="10648289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556240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89510324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lang="zh-CN" altLang="en-US" smtClean="0">
                <a:effectLst/>
              </a:rPr>
              <a:t>注意，有些情况数据处理完后需要对重叠数据进行标记以便去重处理。</a:t>
            </a: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37284018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42020321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extLst/>
          </a:lstStyle>
          <a:p>
            <a:endParaRPr lang="zh-CN" dirty="0"/>
          </a:p>
        </p:txBody>
      </p:sp>
      <p:sp>
        <p:nvSpPr>
          <p:cNvPr id="4" name="Rectangle 3"/>
          <p:cNvSpPr>
            <a:spLocks noGrp="1"/>
          </p:cNvSpPr>
          <p:nvPr>
            <p:ph type="sldNum" sz="quarter" idx="10"/>
          </p:nvPr>
        </p:nvSpPr>
        <p:spPr/>
        <p:txBody>
          <a:bodyPr/>
          <a:lstStyle>
            <a:extLst/>
          </a:lstStyle>
          <a:p>
            <a:fld id="{CA5D3BF3-D352-46FC-8343-31F56E6730EA}" type="slidenum">
              <a:rPr lang="en-US" altLang="zh-CN" smtClean="0"/>
              <a:pPr/>
              <a:t>124</a:t>
            </a:fld>
            <a:endParaRPr lang="zh-CN"/>
          </a:p>
        </p:txBody>
      </p:sp>
    </p:spTree>
    <p:extLst>
      <p:ext uri="{BB962C8B-B14F-4D97-AF65-F5344CB8AC3E}">
        <p14:creationId xmlns:p14="http://schemas.microsoft.com/office/powerpoint/2010/main" val="4170592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12</a:t>
            </a:fld>
            <a:endParaRPr lang="zh-CN" altLang="en-US"/>
          </a:p>
        </p:txBody>
      </p:sp>
    </p:spTree>
    <p:extLst>
      <p:ext uri="{BB962C8B-B14F-4D97-AF65-F5344CB8AC3E}">
        <p14:creationId xmlns:p14="http://schemas.microsoft.com/office/powerpoint/2010/main" val="232089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13</a:t>
            </a:fld>
            <a:endParaRPr lang="zh-CN" altLang="en-US"/>
          </a:p>
        </p:txBody>
      </p:sp>
    </p:spTree>
    <p:extLst>
      <p:ext uri="{BB962C8B-B14F-4D97-AF65-F5344CB8AC3E}">
        <p14:creationId xmlns:p14="http://schemas.microsoft.com/office/powerpoint/2010/main" val="2320895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14</a:t>
            </a:fld>
            <a:endParaRPr lang="zh-CN" altLang="en-US"/>
          </a:p>
        </p:txBody>
      </p:sp>
    </p:spTree>
    <p:extLst>
      <p:ext uri="{BB962C8B-B14F-4D97-AF65-F5344CB8AC3E}">
        <p14:creationId xmlns:p14="http://schemas.microsoft.com/office/powerpoint/2010/main" val="2320895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15</a:t>
            </a:fld>
            <a:endParaRPr lang="zh-CN"/>
          </a:p>
        </p:txBody>
      </p:sp>
    </p:spTree>
    <p:extLst>
      <p:ext uri="{BB962C8B-B14F-4D97-AF65-F5344CB8AC3E}">
        <p14:creationId xmlns:p14="http://schemas.microsoft.com/office/powerpoint/2010/main" val="1126476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16</a:t>
            </a:fld>
            <a:endParaRPr lang="zh-CN"/>
          </a:p>
        </p:txBody>
      </p:sp>
    </p:spTree>
    <p:extLst>
      <p:ext uri="{BB962C8B-B14F-4D97-AF65-F5344CB8AC3E}">
        <p14:creationId xmlns:p14="http://schemas.microsoft.com/office/powerpoint/2010/main" val="881444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17</a:t>
            </a:fld>
            <a:endParaRPr lang="zh-CN"/>
          </a:p>
        </p:txBody>
      </p:sp>
    </p:spTree>
    <p:extLst>
      <p:ext uri="{BB962C8B-B14F-4D97-AF65-F5344CB8AC3E}">
        <p14:creationId xmlns:p14="http://schemas.microsoft.com/office/powerpoint/2010/main" val="881444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zh-CN" altLang="en-US" sz="2600" dirty="0" smtClean="0"/>
              <a:t>数据库</a:t>
            </a:r>
            <a:r>
              <a:rPr lang="en-US" altLang="zh-CN" sz="2600" dirty="0" smtClean="0"/>
              <a:t>/</a:t>
            </a:r>
            <a:r>
              <a:rPr lang="zh-CN" altLang="en-US" sz="2600" dirty="0" smtClean="0"/>
              <a:t>数据仓库</a:t>
            </a:r>
            <a:endParaRPr lang="en-US" altLang="zh-CN" sz="2600" dirty="0" smtClean="0"/>
          </a:p>
          <a:p>
            <a:pPr lvl="2"/>
            <a:r>
              <a:rPr lang="zh-CN" altLang="en-US" sz="2200" dirty="0" smtClean="0"/>
              <a:t>关系型数据库</a:t>
            </a:r>
            <a:endParaRPr lang="en-US" altLang="zh-CN" sz="2200" dirty="0" smtClean="0"/>
          </a:p>
          <a:p>
            <a:pPr lvl="3"/>
            <a:r>
              <a:rPr lang="en-US" altLang="zh-CN" sz="2000" dirty="0" smtClean="0"/>
              <a:t>oracle</a:t>
            </a:r>
            <a:r>
              <a:rPr lang="zh-CN" altLang="zh-CN" sz="2000" dirty="0" smtClean="0"/>
              <a:t>，</a:t>
            </a:r>
            <a:r>
              <a:rPr lang="en-US" altLang="zh-CN" sz="2000" dirty="0" err="1" smtClean="0"/>
              <a:t>mysql</a:t>
            </a:r>
            <a:r>
              <a:rPr lang="zh-CN" altLang="zh-CN" sz="2000" dirty="0" smtClean="0"/>
              <a:t>，</a:t>
            </a:r>
            <a:r>
              <a:rPr lang="en-US" altLang="zh-CN" sz="2000" dirty="0" err="1" smtClean="0"/>
              <a:t>gbase</a:t>
            </a:r>
            <a:r>
              <a:rPr lang="zh-CN" altLang="zh-CN" sz="2000" dirty="0" smtClean="0"/>
              <a:t>，</a:t>
            </a:r>
            <a:r>
              <a:rPr lang="en-US" altLang="zh-CN" sz="2000" dirty="0" err="1" smtClean="0"/>
              <a:t>sqlserver</a:t>
            </a:r>
            <a:endParaRPr lang="en-US" altLang="zh-CN" sz="2000" dirty="0" smtClean="0"/>
          </a:p>
          <a:p>
            <a:pPr lvl="2"/>
            <a:r>
              <a:rPr lang="zh-CN" altLang="en-US" sz="2200" dirty="0" smtClean="0"/>
              <a:t>数据库并行读取</a:t>
            </a:r>
            <a:endParaRPr lang="en-US" altLang="zh-CN" sz="2200" dirty="0" smtClean="0"/>
          </a:p>
          <a:p>
            <a:pPr lvl="3"/>
            <a:r>
              <a:rPr lang="en-US" altLang="zh-CN" sz="2000" dirty="0" smtClean="0"/>
              <a:t>oracle</a:t>
            </a:r>
            <a:r>
              <a:rPr lang="zh-CN" altLang="zh-CN" sz="2000" dirty="0" smtClean="0"/>
              <a:t>，</a:t>
            </a:r>
            <a:r>
              <a:rPr lang="en-US" altLang="zh-CN" sz="2000" dirty="0" err="1" smtClean="0"/>
              <a:t>mysql</a:t>
            </a:r>
            <a:r>
              <a:rPr lang="zh-CN" altLang="zh-CN" sz="2000" dirty="0" smtClean="0"/>
              <a:t>，</a:t>
            </a:r>
            <a:r>
              <a:rPr lang="en-US" altLang="zh-CN" sz="2000" dirty="0" err="1" smtClean="0"/>
              <a:t>gbase</a:t>
            </a:r>
            <a:r>
              <a:rPr lang="zh-CN" altLang="zh-CN" sz="2000" dirty="0" smtClean="0"/>
              <a:t>，</a:t>
            </a:r>
            <a:r>
              <a:rPr lang="en-US" altLang="zh-CN" sz="2000" dirty="0" err="1" smtClean="0"/>
              <a:t>sqlserver</a:t>
            </a:r>
            <a:r>
              <a:rPr lang="zh-CN" altLang="en-US" sz="2000" dirty="0" smtClean="0"/>
              <a:t>，</a:t>
            </a:r>
            <a:r>
              <a:rPr lang="en-US" altLang="zh-CN" sz="2000" dirty="0" smtClean="0"/>
              <a:t>MPPDB</a:t>
            </a:r>
            <a:r>
              <a:rPr lang="zh-CN" altLang="en-US" sz="2000" dirty="0" smtClean="0"/>
              <a:t>、</a:t>
            </a:r>
            <a:r>
              <a:rPr lang="en-US" altLang="zh-CN" sz="2000" dirty="0" err="1" smtClean="0"/>
              <a:t>PostPreSQL</a:t>
            </a:r>
            <a:endParaRPr lang="en-US" altLang="zh-CN" sz="2000" dirty="0" smtClean="0"/>
          </a:p>
          <a:p>
            <a:pPr lvl="2"/>
            <a:r>
              <a:rPr lang="en-US" altLang="zh-CN" sz="2200" dirty="0" err="1" smtClean="0"/>
              <a:t>MangoDB</a:t>
            </a:r>
            <a:r>
              <a:rPr lang="zh-CN" altLang="en-US" sz="2200" dirty="0" smtClean="0"/>
              <a:t>分区读取</a:t>
            </a:r>
            <a:endParaRPr lang="en-US" altLang="zh-CN" sz="2200" dirty="0" smtClean="0"/>
          </a:p>
          <a:p>
            <a:pPr lvl="2"/>
            <a:r>
              <a:rPr lang="en-US" altLang="zh-CN" sz="2200" dirty="0" smtClean="0"/>
              <a:t>Hive</a:t>
            </a:r>
            <a:r>
              <a:rPr lang="zh-CN" altLang="en-US" sz="2200" dirty="0" smtClean="0"/>
              <a:t>数据源</a:t>
            </a:r>
            <a:endParaRPr lang="en-US" altLang="zh-CN" sz="2200" dirty="0" smtClean="0"/>
          </a:p>
          <a:p>
            <a:pPr lvl="2"/>
            <a:r>
              <a:rPr lang="zh-CN" altLang="en-US" sz="2200" dirty="0" smtClean="0"/>
              <a:t>读取</a:t>
            </a:r>
            <a:r>
              <a:rPr lang="en-US" altLang="zh-CN" sz="2200" dirty="0" smtClean="0"/>
              <a:t>Access</a:t>
            </a:r>
            <a:r>
              <a:rPr lang="zh-CN" altLang="en-US" sz="2200" dirty="0" smtClean="0"/>
              <a:t>数据</a:t>
            </a:r>
            <a:endParaRPr lang="en-US" altLang="zh-CN" sz="2200" dirty="0" smtClean="0"/>
          </a:p>
          <a:p>
            <a:pPr lvl="2"/>
            <a:r>
              <a:rPr lang="en-US" altLang="zh-CN" sz="2200" dirty="0" err="1" smtClean="0"/>
              <a:t>Hbase</a:t>
            </a:r>
            <a:endParaRPr lang="en-US" altLang="zh-CN" sz="2200" dirty="0" smtClean="0"/>
          </a:p>
          <a:p>
            <a:pPr lvl="2"/>
            <a:r>
              <a:rPr lang="en-US" altLang="zh-CN" sz="2200" dirty="0" smtClean="0"/>
              <a:t>ES</a:t>
            </a:r>
          </a:p>
          <a:p>
            <a:pPr lvl="2"/>
            <a:endParaRPr lang="en-US" altLang="zh-CN" sz="2200" dirty="0" smtClean="0"/>
          </a:p>
          <a:p>
            <a:pPr lvl="2"/>
            <a:r>
              <a:rPr lang="zh-CN" altLang="en-US" sz="2200" dirty="0" smtClean="0"/>
              <a:t>数据生成器</a:t>
            </a:r>
            <a:endParaRPr lang="en-US" altLang="zh-CN" sz="2200" dirty="0" smtClean="0"/>
          </a:p>
          <a:p>
            <a:pPr lvl="3"/>
            <a:r>
              <a:rPr lang="zh-CN" altLang="zh-CN" sz="2000" dirty="0" smtClean="0"/>
              <a:t>根据用户需求随机生成一些数</a:t>
            </a:r>
            <a:r>
              <a:rPr lang="zh-CN" altLang="en-US" sz="2000" dirty="0" smtClean="0"/>
              <a:t>据</a:t>
            </a:r>
            <a:endParaRPr lang="en-US" altLang="zh-CN" sz="2000" dirty="0" smtClean="0"/>
          </a:p>
          <a:p>
            <a:pPr lvl="2"/>
            <a:endParaRPr lang="en-US" altLang="zh-CN" sz="2200" dirty="0" smtClean="0"/>
          </a:p>
          <a:p>
            <a:pPr lvl="2"/>
            <a:endParaRPr lang="en-US" altLang="zh-CN" sz="2200" dirty="0" smtClean="0"/>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18</a:t>
            </a:fld>
            <a:endParaRPr lang="zh-CN" altLang="en-US"/>
          </a:p>
        </p:txBody>
      </p:sp>
    </p:spTree>
    <p:extLst>
      <p:ext uri="{BB962C8B-B14F-4D97-AF65-F5344CB8AC3E}">
        <p14:creationId xmlns:p14="http://schemas.microsoft.com/office/powerpoint/2010/main" val="2487275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用于对数据进行预处理的一类算子，完成数据提取、数据清洗、数据集成、数据规约、数据变换与离散化等等功能，包括分组统计、数据合并、相关性分析、随机数发布、缺失值填充等</a:t>
            </a:r>
            <a:r>
              <a:rPr lang="en-US" altLang="zh-CN" sz="1200" kern="1200" dirty="0" smtClean="0">
                <a:solidFill>
                  <a:schemeClr val="tx1"/>
                </a:solidFill>
                <a:latin typeface="+mn-lt"/>
                <a:ea typeface="+mn-ea"/>
                <a:cs typeface="+mn-cs"/>
              </a:rPr>
              <a:t>20</a:t>
            </a:r>
            <a:r>
              <a:rPr lang="zh-CN" altLang="zh-CN" sz="1200" kern="1200" dirty="0" smtClean="0">
                <a:solidFill>
                  <a:schemeClr val="tx1"/>
                </a:solidFill>
                <a:latin typeface="+mn-lt"/>
                <a:ea typeface="+mn-ea"/>
                <a:cs typeface="+mn-cs"/>
              </a:rPr>
              <a:t>多类算法算子，此外，平台还提供</a:t>
            </a:r>
            <a:r>
              <a:rPr lang="en-US" altLang="zh-CN" sz="1200" kern="1200" dirty="0" err="1" smtClean="0">
                <a:solidFill>
                  <a:schemeClr val="tx1"/>
                </a:solidFill>
                <a:latin typeface="+mn-lt"/>
                <a:ea typeface="+mn-ea"/>
                <a:cs typeface="+mn-cs"/>
              </a:rPr>
              <a:t>sql</a:t>
            </a:r>
            <a:r>
              <a:rPr lang="zh-CN" altLang="zh-CN"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scala</a:t>
            </a:r>
            <a:r>
              <a:rPr lang="zh-CN" altLang="zh-CN" sz="1200" kern="1200" dirty="0" smtClean="0">
                <a:solidFill>
                  <a:schemeClr val="tx1"/>
                </a:solidFill>
                <a:latin typeface="+mn-lt"/>
                <a:ea typeface="+mn-ea"/>
                <a:cs typeface="+mn-cs"/>
              </a:rPr>
              <a:t>组件，供用户根据自己的需要开发符合自己需求的数据处理算子</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19</a:t>
            </a:fld>
            <a:endParaRPr lang="zh-CN" altLang="en-US"/>
          </a:p>
        </p:txBody>
      </p:sp>
    </p:spTree>
    <p:extLst>
      <p:ext uri="{BB962C8B-B14F-4D97-AF65-F5344CB8AC3E}">
        <p14:creationId xmlns:p14="http://schemas.microsoft.com/office/powerpoint/2010/main" val="3025602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2</a:t>
            </a:fld>
            <a:endParaRPr lang="zh-CN"/>
          </a:p>
        </p:txBody>
      </p:sp>
    </p:spTree>
    <p:extLst>
      <p:ext uri="{BB962C8B-B14F-4D97-AF65-F5344CB8AC3E}">
        <p14:creationId xmlns:p14="http://schemas.microsoft.com/office/powerpoint/2010/main" val="1126476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数据挖掘算子包括对预处理后的数据通过分类、聚类、回归、降维等手段，从中挖掘出感兴趣的知识或信息，平台提供了非常丰富的数据挖掘算子库，例如</a:t>
            </a:r>
            <a:r>
              <a:rPr lang="en-US" altLang="zh-CN" sz="1200" kern="1200" dirty="0" err="1" smtClean="0">
                <a:solidFill>
                  <a:schemeClr val="tx1"/>
                </a:solidFill>
                <a:latin typeface="+mn-lt"/>
                <a:ea typeface="+mn-ea"/>
                <a:cs typeface="+mn-cs"/>
              </a:rPr>
              <a:t>Kmeans</a:t>
            </a:r>
            <a:r>
              <a:rPr lang="zh-CN" altLang="zh-CN" sz="1200" kern="1200" dirty="0" smtClean="0">
                <a:solidFill>
                  <a:schemeClr val="tx1"/>
                </a:solidFill>
                <a:latin typeface="+mn-lt"/>
                <a:ea typeface="+mn-ea"/>
                <a:cs typeface="+mn-cs"/>
              </a:rPr>
              <a:t>算子、</a:t>
            </a:r>
            <a:r>
              <a:rPr lang="en-US" altLang="zh-CN" sz="1200" kern="1200" dirty="0" err="1" smtClean="0">
                <a:solidFill>
                  <a:schemeClr val="tx1"/>
                </a:solidFill>
                <a:latin typeface="+mn-lt"/>
                <a:ea typeface="+mn-ea"/>
                <a:cs typeface="+mn-cs"/>
              </a:rPr>
              <a:t>DBScan</a:t>
            </a:r>
            <a:r>
              <a:rPr lang="zh-CN" altLang="zh-CN" sz="1200" kern="1200" dirty="0" smtClean="0">
                <a:solidFill>
                  <a:schemeClr val="tx1"/>
                </a:solidFill>
                <a:latin typeface="+mn-lt"/>
                <a:ea typeface="+mn-ea"/>
                <a:cs typeface="+mn-cs"/>
              </a:rPr>
              <a:t>算子、均值分析算子、</a:t>
            </a:r>
            <a:r>
              <a:rPr lang="en-US" altLang="zh-CN" sz="1200" kern="1200" dirty="0" smtClean="0">
                <a:solidFill>
                  <a:schemeClr val="tx1"/>
                </a:solidFill>
                <a:latin typeface="+mn-lt"/>
                <a:ea typeface="+mn-ea"/>
                <a:cs typeface="+mn-cs"/>
              </a:rPr>
              <a:t>Word</a:t>
            </a:r>
            <a:r>
              <a:rPr lang="zh-CN" altLang="zh-CN" sz="1200" kern="1200" dirty="0" smtClean="0">
                <a:solidFill>
                  <a:schemeClr val="tx1"/>
                </a:solidFill>
                <a:latin typeface="+mn-lt"/>
                <a:ea typeface="+mn-ea"/>
                <a:cs typeface="+mn-cs"/>
              </a:rPr>
              <a:t>分词算子等等，现已经达到近</a:t>
            </a:r>
            <a:r>
              <a:rPr lang="en-US" altLang="zh-CN" sz="1200" kern="1200" dirty="0" smtClean="0">
                <a:solidFill>
                  <a:schemeClr val="tx1"/>
                </a:solidFill>
                <a:latin typeface="+mn-lt"/>
                <a:ea typeface="+mn-ea"/>
                <a:cs typeface="+mn-cs"/>
              </a:rPr>
              <a:t>50</a:t>
            </a:r>
            <a:r>
              <a:rPr lang="zh-CN" altLang="zh-CN" sz="1200" kern="1200" dirty="0" smtClean="0">
                <a:solidFill>
                  <a:schemeClr val="tx1"/>
                </a:solidFill>
                <a:latin typeface="+mn-lt"/>
                <a:ea typeface="+mn-ea"/>
                <a:cs typeface="+mn-cs"/>
              </a:rPr>
              <a:t>个，并且还在不断丰富当中</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20</a:t>
            </a:fld>
            <a:endParaRPr lang="zh-CN" altLang="en-US"/>
          </a:p>
        </p:txBody>
      </p:sp>
    </p:spTree>
    <p:extLst>
      <p:ext uri="{BB962C8B-B14F-4D97-AF65-F5344CB8AC3E}">
        <p14:creationId xmlns:p14="http://schemas.microsoft.com/office/powerpoint/2010/main" val="192251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图元算子是用于数据可视化展示的算子，包括饼图、表单、折线图、热力图、关系图等</a:t>
            </a:r>
            <a:r>
              <a:rPr lang="en-US" altLang="zh-CN" sz="1200" kern="1200" dirty="0" smtClean="0">
                <a:solidFill>
                  <a:schemeClr val="tx1"/>
                </a:solidFill>
                <a:latin typeface="+mn-lt"/>
                <a:ea typeface="+mn-ea"/>
                <a:cs typeface="+mn-cs"/>
              </a:rPr>
              <a:t>30</a:t>
            </a:r>
            <a:r>
              <a:rPr lang="zh-CN" altLang="zh-CN" sz="1200" kern="1200" dirty="0" smtClean="0">
                <a:solidFill>
                  <a:schemeClr val="tx1"/>
                </a:solidFill>
                <a:latin typeface="+mn-lt"/>
                <a:ea typeface="+mn-ea"/>
                <a:cs typeface="+mn-cs"/>
              </a:rPr>
              <a:t>多个可视化算子，也提供通用数据展示算子，用户在通用数据展示算子中可以选择视图显示的布局模板，以及每个子窗口中的可视化单元（如饼图、表单、关系图等等）</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21</a:t>
            </a:fld>
            <a:endParaRPr lang="zh-CN" altLang="en-US"/>
          </a:p>
        </p:txBody>
      </p:sp>
    </p:spTree>
    <p:extLst>
      <p:ext uri="{BB962C8B-B14F-4D97-AF65-F5344CB8AC3E}">
        <p14:creationId xmlns:p14="http://schemas.microsoft.com/office/powerpoint/2010/main" val="4104618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25</a:t>
            </a:fld>
            <a:endParaRPr lang="zh-CN" altLang="en-US"/>
          </a:p>
        </p:txBody>
      </p:sp>
    </p:spTree>
    <p:extLst>
      <p:ext uri="{BB962C8B-B14F-4D97-AF65-F5344CB8AC3E}">
        <p14:creationId xmlns:p14="http://schemas.microsoft.com/office/powerpoint/2010/main" val="1077066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优点</a:t>
            </a:r>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简单，易于理解，易于实现，无需估计参数，无需训练；</a:t>
            </a:r>
          </a:p>
          <a:p>
            <a:r>
              <a:rPr lang="en-US" altLang="zh-CN" sz="1200" b="0" i="0" kern="1200" dirty="0" smtClean="0">
                <a:solidFill>
                  <a:schemeClr val="tx1"/>
                </a:solidFill>
                <a:latin typeface="+mn-lt"/>
                <a:ea typeface="+mn-ea"/>
                <a:cs typeface="+mn-cs"/>
              </a:rPr>
              <a:t>2. </a:t>
            </a:r>
            <a:r>
              <a:rPr lang="zh-CN" altLang="en-US" sz="1200" b="0" i="0" kern="1200" dirty="0" smtClean="0">
                <a:solidFill>
                  <a:schemeClr val="tx1"/>
                </a:solidFill>
                <a:latin typeface="+mn-lt"/>
                <a:ea typeface="+mn-ea"/>
                <a:cs typeface="+mn-cs"/>
              </a:rPr>
              <a:t>适合对稀有事件进行分类；</a:t>
            </a:r>
          </a:p>
          <a:p>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特别适合于多分类问题</a:t>
            </a:r>
            <a:r>
              <a:rPr lang="en-US" altLang="zh-CN" sz="1200" b="0" i="0" kern="1200" dirty="0" smtClean="0">
                <a:solidFill>
                  <a:schemeClr val="tx1"/>
                </a:solidFill>
                <a:latin typeface="+mn-lt"/>
                <a:ea typeface="+mn-ea"/>
                <a:cs typeface="+mn-cs"/>
              </a:rPr>
              <a:t>(multi-modal,</a:t>
            </a:r>
            <a:r>
              <a:rPr lang="zh-CN" altLang="en-US" sz="1200" b="0" i="0" kern="1200" dirty="0" smtClean="0">
                <a:solidFill>
                  <a:schemeClr val="tx1"/>
                </a:solidFill>
                <a:latin typeface="+mn-lt"/>
                <a:ea typeface="+mn-ea"/>
                <a:cs typeface="+mn-cs"/>
              </a:rPr>
              <a:t>对象具有多个类别标签</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 </a:t>
            </a:r>
            <a:r>
              <a:rPr lang="en-US" altLang="zh-CN" sz="1200" b="0" i="0" kern="1200" dirty="0" err="1" smtClean="0">
                <a:solidFill>
                  <a:schemeClr val="tx1"/>
                </a:solidFill>
                <a:latin typeface="+mn-lt"/>
                <a:ea typeface="+mn-ea"/>
                <a:cs typeface="+mn-cs"/>
              </a:rPr>
              <a:t>kNN</a:t>
            </a:r>
            <a:r>
              <a:rPr lang="zh-CN" altLang="en-US" sz="1200" b="0" i="0" kern="1200" dirty="0" smtClean="0">
                <a:solidFill>
                  <a:schemeClr val="tx1"/>
                </a:solidFill>
                <a:latin typeface="+mn-lt"/>
                <a:ea typeface="+mn-ea"/>
                <a:cs typeface="+mn-cs"/>
              </a:rPr>
              <a:t>比</a:t>
            </a:r>
            <a:r>
              <a:rPr lang="en-US" altLang="zh-CN" sz="1200" b="0" i="0" kern="1200" dirty="0" smtClean="0">
                <a:solidFill>
                  <a:schemeClr val="tx1"/>
                </a:solidFill>
                <a:latin typeface="+mn-lt"/>
                <a:ea typeface="+mn-ea"/>
                <a:cs typeface="+mn-cs"/>
              </a:rPr>
              <a:t>SVM</a:t>
            </a:r>
            <a:r>
              <a:rPr lang="zh-CN" altLang="en-US" sz="1200" b="0" i="0" kern="1200" dirty="0" smtClean="0">
                <a:solidFill>
                  <a:schemeClr val="tx1"/>
                </a:solidFill>
                <a:latin typeface="+mn-lt"/>
                <a:ea typeface="+mn-ea"/>
                <a:cs typeface="+mn-cs"/>
              </a:rPr>
              <a:t>的表现要好</a:t>
            </a:r>
          </a:p>
          <a:p>
            <a:endParaRPr lang="en-US" altLang="zh-CN" dirty="0" smtClean="0"/>
          </a:p>
          <a:p>
            <a:r>
              <a:rPr lang="zh-CN" altLang="en-US" dirty="0" smtClean="0"/>
              <a:t>缺点</a:t>
            </a:r>
            <a:endParaRPr lang="en-US" altLang="zh-CN" dirty="0" smtClean="0"/>
          </a:p>
          <a:p>
            <a:r>
              <a:rPr lang="zh-CN" altLang="en-US" sz="1200" b="0" i="0" kern="1200" dirty="0" smtClean="0">
                <a:solidFill>
                  <a:schemeClr val="tx1"/>
                </a:solidFill>
                <a:latin typeface="+mn-lt"/>
                <a:ea typeface="+mn-ea"/>
                <a:cs typeface="+mn-cs"/>
              </a:rPr>
              <a:t>该算法在分类时有个主要的不足是，当样本不平衡时，如一个类的样本容量很大，而其他类样本容量很小时，有可能导致当输入一个新样本时，该样本的</a:t>
            </a:r>
            <a:r>
              <a:rPr lang="en-US" altLang="zh-CN" sz="1200" b="0" i="0" kern="1200" dirty="0" smtClean="0">
                <a:solidFill>
                  <a:schemeClr val="tx1"/>
                </a:solidFill>
                <a:latin typeface="+mn-lt"/>
                <a:ea typeface="+mn-ea"/>
                <a:cs typeface="+mn-cs"/>
              </a:rPr>
              <a:t>K</a:t>
            </a:r>
            <a:r>
              <a:rPr lang="zh-CN" altLang="en-US" sz="1200" b="0" i="0" kern="1200" dirty="0" smtClean="0">
                <a:solidFill>
                  <a:schemeClr val="tx1"/>
                </a:solidFill>
                <a:latin typeface="+mn-lt"/>
                <a:ea typeface="+mn-ea"/>
                <a:cs typeface="+mn-cs"/>
              </a:rPr>
              <a:t>个邻居中大容量类的样本占多数。 该算法只计算“最近的”邻居样本，某一类的样本数量很大，那么或者这类样本并不接近目标样本，或者这类样本很靠近目标样本。</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该方法的另一个不足之处是计算量较大，因为对每一个待分类的文本都要计算它到全体已知样本的距离，才能求得它的</a:t>
            </a:r>
            <a:r>
              <a:rPr lang="en-US" altLang="zh-CN" sz="1200" b="0" i="0" kern="1200" dirty="0" smtClean="0">
                <a:solidFill>
                  <a:schemeClr val="tx1"/>
                </a:solidFill>
                <a:latin typeface="+mn-lt"/>
                <a:ea typeface="+mn-ea"/>
                <a:cs typeface="+mn-cs"/>
              </a:rPr>
              <a:t>K</a:t>
            </a:r>
            <a:r>
              <a:rPr lang="zh-CN" altLang="en-US" sz="1200" b="0" i="0" kern="1200" dirty="0" smtClean="0">
                <a:solidFill>
                  <a:schemeClr val="tx1"/>
                </a:solidFill>
                <a:latin typeface="+mn-lt"/>
                <a:ea typeface="+mn-ea"/>
                <a:cs typeface="+mn-cs"/>
              </a:rPr>
              <a:t>个最近邻点。</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26</a:t>
            </a:fld>
            <a:endParaRPr lang="zh-CN" altLang="en-US"/>
          </a:p>
        </p:txBody>
      </p:sp>
    </p:spTree>
    <p:extLst>
      <p:ext uri="{BB962C8B-B14F-4D97-AF65-F5344CB8AC3E}">
        <p14:creationId xmlns:p14="http://schemas.microsoft.com/office/powerpoint/2010/main" val="4109934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mn-ea"/>
                <a:cs typeface="+mn-cs"/>
              </a:rPr>
              <a:t>基本思想：</a:t>
            </a:r>
            <a:r>
              <a:rPr lang="zh-CN" altLang="en-US" dirty="0" smtClean="0"/>
              <a:t>对于给出的待分类项，求解在此项出现的条件下各个类别出现的概率， 哪个最大，就认为此待分类项属于哪个类别。</a:t>
            </a:r>
            <a:endParaRPr lang="en-US" altLang="zh-CN" dirty="0" smtClean="0"/>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贝叶斯分类是一类分类</a:t>
            </a:r>
            <a:r>
              <a:rPr lang="zh-CN" altLang="en-US" sz="1200" b="1" u="none" strike="noStrike" kern="1200" dirty="0" smtClean="0">
                <a:solidFill>
                  <a:schemeClr val="tx1"/>
                </a:solidFill>
                <a:latin typeface="+mn-lt"/>
                <a:ea typeface="+mn-ea"/>
                <a:cs typeface="+mn-cs"/>
                <a:hlinkClick r:id="rId3" tooltip="算法与数据结构知识库"/>
              </a:rPr>
              <a:t>算法</a:t>
            </a:r>
            <a:r>
              <a:rPr lang="zh-CN" altLang="en-US" sz="1200" kern="1200" dirty="0" smtClean="0">
                <a:solidFill>
                  <a:schemeClr val="tx1"/>
                </a:solidFill>
                <a:latin typeface="+mn-lt"/>
                <a:ea typeface="+mn-ea"/>
                <a:cs typeface="+mn-cs"/>
              </a:rPr>
              <a:t>的总称，这类算法均以贝叶斯定理为基础，故统称为贝叶斯分类。而朴素朴素贝叶斯分类是贝叶斯分类中最简单，也是常见的一种分类方法。</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优点：</a:t>
            </a:r>
          </a:p>
          <a:p>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 算法逻辑简单</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易于实现（算法思路很简单，只要使用贝叶斯公式转化即可！）</a:t>
            </a:r>
          </a:p>
          <a:p>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2</a:t>
            </a:r>
            <a:r>
              <a:rPr lang="zh-CN" altLang="en-US" sz="1200" kern="1200" dirty="0" smtClean="0">
                <a:solidFill>
                  <a:schemeClr val="tx1"/>
                </a:solidFill>
                <a:latin typeface="+mn-lt"/>
                <a:ea typeface="+mn-ea"/>
                <a:cs typeface="+mn-cs"/>
              </a:rPr>
              <a:t>）分类过程中时空开销小（假设特征相互独立，只会涉及到二维存储）</a:t>
            </a:r>
            <a:br>
              <a:rPr lang="zh-CN" altLang="en-US" sz="1200" kern="1200" dirty="0" smtClean="0">
                <a:solidFill>
                  <a:schemeClr val="tx1"/>
                </a:solidFill>
                <a:latin typeface="+mn-lt"/>
                <a:ea typeface="+mn-ea"/>
                <a:cs typeface="+mn-cs"/>
              </a:rPr>
            </a:br>
            <a:r>
              <a:rPr lang="zh-CN" altLang="en-US" sz="1200" kern="1200" dirty="0" smtClean="0">
                <a:solidFill>
                  <a:schemeClr val="tx1"/>
                </a:solidFill>
                <a:latin typeface="+mn-lt"/>
                <a:ea typeface="+mn-ea"/>
                <a:cs typeface="+mn-cs"/>
              </a:rPr>
              <a:t>缺点：</a:t>
            </a:r>
          </a:p>
          <a:p>
            <a:r>
              <a:rPr lang="zh-CN" altLang="en-US" sz="1200" kern="1200" dirty="0" smtClean="0">
                <a:solidFill>
                  <a:schemeClr val="tx1"/>
                </a:solidFill>
                <a:latin typeface="+mn-lt"/>
                <a:ea typeface="+mn-ea"/>
                <a:cs typeface="+mn-cs"/>
              </a:rPr>
              <a:t>理论上，朴素贝叶斯模型与其他分类方法相比具有最小的误差率。但是实际上并非总是如此，这是因为朴素贝叶斯模型假设属性之间相互独立，这个假设在实际应用中往往是不成立的，在属性个数比较多或者属性之间相关性较大时，分类效果不好。</a:t>
            </a:r>
            <a:endParaRPr lang="en-US" altLang="zh-CN" sz="1200" kern="1200" dirty="0" smtClean="0">
              <a:solidFill>
                <a:schemeClr val="tx1"/>
              </a:solidFill>
              <a:latin typeface="+mn-lt"/>
              <a:ea typeface="+mn-ea"/>
              <a:cs typeface="+mn-cs"/>
            </a:endParaRPr>
          </a:p>
          <a:p>
            <a:endParaRPr lang="zh-CN" altLang="en-US"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该算子可以利用先前持久化的机器学习模型</a:t>
            </a:r>
            <a:r>
              <a:rPr lang="en-US" altLang="zh-CN"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包括支持向量机，决策树，随机森林，梯度森林，朴素贝叶斯</a:t>
            </a:r>
            <a:r>
              <a:rPr lang="en-US" altLang="zh-CN"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对缺失标签的特征向量预测出其标签值。</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27</a:t>
            </a:fld>
            <a:endParaRPr lang="zh-CN" altLang="en-US"/>
          </a:p>
        </p:txBody>
      </p:sp>
    </p:spTree>
    <p:extLst>
      <p:ext uri="{BB962C8B-B14F-4D97-AF65-F5344CB8AC3E}">
        <p14:creationId xmlns:p14="http://schemas.microsoft.com/office/powerpoint/2010/main" val="703548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支持向量机（</a:t>
            </a:r>
            <a:r>
              <a:rPr lang="en-US" altLang="zh-CN" sz="1200" kern="1200" dirty="0" smtClean="0">
                <a:solidFill>
                  <a:schemeClr val="tx1"/>
                </a:solidFill>
                <a:effectLst/>
                <a:latin typeface="+mn-lt"/>
                <a:ea typeface="+mn-ea"/>
                <a:cs typeface="+mn-cs"/>
              </a:rPr>
              <a:t>support vector machine</a:t>
            </a:r>
            <a:r>
              <a:rPr lang="zh-CN" altLang="zh-CN" sz="1200" kern="1200" dirty="0" smtClean="0">
                <a:solidFill>
                  <a:schemeClr val="tx1"/>
                </a:solidFill>
                <a:effectLst/>
                <a:latin typeface="+mn-lt"/>
                <a:ea typeface="+mn-ea"/>
                <a:cs typeface="+mn-cs"/>
              </a:rPr>
              <a:t>）是数据挖掘算法中比较复杂的一个分类算法，是一个有监督的学习模型，通常用来进行模式识别、分类以及回归分析。它的基本思想通过找到一个分类平面， 将数据分隔在平面两侧， 从而达到分类的目的。</a:t>
            </a:r>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是一个二值分类模型，通过改进也可以进行多值分类</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28</a:t>
            </a:fld>
            <a:endParaRPr lang="zh-CN" altLang="en-US"/>
          </a:p>
        </p:txBody>
      </p:sp>
    </p:spTree>
    <p:extLst>
      <p:ext uri="{BB962C8B-B14F-4D97-AF65-F5344CB8AC3E}">
        <p14:creationId xmlns:p14="http://schemas.microsoft.com/office/powerpoint/2010/main" val="1092293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利用升维的方式把样本集分开</a:t>
            </a:r>
            <a:endParaRPr lang="en-US" altLang="zh-CN" dirty="0" smtClean="0"/>
          </a:p>
          <a:p>
            <a:r>
              <a:rPr lang="zh-CN" altLang="en-US" dirty="0" smtClean="0"/>
              <a:t>概念：支持向量、支持向量机、超平面、核函数</a:t>
            </a:r>
            <a:endParaRPr lang="en-US" altLang="zh-CN" dirty="0" smtClean="0"/>
          </a:p>
          <a:p>
            <a:endParaRPr lang="en-US" altLang="zh-CN" dirty="0" smtClean="0"/>
          </a:p>
          <a:p>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的分类思想本质上就是先训练出一个分割超平面</a:t>
            </a:r>
            <a:r>
              <a:rPr lang="en-US" altLang="zh-CN" sz="1200" kern="1200" dirty="0" smtClean="0">
                <a:solidFill>
                  <a:schemeClr val="tx1"/>
                </a:solidFill>
                <a:effectLst/>
                <a:latin typeface="+mn-lt"/>
                <a:ea typeface="+mn-ea"/>
                <a:cs typeface="+mn-cs"/>
              </a:rPr>
              <a:t>separation hyperplane, </a:t>
            </a:r>
            <a:r>
              <a:rPr lang="zh-CN" altLang="zh-CN" sz="1200" kern="1200" dirty="0" smtClean="0">
                <a:solidFill>
                  <a:schemeClr val="tx1"/>
                </a:solidFill>
                <a:effectLst/>
                <a:latin typeface="+mn-lt"/>
                <a:ea typeface="+mn-ea"/>
                <a:cs typeface="+mn-cs"/>
              </a:rPr>
              <a:t>然后该平面就是分类的决策边界，分在平面两边的就是两类。具体点说，就是求出一组权重系数，在线性表示之后可以分类。我们先使用一组训练样本集来训练</a:t>
            </a:r>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中的权重系数，然后可以对测试样本集进行分类</a:t>
            </a:r>
            <a:endParaRPr lang="en-US" altLang="zh-CN"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29</a:t>
            </a:fld>
            <a:endParaRPr lang="zh-CN" altLang="en-US"/>
          </a:p>
        </p:txBody>
      </p:sp>
    </p:spTree>
    <p:extLst>
      <p:ext uri="{BB962C8B-B14F-4D97-AF65-F5344CB8AC3E}">
        <p14:creationId xmlns:p14="http://schemas.microsoft.com/office/powerpoint/2010/main" val="783196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决策树（</a:t>
            </a:r>
            <a:r>
              <a:rPr lang="en-US" altLang="zh-CN" sz="1200" kern="1200" dirty="0" err="1" smtClean="0">
                <a:solidFill>
                  <a:schemeClr val="tx1"/>
                </a:solidFill>
                <a:effectLst/>
                <a:latin typeface="+mn-lt"/>
                <a:ea typeface="+mn-ea"/>
                <a:cs typeface="+mn-cs"/>
              </a:rPr>
              <a:t>dicision</a:t>
            </a:r>
            <a:r>
              <a:rPr lang="en-US" altLang="zh-CN" sz="1200" kern="1200" dirty="0" smtClean="0">
                <a:solidFill>
                  <a:schemeClr val="tx1"/>
                </a:solidFill>
                <a:effectLst/>
                <a:latin typeface="+mn-lt"/>
                <a:ea typeface="+mn-ea"/>
                <a:cs typeface="+mn-cs"/>
              </a:rPr>
              <a:t> tree</a:t>
            </a:r>
            <a:r>
              <a:rPr lang="zh-CN" altLang="zh-CN" sz="1200" kern="1200" dirty="0" smtClean="0">
                <a:solidFill>
                  <a:schemeClr val="tx1"/>
                </a:solidFill>
                <a:effectLst/>
                <a:latin typeface="+mn-lt"/>
                <a:ea typeface="+mn-ea"/>
                <a:cs typeface="+mn-cs"/>
              </a:rPr>
              <a:t>）是一种分类算法和回归算法，属于有监督学习的机器学习方法。决策树是一个树结构（二叉树或非二叉树），由节点和有向边组成。节点有两种类型：</a:t>
            </a:r>
          </a:p>
          <a:p>
            <a:pPr lvl="0"/>
            <a:r>
              <a:rPr lang="zh-CN" altLang="zh-CN" sz="1200" kern="1200" dirty="0" smtClean="0">
                <a:solidFill>
                  <a:schemeClr val="tx1"/>
                </a:solidFill>
                <a:effectLst/>
                <a:latin typeface="+mn-lt"/>
                <a:ea typeface="+mn-ea"/>
                <a:cs typeface="+mn-cs"/>
              </a:rPr>
              <a:t>内部节点：表示一个特征或属性</a:t>
            </a:r>
          </a:p>
          <a:p>
            <a:pPr lvl="0"/>
            <a:r>
              <a:rPr lang="zh-CN" altLang="zh-CN" sz="1200" kern="1200" dirty="0" smtClean="0">
                <a:solidFill>
                  <a:schemeClr val="tx1"/>
                </a:solidFill>
                <a:effectLst/>
                <a:latin typeface="+mn-lt"/>
                <a:ea typeface="+mn-ea"/>
                <a:cs typeface="+mn-cs"/>
              </a:rPr>
              <a:t>叶节点：表示一个类</a:t>
            </a:r>
          </a:p>
          <a:p>
            <a:r>
              <a:rPr lang="zh-CN" altLang="zh-CN" sz="1200" kern="1200" dirty="0" smtClean="0">
                <a:solidFill>
                  <a:schemeClr val="tx1"/>
                </a:solidFill>
                <a:effectLst/>
                <a:latin typeface="+mn-lt"/>
                <a:ea typeface="+mn-ea"/>
                <a:cs typeface="+mn-cs"/>
              </a:rPr>
              <a:t>使用决策树进行决策的过程就是从根节点开始，测试待分类项中的相应特征属性，并按照其值选择输出分支，直到达到叶节点，将叶节点存放的类别作为决策结果。选择特征的标准就是找出局部最优的特征，判断一个特征对于当前数据集的分类效果再当前节点采用哪个属性特征作为分裂规则，取决于切分后节点数据集合中的类别的有序程度（纯度，</a:t>
            </a:r>
            <a:r>
              <a:rPr lang="en-US" altLang="zh-CN" sz="1200" kern="1200" dirty="0" smtClean="0">
                <a:solidFill>
                  <a:schemeClr val="tx1"/>
                </a:solidFill>
                <a:effectLst/>
                <a:latin typeface="+mn-lt"/>
                <a:ea typeface="+mn-ea"/>
                <a:cs typeface="+mn-cs"/>
              </a:rPr>
              <a:t>Impurity</a:t>
            </a:r>
            <a:r>
              <a:rPr lang="zh-CN" altLang="zh-CN" sz="1200" kern="1200" dirty="0" smtClean="0">
                <a:solidFill>
                  <a:schemeClr val="tx1"/>
                </a:solidFill>
                <a:effectLst/>
                <a:latin typeface="+mn-lt"/>
                <a:ea typeface="+mn-ea"/>
                <a:cs typeface="+mn-cs"/>
              </a:rPr>
              <a:t>），划分后的数据越纯，当前分裂规则就越合适。衡量纯度的指标有：</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信息熵和信息增益</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Gini</a:t>
            </a:r>
            <a:r>
              <a:rPr lang="zh-CN" altLang="zh-CN" sz="1200" kern="1200" dirty="0" smtClean="0">
                <a:solidFill>
                  <a:schemeClr val="tx1"/>
                </a:solidFill>
                <a:effectLst/>
                <a:latin typeface="+mn-lt"/>
                <a:ea typeface="+mn-ea"/>
                <a:cs typeface="+mn-cs"/>
              </a:rPr>
              <a:t>指数</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方差</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30</a:t>
            </a:fld>
            <a:endParaRPr lang="zh-CN" altLang="en-US"/>
          </a:p>
        </p:txBody>
      </p:sp>
    </p:spTree>
    <p:extLst>
      <p:ext uri="{BB962C8B-B14F-4D97-AF65-F5344CB8AC3E}">
        <p14:creationId xmlns:p14="http://schemas.microsoft.com/office/powerpoint/2010/main" val="3677488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决策树还有一个剪枝的问题</a:t>
            </a:r>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31</a:t>
            </a:fld>
            <a:endParaRPr lang="zh-CN" altLang="en-US"/>
          </a:p>
        </p:txBody>
      </p:sp>
    </p:spTree>
    <p:extLst>
      <p:ext uri="{BB962C8B-B14F-4D97-AF65-F5344CB8AC3E}">
        <p14:creationId xmlns:p14="http://schemas.microsoft.com/office/powerpoint/2010/main" val="3625317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GBDT</a:t>
            </a:r>
            <a:r>
              <a:rPr lang="zh-CN" altLang="en-US" dirty="0" smtClean="0"/>
              <a:t>（梯度提升决策树）作为</a:t>
            </a:r>
            <a:r>
              <a:rPr lang="en-US" altLang="zh-CN" dirty="0" smtClean="0"/>
              <a:t>Spark </a:t>
            </a:r>
            <a:r>
              <a:rPr lang="en-US" altLang="zh-CN" dirty="0" err="1" smtClean="0"/>
              <a:t>MLlib</a:t>
            </a:r>
            <a:r>
              <a:rPr lang="zh-CN" altLang="en-US" dirty="0" smtClean="0"/>
              <a:t>实现又一个决策树组合算法（另一个是随机森林），其基本原理也离不开决策树，常常也和随机森林来进行比较。</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32</a:t>
            </a:fld>
            <a:endParaRPr lang="zh-CN" altLang="en-US"/>
          </a:p>
        </p:txBody>
      </p:sp>
    </p:spTree>
    <p:extLst>
      <p:ext uri="{BB962C8B-B14F-4D97-AF65-F5344CB8AC3E}">
        <p14:creationId xmlns:p14="http://schemas.microsoft.com/office/powerpoint/2010/main" val="3666419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normAutofit/>
              </a:bodyPr>
              <a:lstStyle/>
              <a:p>
                <a:r>
                  <a:rPr lang="zh-CN" altLang="zh-CN" sz="1200" kern="1200" dirty="0" smtClean="0">
                    <a:solidFill>
                      <a:schemeClr val="tx1"/>
                    </a:solidFill>
                    <a:effectLst/>
                    <a:latin typeface="+mn-lt"/>
                    <a:ea typeface="+mn-ea"/>
                    <a:cs typeface="+mn-cs"/>
                  </a:rPr>
                  <a:t>线性回归（</a:t>
                </a:r>
                <a:r>
                  <a:rPr lang="en-US" altLang="zh-CN" sz="1200" kern="1200" dirty="0" smtClean="0">
                    <a:solidFill>
                      <a:schemeClr val="tx1"/>
                    </a:solidFill>
                    <a:effectLst/>
                    <a:latin typeface="+mn-lt"/>
                    <a:ea typeface="+mn-ea"/>
                    <a:cs typeface="+mn-cs"/>
                  </a:rPr>
                  <a:t>Linear Regression</a:t>
                </a:r>
                <a:r>
                  <a:rPr lang="zh-CN" altLang="zh-CN" sz="1200" kern="1200" dirty="0" smtClean="0">
                    <a:solidFill>
                      <a:schemeClr val="tx1"/>
                    </a:solidFill>
                    <a:effectLst/>
                    <a:latin typeface="+mn-lt"/>
                    <a:ea typeface="+mn-ea"/>
                    <a:cs typeface="+mn-cs"/>
                  </a:rPr>
                  <a:t>）是一种有监督的机器学习算法，是利用被称为线性回归方程的最小平方函数对一个或多个</a:t>
                </a:r>
                <a:r>
                  <a:rPr lang="en-US" altLang="zh-CN" sz="1200" u="none" strike="noStrike" kern="1200" dirty="0" err="1" smtClean="0">
                    <a:solidFill>
                      <a:schemeClr val="tx1"/>
                    </a:solidFill>
                    <a:effectLst/>
                    <a:latin typeface="+mn-lt"/>
                    <a:ea typeface="+mn-ea"/>
                    <a:cs typeface="+mn-cs"/>
                    <a:hlinkClick r:id="rId3"/>
                  </a:rPr>
                  <a:t>自变量</a:t>
                </a:r>
                <a:r>
                  <a:rPr lang="zh-CN" altLang="zh-CN" sz="1200" kern="1200" dirty="0" smtClean="0">
                    <a:solidFill>
                      <a:schemeClr val="tx1"/>
                    </a:solidFill>
                    <a:effectLst/>
                    <a:latin typeface="+mn-lt"/>
                    <a:ea typeface="+mn-ea"/>
                    <a:cs typeface="+mn-cs"/>
                  </a:rPr>
                  <a:t>和</a:t>
                </a:r>
                <a:r>
                  <a:rPr lang="en-US" altLang="zh-CN" sz="1200" u="none" strike="noStrike" kern="1200" dirty="0" err="1" smtClean="0">
                    <a:solidFill>
                      <a:schemeClr val="tx1"/>
                    </a:solidFill>
                    <a:effectLst/>
                    <a:latin typeface="+mn-lt"/>
                    <a:ea typeface="+mn-ea"/>
                    <a:cs typeface="+mn-cs"/>
                    <a:hlinkClick r:id="rId4"/>
                  </a:rPr>
                  <a:t>因变量</a:t>
                </a:r>
                <a:r>
                  <a:rPr lang="zh-CN" altLang="zh-CN" sz="1200" kern="1200" dirty="0" smtClean="0">
                    <a:solidFill>
                      <a:schemeClr val="tx1"/>
                    </a:solidFill>
                    <a:effectLst/>
                    <a:latin typeface="+mn-lt"/>
                    <a:ea typeface="+mn-ea"/>
                    <a:cs typeface="+mn-cs"/>
                  </a:rPr>
                  <a:t>之间关系进行建模的一种</a:t>
                </a:r>
                <a:r>
                  <a:rPr lang="en-US" altLang="zh-CN" sz="1200" u="none" strike="noStrike" kern="1200" dirty="0" err="1" smtClean="0">
                    <a:solidFill>
                      <a:schemeClr val="tx1"/>
                    </a:solidFill>
                    <a:effectLst/>
                    <a:latin typeface="+mn-lt"/>
                    <a:ea typeface="+mn-ea"/>
                    <a:cs typeface="+mn-cs"/>
                    <a:hlinkClick r:id="rId5"/>
                  </a:rPr>
                  <a:t>回归分析</a:t>
                </a:r>
                <a:r>
                  <a:rPr lang="zh-CN" altLang="zh-CN" sz="1200" kern="1200" dirty="0" smtClean="0">
                    <a:solidFill>
                      <a:schemeClr val="tx1"/>
                    </a:solidFill>
                    <a:effectLst/>
                    <a:latin typeface="+mn-lt"/>
                    <a:ea typeface="+mn-ea"/>
                    <a:cs typeface="+mn-cs"/>
                  </a:rPr>
                  <a:t>。这种函数是一个或多个称为回归系数的模型参数的线性组合</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线性回归的目的就是找到预测性能最好的线性方程</a:t>
                </a:r>
                <a14:m>
                  <m:oMath xmlns:m="http://schemas.openxmlformats.org/officeDocument/2006/math">
                    <m:sSub>
                      <m:sSubPr>
                        <m:ctrlPr>
                          <a:rPr lang="zh-CN" altLang="zh-CN" sz="1200" i="1" kern="1200" smtClean="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h</m:t>
                        </m:r>
                      </m:e>
                      <m:sub>
                        <m:r>
                          <m:rPr>
                            <m:sty m:val="p"/>
                          </m:rPr>
                          <a:rPr lang="en-US" altLang="zh-CN" sz="1200" kern="1200">
                            <a:solidFill>
                              <a:schemeClr val="tx1"/>
                            </a:solidFill>
                            <a:effectLst/>
                            <a:latin typeface="Cambria Math" panose="02040503050406030204" pitchFamily="18" charset="0"/>
                            <a:ea typeface="+mn-ea"/>
                            <a:cs typeface="+mn-cs"/>
                          </a:rPr>
                          <m:t>θ</m:t>
                        </m:r>
                      </m:sub>
                    </m:sSub>
                    <m:d>
                      <m:dPr>
                        <m:ctrlPr>
                          <a:rPr lang="zh-CN" altLang="zh-CN" sz="1200" i="1" kern="1200">
                            <a:solidFill>
                              <a:schemeClr val="tx1"/>
                            </a:solidFill>
                            <a:effectLst/>
                            <a:latin typeface="Cambria Math"/>
                            <a:ea typeface="+mn-ea"/>
                            <a:cs typeface="+mn-cs"/>
                          </a:rPr>
                        </m:ctrlPr>
                      </m:dPr>
                      <m:e>
                        <m:r>
                          <a:rPr lang="en-US" altLang="zh-CN" sz="1200" i="1" kern="1200">
                            <a:solidFill>
                              <a:schemeClr val="tx1"/>
                            </a:solidFill>
                            <a:effectLst/>
                            <a:latin typeface="Cambria Math" panose="02040503050406030204" pitchFamily="18" charset="0"/>
                            <a:ea typeface="+mn-ea"/>
                            <a:cs typeface="+mn-cs"/>
                          </a:rPr>
                          <m:t>𝑥</m:t>
                        </m:r>
                      </m:e>
                    </m:d>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θ</m:t>
                        </m:r>
                      </m:e>
                      <m:sub>
                        <m:r>
                          <a:rPr lang="en-US" altLang="zh-CN" sz="1200" i="1" kern="1200">
                            <a:solidFill>
                              <a:schemeClr val="tx1"/>
                            </a:solidFill>
                            <a:effectLst/>
                            <a:latin typeface="Cambria Math" panose="02040503050406030204" pitchFamily="18" charset="0"/>
                            <a:ea typeface="+mn-ea"/>
                            <a:cs typeface="+mn-cs"/>
                          </a:rPr>
                          <m:t>0</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θ</m:t>
                        </m:r>
                      </m:e>
                      <m:sub>
                        <m:r>
                          <a:rPr lang="en-US" altLang="zh-CN" sz="1200" i="1" kern="1200">
                            <a:solidFill>
                              <a:schemeClr val="tx1"/>
                            </a:solidFill>
                            <a:effectLst/>
                            <a:latin typeface="Cambria Math" panose="02040503050406030204" pitchFamily="18" charset="0"/>
                            <a:ea typeface="+mn-ea"/>
                            <a:cs typeface="+mn-cs"/>
                          </a:rPr>
                          <m:t>1</m:t>
                        </m:r>
                      </m:sub>
                    </m:sSub>
                    <m:sSub>
                      <m:sSubPr>
                        <m:ctrlPr>
                          <a:rPr lang="zh-CN" altLang="zh-CN" sz="1200" i="1" kern="120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x</m:t>
                        </m:r>
                      </m:e>
                      <m:sub>
                        <m:r>
                          <a:rPr lang="en-US" altLang="zh-CN" sz="1200" i="1" kern="1200">
                            <a:solidFill>
                              <a:schemeClr val="tx1"/>
                            </a:solidFill>
                            <a:effectLst/>
                            <a:latin typeface="Cambria Math" panose="02040503050406030204" pitchFamily="18" charset="0"/>
                            <a:ea typeface="+mn-ea"/>
                            <a:cs typeface="+mn-cs"/>
                          </a:rPr>
                          <m:t>1</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θ</m:t>
                        </m:r>
                      </m:e>
                      <m:sub>
                        <m:r>
                          <a:rPr lang="en-US" altLang="zh-CN" sz="1200" i="1" kern="1200">
                            <a:solidFill>
                              <a:schemeClr val="tx1"/>
                            </a:solidFill>
                            <a:effectLst/>
                            <a:latin typeface="Cambria Math" panose="02040503050406030204" pitchFamily="18" charset="0"/>
                            <a:ea typeface="+mn-ea"/>
                            <a:cs typeface="+mn-cs"/>
                          </a:rPr>
                          <m:t>2</m:t>
                        </m:r>
                      </m:sub>
                    </m:sSub>
                    <m:sSub>
                      <m:sSubPr>
                        <m:ctrlPr>
                          <a:rPr lang="zh-CN" altLang="zh-CN" sz="1200" i="1" kern="120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x</m:t>
                        </m:r>
                      </m:e>
                      <m:sub>
                        <m:r>
                          <a:rPr lang="en-US" altLang="zh-CN" sz="1200" i="1" kern="1200">
                            <a:solidFill>
                              <a:schemeClr val="tx1"/>
                            </a:solidFill>
                            <a:effectLst/>
                            <a:latin typeface="Cambria Math" panose="02040503050406030204" pitchFamily="18" charset="0"/>
                            <a:ea typeface="+mn-ea"/>
                            <a:cs typeface="+mn-cs"/>
                          </a:rPr>
                          <m:t>2</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θ</m:t>
                        </m:r>
                      </m:e>
                      <m:sub>
                        <m:r>
                          <a:rPr lang="en-US" altLang="zh-CN" sz="1200" i="1" kern="1200">
                            <a:solidFill>
                              <a:schemeClr val="tx1"/>
                            </a:solidFill>
                            <a:effectLst/>
                            <a:latin typeface="Cambria Math" panose="02040503050406030204" pitchFamily="18" charset="0"/>
                            <a:ea typeface="+mn-ea"/>
                            <a:cs typeface="+mn-cs"/>
                          </a:rPr>
                          <m:t>𝑛</m:t>
                        </m:r>
                      </m:sub>
                    </m:sSub>
                    <m:sSub>
                      <m:sSubPr>
                        <m:ctrlPr>
                          <a:rPr lang="zh-CN" altLang="zh-CN" sz="1200" i="1" kern="120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x</m:t>
                        </m:r>
                      </m:e>
                      <m:sub>
                        <m:r>
                          <a:rPr lang="en-US" altLang="zh-CN" sz="1200" i="1" kern="1200">
                            <a:solidFill>
                              <a:schemeClr val="tx1"/>
                            </a:solidFill>
                            <a:effectLst/>
                            <a:latin typeface="Cambria Math" panose="02040503050406030204" pitchFamily="18" charset="0"/>
                            <a:ea typeface="+mn-ea"/>
                            <a:cs typeface="+mn-cs"/>
                          </a:rPr>
                          <m:t>𝑛</m:t>
                        </m:r>
                      </m:sub>
                    </m:sSub>
                  </m:oMath>
                </a14:m>
                <a:endParaRPr lang="zh-CN" altLang="en-US" dirty="0"/>
              </a:p>
            </p:txBody>
          </p:sp>
        </mc:Choice>
        <mc:Fallback xmlns="">
          <p:sp>
            <p:nvSpPr>
              <p:cNvPr id="3" name="备注占位符 2"/>
              <p:cNvSpPr>
                <a:spLocks noGrp="1"/>
              </p:cNvSpPr>
              <p:nvPr>
                <p:ph type="body" idx="1"/>
              </p:nvPr>
            </p:nvSpPr>
            <p:spPr/>
            <p:txBody>
              <a:bodyPr>
                <a:normAutofit/>
              </a:bodyPr>
              <a:lstStyle/>
              <a:p>
                <a:r>
                  <a:rPr lang="zh-CN" altLang="zh-CN" sz="1200" kern="1200" dirty="0" smtClean="0">
                    <a:solidFill>
                      <a:schemeClr val="tx1"/>
                    </a:solidFill>
                    <a:effectLst/>
                    <a:latin typeface="+mn-lt"/>
                    <a:ea typeface="+mn-ea"/>
                    <a:cs typeface="+mn-cs"/>
                  </a:rPr>
                  <a:t>线性回归（</a:t>
                </a:r>
                <a:r>
                  <a:rPr lang="en-US" altLang="zh-CN" sz="1200" kern="1200" dirty="0" smtClean="0">
                    <a:solidFill>
                      <a:schemeClr val="tx1"/>
                    </a:solidFill>
                    <a:effectLst/>
                    <a:latin typeface="+mn-lt"/>
                    <a:ea typeface="+mn-ea"/>
                    <a:cs typeface="+mn-cs"/>
                  </a:rPr>
                  <a:t>Linear Regression</a:t>
                </a:r>
                <a:r>
                  <a:rPr lang="zh-CN" altLang="zh-CN" sz="1200" kern="1200" dirty="0" smtClean="0">
                    <a:solidFill>
                      <a:schemeClr val="tx1"/>
                    </a:solidFill>
                    <a:effectLst/>
                    <a:latin typeface="+mn-lt"/>
                    <a:ea typeface="+mn-ea"/>
                    <a:cs typeface="+mn-cs"/>
                  </a:rPr>
                  <a:t>）是一种有监督的机器学习算法，是利用被称为线性回归方程的最小平方函数对一个或多个</a:t>
                </a:r>
                <a:r>
                  <a:rPr lang="en-US" altLang="zh-CN" sz="1200" u="none" strike="noStrike" kern="1200" dirty="0" err="1" smtClean="0">
                    <a:solidFill>
                      <a:schemeClr val="tx1"/>
                    </a:solidFill>
                    <a:effectLst/>
                    <a:latin typeface="+mn-lt"/>
                    <a:ea typeface="+mn-ea"/>
                    <a:cs typeface="+mn-cs"/>
                    <a:hlinkClick r:id="rId6"/>
                  </a:rPr>
                  <a:t>自变量</a:t>
                </a:r>
                <a:r>
                  <a:rPr lang="zh-CN" altLang="zh-CN" sz="1200" kern="1200" dirty="0" smtClean="0">
                    <a:solidFill>
                      <a:schemeClr val="tx1"/>
                    </a:solidFill>
                    <a:effectLst/>
                    <a:latin typeface="+mn-lt"/>
                    <a:ea typeface="+mn-ea"/>
                    <a:cs typeface="+mn-cs"/>
                  </a:rPr>
                  <a:t>和</a:t>
                </a:r>
                <a:r>
                  <a:rPr lang="en-US" altLang="zh-CN" sz="1200" u="none" strike="noStrike" kern="1200" dirty="0" err="1" smtClean="0">
                    <a:solidFill>
                      <a:schemeClr val="tx1"/>
                    </a:solidFill>
                    <a:effectLst/>
                    <a:latin typeface="+mn-lt"/>
                    <a:ea typeface="+mn-ea"/>
                    <a:cs typeface="+mn-cs"/>
                    <a:hlinkClick r:id="rId7"/>
                  </a:rPr>
                  <a:t>因变量</a:t>
                </a:r>
                <a:r>
                  <a:rPr lang="zh-CN" altLang="zh-CN" sz="1200" kern="1200" dirty="0" smtClean="0">
                    <a:solidFill>
                      <a:schemeClr val="tx1"/>
                    </a:solidFill>
                    <a:effectLst/>
                    <a:latin typeface="+mn-lt"/>
                    <a:ea typeface="+mn-ea"/>
                    <a:cs typeface="+mn-cs"/>
                  </a:rPr>
                  <a:t>之间关系进行建模的一种</a:t>
                </a:r>
                <a:r>
                  <a:rPr lang="en-US" altLang="zh-CN" sz="1200" u="none" strike="noStrike" kern="1200" dirty="0" err="1" smtClean="0">
                    <a:solidFill>
                      <a:schemeClr val="tx1"/>
                    </a:solidFill>
                    <a:effectLst/>
                    <a:latin typeface="+mn-lt"/>
                    <a:ea typeface="+mn-ea"/>
                    <a:cs typeface="+mn-cs"/>
                    <a:hlinkClick r:id="rId8"/>
                  </a:rPr>
                  <a:t>回归分析</a:t>
                </a:r>
                <a:r>
                  <a:rPr lang="zh-CN" altLang="zh-CN" sz="1200" kern="1200" dirty="0" smtClean="0">
                    <a:solidFill>
                      <a:schemeClr val="tx1"/>
                    </a:solidFill>
                    <a:effectLst/>
                    <a:latin typeface="+mn-lt"/>
                    <a:ea typeface="+mn-ea"/>
                    <a:cs typeface="+mn-cs"/>
                  </a:rPr>
                  <a:t>。这种函数是一个或多个称为回归系数的模型参数的线性组合</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线性回归的目的就是找到预测性能最好的线性方程</a:t>
                </a:r>
                <a:r>
                  <a:rPr lang="en-US" altLang="zh-CN" sz="1200" i="0" kern="1200">
                    <a:solidFill>
                      <a:schemeClr val="tx1"/>
                    </a:solidFill>
                    <a:effectLst/>
                    <a:latin typeface="+mn-lt"/>
                    <a:ea typeface="+mn-ea"/>
                    <a:cs typeface="+mn-cs"/>
                  </a:rPr>
                  <a:t>h</a:t>
                </a:r>
                <a:r>
                  <a:rPr lang="zh-CN" altLang="zh-CN" sz="1200" i="0" kern="1200" smtClean="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θ</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𝑥)=θ</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0+θ</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1x</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1+θ</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2x</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2+…+θ</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𝑛x</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𝑛</a:t>
                </a:r>
                <a:endParaRPr lang="zh-CN" altLang="en-US" dirty="0"/>
              </a:p>
            </p:txBody>
          </p:sp>
        </mc:Fallback>
      </mc:AlternateContent>
      <p:sp>
        <p:nvSpPr>
          <p:cNvPr id="4" name="灯片编号占位符 3"/>
          <p:cNvSpPr>
            <a:spLocks noGrp="1"/>
          </p:cNvSpPr>
          <p:nvPr>
            <p:ph type="sldNum" sz="quarter" idx="10"/>
          </p:nvPr>
        </p:nvSpPr>
        <p:spPr/>
        <p:txBody>
          <a:bodyPr/>
          <a:lstStyle/>
          <a:p>
            <a:fld id="{CA5D3BF3-D352-46FC-8343-31F56E6730EA}" type="slidenum">
              <a:rPr lang="en-US" altLang="zh-CN" smtClean="0"/>
              <a:pPr/>
              <a:t>33</a:t>
            </a:fld>
            <a:endParaRPr lang="zh-CN" altLang="en-US"/>
          </a:p>
        </p:txBody>
      </p:sp>
    </p:spTree>
    <p:extLst>
      <p:ext uri="{BB962C8B-B14F-4D97-AF65-F5344CB8AC3E}">
        <p14:creationId xmlns:p14="http://schemas.microsoft.com/office/powerpoint/2010/main" val="760221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对于</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θ</m:t>
                    </m:r>
                  </m:oMath>
                </a14:m>
                <a:r>
                  <a:rPr lang="zh-CN" altLang="zh-CN" sz="1200" kern="1200" dirty="0">
                    <a:solidFill>
                      <a:schemeClr val="tx1"/>
                    </a:solidFill>
                    <a:effectLst/>
                    <a:latin typeface="+mn-lt"/>
                    <a:ea typeface="+mn-ea"/>
                    <a:cs typeface="+mn-cs"/>
                  </a:rPr>
                  <a:t>参数的求解，需要对</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函数进行评估，一般通过损失函数（</a:t>
                </a:r>
                <a:r>
                  <a:rPr lang="en-US" altLang="zh-CN" sz="1200" kern="1200" dirty="0">
                    <a:solidFill>
                      <a:schemeClr val="tx1"/>
                    </a:solidFill>
                    <a:effectLst/>
                    <a:latin typeface="+mn-lt"/>
                    <a:ea typeface="+mn-ea"/>
                    <a:cs typeface="+mn-cs"/>
                  </a:rPr>
                  <a:t>loss function</a:t>
                </a:r>
                <a:r>
                  <a:rPr lang="zh-CN" altLang="zh-CN" sz="1200" kern="1200" dirty="0">
                    <a:solidFill>
                      <a:schemeClr val="tx1"/>
                    </a:solidFill>
                    <a:effectLst/>
                    <a:latin typeface="+mn-lt"/>
                    <a:ea typeface="+mn-ea"/>
                    <a:cs typeface="+mn-cs"/>
                  </a:rPr>
                  <a:t>）来描述</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函数的好坏程度，损失函数的表示</a:t>
                </a:r>
                <a:r>
                  <a:rPr lang="zh-CN" altLang="zh-CN" sz="1200" kern="1200" dirty="0" smtClean="0">
                    <a:solidFill>
                      <a:schemeClr val="tx1"/>
                    </a:solidFill>
                    <a:effectLst/>
                    <a:latin typeface="+mn-lt"/>
                    <a:ea typeface="+mn-ea"/>
                    <a:cs typeface="+mn-cs"/>
                  </a:rPr>
                  <a:t>如下</a:t>
                </a:r>
                <a:r>
                  <a:rPr lang="zh-CN" altLang="en-US" sz="1200" kern="1200" dirty="0" smtClean="0">
                    <a:solidFill>
                      <a:schemeClr val="tx1"/>
                    </a:solidFill>
                    <a:effectLst/>
                    <a:latin typeface="+mn-lt"/>
                    <a:ea typeface="+mn-ea"/>
                    <a:cs typeface="+mn-cs"/>
                  </a:rPr>
                  <a:t>：</a:t>
                </a:r>
                <a14:m>
                  <m:oMath xmlns:m="http://schemas.openxmlformats.org/officeDocument/2006/math">
                    <m:r>
                      <a:rPr lang="en-US" altLang="zh-CN" sz="1200" i="1" kern="1200" smtClean="0">
                        <a:solidFill>
                          <a:schemeClr val="tx1"/>
                        </a:solidFill>
                        <a:effectLst/>
                        <a:latin typeface="Cambria Math" panose="02040503050406030204" pitchFamily="18" charset="0"/>
                        <a:ea typeface="+mn-ea"/>
                        <a:cs typeface="+mn-cs"/>
                      </a:rPr>
                      <m:t>𝐽</m:t>
                    </m:r>
                    <m:d>
                      <m:dPr>
                        <m:ctrlPr>
                          <a:rPr lang="zh-CN" altLang="zh-CN" sz="1200" i="1" kern="1200">
                            <a:solidFill>
                              <a:schemeClr val="tx1"/>
                            </a:solidFill>
                            <a:effectLst/>
                            <a:latin typeface="Cambria Math"/>
                            <a:ea typeface="+mn-ea"/>
                            <a:cs typeface="+mn-cs"/>
                          </a:rPr>
                        </m:ctrlPr>
                      </m:dPr>
                      <m:e>
                        <m:r>
                          <m:rPr>
                            <m:sty m:val="p"/>
                          </m:rPr>
                          <a:rPr lang="en-US" altLang="zh-CN" sz="1200" kern="1200">
                            <a:solidFill>
                              <a:schemeClr val="tx1"/>
                            </a:solidFill>
                            <a:effectLst/>
                            <a:latin typeface="Cambria Math" panose="02040503050406030204" pitchFamily="18" charset="0"/>
                            <a:ea typeface="+mn-ea"/>
                            <a:cs typeface="+mn-cs"/>
                          </a:rPr>
                          <m:t>θ</m:t>
                        </m:r>
                      </m:e>
                    </m:d>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a:ea typeface="+mn-ea"/>
                            <a:cs typeface="+mn-cs"/>
                          </a:rPr>
                        </m:ctrlPr>
                      </m:fPr>
                      <m:num>
                        <m:r>
                          <a:rPr lang="en-US" altLang="zh-CN" sz="1200" i="1" kern="1200">
                            <a:solidFill>
                              <a:schemeClr val="tx1"/>
                            </a:solidFill>
                            <a:effectLst/>
                            <a:latin typeface="Cambria Math" panose="02040503050406030204" pitchFamily="18" charset="0"/>
                            <a:ea typeface="+mn-ea"/>
                            <a:cs typeface="+mn-cs"/>
                          </a:rPr>
                          <m:t>1</m:t>
                        </m:r>
                      </m:num>
                      <m:den>
                        <m:r>
                          <a:rPr lang="en-US" altLang="zh-CN" sz="1200" i="1" kern="1200">
                            <a:solidFill>
                              <a:schemeClr val="tx1"/>
                            </a:solidFill>
                            <a:effectLst/>
                            <a:latin typeface="Cambria Math" panose="02040503050406030204" pitchFamily="18" charset="0"/>
                            <a:ea typeface="+mn-ea"/>
                            <a:cs typeface="+mn-cs"/>
                          </a:rPr>
                          <m:t>2</m:t>
                        </m:r>
                      </m:den>
                    </m:f>
                    <m:nary>
                      <m:naryPr>
                        <m:chr m:val="∑"/>
                        <m:grow m:val="on"/>
                        <m:ctrlPr>
                          <a:rPr lang="zh-CN" altLang="zh-CN" sz="1200" i="1" kern="1200">
                            <a:solidFill>
                              <a:schemeClr val="tx1"/>
                            </a:solidFill>
                            <a:effectLst/>
                            <a:latin typeface="Cambria Math"/>
                            <a:ea typeface="+mn-ea"/>
                            <a:cs typeface="+mn-cs"/>
                          </a:rPr>
                        </m:ctrlPr>
                      </m:naryPr>
                      <m:sub>
                        <m:r>
                          <a:rPr lang="en-US" altLang="zh-CN" sz="1200" i="1" kern="1200">
                            <a:solidFill>
                              <a:schemeClr val="tx1"/>
                            </a:solidFill>
                            <a:effectLst/>
                            <a:latin typeface="Cambria Math" panose="02040503050406030204" pitchFamily="18" charset="0"/>
                            <a:ea typeface="+mn-ea"/>
                            <a:cs typeface="+mn-cs"/>
                          </a:rPr>
                          <m:t>𝑖</m:t>
                        </m:r>
                        <m:r>
                          <a:rPr lang="en-US" altLang="zh-CN" sz="1200" i="1" kern="1200">
                            <a:solidFill>
                              <a:schemeClr val="tx1"/>
                            </a:solidFill>
                            <a:effectLst/>
                            <a:latin typeface="Cambria Math" panose="02040503050406030204" pitchFamily="18" charset="0"/>
                            <a:ea typeface="+mn-ea"/>
                            <a:cs typeface="+mn-cs"/>
                          </a:rPr>
                          <m:t>=1</m:t>
                        </m:r>
                      </m:sub>
                      <m:sup>
                        <m:r>
                          <a:rPr lang="en-US" altLang="zh-CN" sz="1200" i="1" kern="1200">
                            <a:solidFill>
                              <a:schemeClr val="tx1"/>
                            </a:solidFill>
                            <a:effectLst/>
                            <a:latin typeface="Cambria Math" panose="02040503050406030204" pitchFamily="18" charset="0"/>
                            <a:ea typeface="+mn-ea"/>
                            <a:cs typeface="+mn-cs"/>
                          </a:rPr>
                          <m:t>𝑚</m:t>
                        </m:r>
                      </m:sup>
                      <m:e>
                        <m:sSup>
                          <m:sSupPr>
                            <m:ctrlPr>
                              <a:rPr lang="zh-CN" altLang="zh-CN" sz="1200" i="1" kern="1200">
                                <a:solidFill>
                                  <a:schemeClr val="tx1"/>
                                </a:solidFill>
                                <a:effectLst/>
                                <a:latin typeface="Cambria Math"/>
                                <a:ea typeface="+mn-ea"/>
                                <a:cs typeface="+mn-cs"/>
                              </a:rPr>
                            </m:ctrlPr>
                          </m:sSupPr>
                          <m:e>
                            <m:d>
                              <m:dPr>
                                <m:ctrlPr>
                                  <a:rPr lang="zh-CN" altLang="zh-CN" sz="1200" i="1" kern="1200">
                                    <a:solidFill>
                                      <a:schemeClr val="tx1"/>
                                    </a:solidFill>
                                    <a:effectLst/>
                                    <a:latin typeface="Cambria Math"/>
                                    <a:ea typeface="+mn-ea"/>
                                    <a:cs typeface="+mn-cs"/>
                                  </a:rPr>
                                </m:ctrlPr>
                              </m:dPr>
                              <m:e>
                                <m:sSub>
                                  <m:sSubPr>
                                    <m:ctrlPr>
                                      <a:rPr lang="zh-CN" altLang="zh-CN" sz="1200" i="1" kern="1200">
                                        <a:solidFill>
                                          <a:schemeClr val="tx1"/>
                                        </a:solidFill>
                                        <a:effectLst/>
                                        <a:latin typeface="Cambria Math"/>
                                        <a:ea typeface="+mn-ea"/>
                                        <a:cs typeface="+mn-cs"/>
                                      </a:rPr>
                                    </m:ctrlPr>
                                  </m:sSubPr>
                                  <m:e>
                                    <m:r>
                                      <a:rPr lang="en-US" altLang="zh-CN" sz="1200" i="1" kern="1200">
                                        <a:solidFill>
                                          <a:schemeClr val="tx1"/>
                                        </a:solidFill>
                                        <a:effectLst/>
                                        <a:latin typeface="Cambria Math" panose="02040503050406030204" pitchFamily="18" charset="0"/>
                                        <a:ea typeface="+mn-ea"/>
                                        <a:cs typeface="+mn-cs"/>
                                      </a:rPr>
                                      <m:t>h</m:t>
                                    </m:r>
                                  </m:e>
                                  <m:sub>
                                    <m:r>
                                      <m:rPr>
                                        <m:sty m:val="p"/>
                                      </m:rPr>
                                      <a:rPr lang="en-US" altLang="zh-CN" sz="1200" kern="1200">
                                        <a:solidFill>
                                          <a:schemeClr val="tx1"/>
                                        </a:solidFill>
                                        <a:effectLst/>
                                        <a:latin typeface="Cambria Math" panose="02040503050406030204" pitchFamily="18" charset="0"/>
                                        <a:ea typeface="+mn-ea"/>
                                        <a:cs typeface="+mn-cs"/>
                                      </a:rPr>
                                      <m:t>θ</m:t>
                                    </m:r>
                                    <m:r>
                                      <a:rPr lang="en-US" altLang="zh-CN" sz="1200" kern="1200">
                                        <a:solidFill>
                                          <a:schemeClr val="tx1"/>
                                        </a:solidFill>
                                        <a:effectLst/>
                                        <a:latin typeface="Cambria Math" panose="02040503050406030204" pitchFamily="18" charset="0"/>
                                        <a:ea typeface="+mn-ea"/>
                                        <a:cs typeface="+mn-cs"/>
                                      </a:rPr>
                                      <m:t> </m:t>
                                    </m:r>
                                  </m:sub>
                                </m:sSub>
                                <m:d>
                                  <m:dPr>
                                    <m:begChr m:val="（"/>
                                    <m:endChr m:val="）"/>
                                    <m:ctrlPr>
                                      <a:rPr lang="zh-CN" altLang="zh-CN" sz="1200" i="1" kern="1200">
                                        <a:solidFill>
                                          <a:schemeClr val="tx1"/>
                                        </a:solidFill>
                                        <a:effectLst/>
                                        <a:latin typeface="Cambria Math"/>
                                        <a:ea typeface="+mn-ea"/>
                                        <a:cs typeface="+mn-cs"/>
                                      </a:rPr>
                                    </m:ctrlPr>
                                  </m:dPr>
                                  <m:e>
                                    <m:sSup>
                                      <m:sSupPr>
                                        <m:ctrlPr>
                                          <a:rPr lang="zh-CN" altLang="zh-CN" sz="1200" i="1" kern="1200">
                                            <a:solidFill>
                                              <a:schemeClr val="tx1"/>
                                            </a:solidFill>
                                            <a:effectLst/>
                                            <a:latin typeface="Cambria Math"/>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𝑥</m:t>
                                        </m:r>
                                      </m:e>
                                      <m:sup>
                                        <m:d>
                                          <m:dPr>
                                            <m:ctrlPr>
                                              <a:rPr lang="zh-CN" altLang="zh-CN" sz="1200" i="1" kern="1200">
                                                <a:solidFill>
                                                  <a:schemeClr val="tx1"/>
                                                </a:solidFill>
                                                <a:effectLst/>
                                                <a:latin typeface="Cambria Math"/>
                                                <a:ea typeface="+mn-ea"/>
                                                <a:cs typeface="+mn-cs"/>
                                              </a:rPr>
                                            </m:ctrlPr>
                                          </m:dPr>
                                          <m:e>
                                            <m:r>
                                              <a:rPr lang="en-US" altLang="zh-CN" sz="1200" i="1" kern="1200">
                                                <a:solidFill>
                                                  <a:schemeClr val="tx1"/>
                                                </a:solidFill>
                                                <a:effectLst/>
                                                <a:latin typeface="Cambria Math" panose="02040503050406030204" pitchFamily="18" charset="0"/>
                                                <a:ea typeface="+mn-ea"/>
                                                <a:cs typeface="+mn-cs"/>
                                              </a:rPr>
                                              <m:t>𝑖</m:t>
                                            </m:r>
                                          </m:e>
                                        </m:d>
                                      </m:sup>
                                    </m:sSup>
                                  </m:e>
                                </m:d>
                                <m:r>
                                  <a:rPr lang="en-US" altLang="zh-CN" sz="1200" i="1" kern="1200">
                                    <a:solidFill>
                                      <a:schemeClr val="tx1"/>
                                    </a:solidFill>
                                    <a:effectLst/>
                                    <a:latin typeface="Cambria Math" panose="02040503050406030204" pitchFamily="18" charset="0"/>
                                    <a:ea typeface="+mn-ea"/>
                                    <a:cs typeface="+mn-cs"/>
                                  </a:rPr>
                                  <m:t>−(</m:t>
                                </m:r>
                                <m:sSup>
                                  <m:sSupPr>
                                    <m:ctrlPr>
                                      <a:rPr lang="zh-CN" altLang="zh-CN" sz="1200" i="1" kern="1200">
                                        <a:solidFill>
                                          <a:schemeClr val="tx1"/>
                                        </a:solidFill>
                                        <a:effectLst/>
                                        <a:latin typeface="Cambria Math"/>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𝑦</m:t>
                                    </m:r>
                                  </m:e>
                                  <m:sup>
                                    <m:d>
                                      <m:dPr>
                                        <m:ctrlPr>
                                          <a:rPr lang="zh-CN" altLang="zh-CN" sz="1200" i="1" kern="1200">
                                            <a:solidFill>
                                              <a:schemeClr val="tx1"/>
                                            </a:solidFill>
                                            <a:effectLst/>
                                            <a:latin typeface="Cambria Math"/>
                                            <a:ea typeface="+mn-ea"/>
                                            <a:cs typeface="+mn-cs"/>
                                          </a:rPr>
                                        </m:ctrlPr>
                                      </m:dPr>
                                      <m:e>
                                        <m:r>
                                          <a:rPr lang="en-US" altLang="zh-CN" sz="1200" i="1" kern="1200">
                                            <a:solidFill>
                                              <a:schemeClr val="tx1"/>
                                            </a:solidFill>
                                            <a:effectLst/>
                                            <a:latin typeface="Cambria Math" panose="02040503050406030204" pitchFamily="18" charset="0"/>
                                            <a:ea typeface="+mn-ea"/>
                                            <a:cs typeface="+mn-cs"/>
                                          </a:rPr>
                                          <m:t>𝑖</m:t>
                                        </m:r>
                                      </m:e>
                                    </m:d>
                                  </m:sup>
                                </m:sSup>
                                <m:r>
                                  <a:rPr lang="en-US" altLang="zh-CN" sz="1200" i="1" kern="1200">
                                    <a:solidFill>
                                      <a:schemeClr val="tx1"/>
                                    </a:solidFill>
                                    <a:effectLst/>
                                    <a:latin typeface="Cambria Math" panose="02040503050406030204" pitchFamily="18" charset="0"/>
                                    <a:ea typeface="+mn-ea"/>
                                    <a:cs typeface="+mn-cs"/>
                                  </a:rPr>
                                  <m:t>)</m:t>
                                </m:r>
                              </m:e>
                            </m:d>
                          </m:e>
                          <m:sup>
                            <m:r>
                              <a:rPr lang="en-US" altLang="zh-CN" sz="1200" i="1" kern="1200">
                                <a:solidFill>
                                  <a:schemeClr val="tx1"/>
                                </a:solidFill>
                                <a:effectLst/>
                                <a:latin typeface="Cambria Math" panose="02040503050406030204" pitchFamily="18" charset="0"/>
                                <a:ea typeface="+mn-ea"/>
                                <a:cs typeface="+mn-cs"/>
                              </a:rPr>
                              <m:t>2</m:t>
                            </m:r>
                          </m:sup>
                        </m:sSup>
                      </m:e>
                    </m:nary>
                  </m:oMath>
                </a14:m>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线</a:t>
                </a:r>
                <a:r>
                  <a:rPr lang="zh-CN" altLang="zh-CN" sz="1200" kern="1200" dirty="0" smtClean="0">
                    <a:solidFill>
                      <a:schemeClr val="tx1"/>
                    </a:solidFill>
                    <a:effectLst/>
                    <a:latin typeface="+mn-lt"/>
                    <a:ea typeface="+mn-ea"/>
                    <a:cs typeface="+mn-cs"/>
                  </a:rPr>
                  <a:t>性的模型训练就是通过调整参数</a:t>
                </a:r>
                <a:r>
                  <a:rPr lang="en-US" altLang="zh-CN" sz="1200" kern="1200" dirty="0" smtClean="0">
                    <a:solidFill>
                      <a:schemeClr val="tx1"/>
                    </a:solidFill>
                    <a:effectLst/>
                    <a:latin typeface="+mn-lt"/>
                    <a:ea typeface="+mn-ea"/>
                    <a:cs typeface="+mn-cs"/>
                  </a:rPr>
                  <a:t>θ</a:t>
                </a:r>
                <a:r>
                  <a:rPr lang="zh-CN" altLang="zh-CN" sz="1200" kern="1200" dirty="0" smtClean="0">
                    <a:solidFill>
                      <a:schemeClr val="tx1"/>
                    </a:solidFill>
                    <a:effectLst/>
                    <a:latin typeface="+mn-lt"/>
                    <a:ea typeface="+mn-ea"/>
                    <a:cs typeface="+mn-cs"/>
                  </a:rPr>
                  <a:t>使得</a:t>
                </a:r>
                <a:r>
                  <a:rPr lang="en-US" altLang="zh-CN" sz="1200" kern="1200" dirty="0" smtClean="0">
                    <a:solidFill>
                      <a:schemeClr val="tx1"/>
                    </a:solidFill>
                    <a:effectLst/>
                    <a:latin typeface="+mn-lt"/>
                    <a:ea typeface="+mn-ea"/>
                    <a:cs typeface="+mn-cs"/>
                  </a:rPr>
                  <a:t>J(θ)</a:t>
                </a:r>
                <a:r>
                  <a:rPr lang="zh-CN" altLang="zh-CN" sz="1200" kern="1200" dirty="0" smtClean="0">
                    <a:solidFill>
                      <a:schemeClr val="tx1"/>
                    </a:solidFill>
                    <a:effectLst/>
                    <a:latin typeface="+mn-lt"/>
                    <a:ea typeface="+mn-ea"/>
                    <a:cs typeface="+mn-cs"/>
                  </a:rPr>
                  <a:t>取得最小值，线性回归模型训练的方法有很多种，例如最小二乘法（</a:t>
                </a:r>
                <a:r>
                  <a:rPr lang="en-US" altLang="zh-CN" sz="1200" kern="1200" dirty="0" smtClean="0">
                    <a:solidFill>
                      <a:schemeClr val="tx1"/>
                    </a:solidFill>
                    <a:effectLst/>
                    <a:latin typeface="+mn-lt"/>
                    <a:ea typeface="+mn-ea"/>
                    <a:cs typeface="+mn-cs"/>
                  </a:rPr>
                  <a:t>min square</a:t>
                </a:r>
                <a:r>
                  <a:rPr lang="zh-CN" altLang="zh-CN" sz="1200" kern="1200" dirty="0" smtClean="0">
                    <a:solidFill>
                      <a:schemeClr val="tx1"/>
                    </a:solidFill>
                    <a:effectLst/>
                    <a:latin typeface="+mn-lt"/>
                    <a:ea typeface="+mn-ea"/>
                    <a:cs typeface="+mn-cs"/>
                  </a:rPr>
                  <a:t>）和梯度下降法等</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对于</a:t>
                </a:r>
                <a:r>
                  <a:rPr lang="en-US" altLang="zh-CN" sz="1200" i="0" kern="1200">
                    <a:solidFill>
                      <a:schemeClr val="tx1"/>
                    </a:solidFill>
                    <a:effectLst/>
                    <a:latin typeface="+mn-lt"/>
                    <a:ea typeface="+mn-ea"/>
                    <a:cs typeface="+mn-cs"/>
                  </a:rPr>
                  <a:t>θ</a:t>
                </a:r>
                <a:r>
                  <a:rPr lang="zh-CN" altLang="zh-CN" sz="1200" kern="1200" dirty="0">
                    <a:solidFill>
                      <a:schemeClr val="tx1"/>
                    </a:solidFill>
                    <a:effectLst/>
                    <a:latin typeface="+mn-lt"/>
                    <a:ea typeface="+mn-ea"/>
                    <a:cs typeface="+mn-cs"/>
                  </a:rPr>
                  <a:t>参数的求解，需要对</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函数进行评估，一般通过损失函数（</a:t>
                </a:r>
                <a:r>
                  <a:rPr lang="en-US" altLang="zh-CN" sz="1200" kern="1200" dirty="0">
                    <a:solidFill>
                      <a:schemeClr val="tx1"/>
                    </a:solidFill>
                    <a:effectLst/>
                    <a:latin typeface="+mn-lt"/>
                    <a:ea typeface="+mn-ea"/>
                    <a:cs typeface="+mn-cs"/>
                  </a:rPr>
                  <a:t>loss function</a:t>
                </a:r>
                <a:r>
                  <a:rPr lang="zh-CN" altLang="zh-CN" sz="1200" kern="1200" dirty="0">
                    <a:solidFill>
                      <a:schemeClr val="tx1"/>
                    </a:solidFill>
                    <a:effectLst/>
                    <a:latin typeface="+mn-lt"/>
                    <a:ea typeface="+mn-ea"/>
                    <a:cs typeface="+mn-cs"/>
                  </a:rPr>
                  <a:t>）来描述</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函数的好坏程度，损失函数的表示</a:t>
                </a:r>
                <a:r>
                  <a:rPr lang="zh-CN" altLang="zh-CN" sz="1200" kern="1200" dirty="0" smtClean="0">
                    <a:solidFill>
                      <a:schemeClr val="tx1"/>
                    </a:solidFill>
                    <a:effectLst/>
                    <a:latin typeface="+mn-lt"/>
                    <a:ea typeface="+mn-ea"/>
                    <a:cs typeface="+mn-cs"/>
                  </a:rPr>
                  <a:t>如下</a:t>
                </a:r>
                <a:r>
                  <a:rPr lang="zh-CN" altLang="en-US" sz="1200" kern="1200" dirty="0" smtClean="0">
                    <a:solidFill>
                      <a:schemeClr val="tx1"/>
                    </a:solidFill>
                    <a:effectLst/>
                    <a:latin typeface="+mn-lt"/>
                    <a:ea typeface="+mn-ea"/>
                    <a:cs typeface="+mn-cs"/>
                  </a:rPr>
                  <a:t>：</a:t>
                </a:r>
                <a:r>
                  <a:rPr lang="en-US" altLang="zh-CN" sz="1200" i="0" kern="1200" smtClean="0">
                    <a:solidFill>
                      <a:schemeClr val="tx1"/>
                    </a:solidFill>
                    <a:effectLst/>
                    <a:latin typeface="+mn-lt"/>
                    <a:ea typeface="+mn-ea"/>
                    <a:cs typeface="+mn-cs"/>
                  </a:rPr>
                  <a:t>𝐽</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θ)=1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a:t>
                </a:r>
                <a:r>
                  <a:rPr lang="zh-CN" altLang="zh-CN" sz="1200" i="0" kern="1200">
                    <a:solidFill>
                      <a:schemeClr val="tx1"/>
                    </a:solidFill>
                    <a:effectLst/>
                    <a:latin typeface="+mn-lt"/>
                    <a:ea typeface="+mn-ea"/>
                    <a:cs typeface="+mn-cs"/>
                  </a:rPr>
                  <a:t> ∑128</a:t>
                </a:r>
                <a:r>
                  <a:rPr lang="en-US" altLang="zh-CN" sz="1200" i="0" kern="1200">
                    <a:solidFill>
                      <a:schemeClr val="tx1"/>
                    </a:solidFill>
                    <a:effectLst/>
                    <a:latin typeface="+mn-lt"/>
                    <a:ea typeface="+mn-ea"/>
                    <a:cs typeface="+mn-cs"/>
                  </a:rPr>
                  <a:t>_</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𝑖=1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^𝑚▒</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ℎ</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θ </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𝑥</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𝑖)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 ）−(𝑦</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𝑖)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 </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线</a:t>
                </a:r>
                <a:r>
                  <a:rPr lang="zh-CN" altLang="zh-CN" sz="1200" kern="1200" dirty="0" smtClean="0">
                    <a:solidFill>
                      <a:schemeClr val="tx1"/>
                    </a:solidFill>
                    <a:effectLst/>
                    <a:latin typeface="+mn-lt"/>
                    <a:ea typeface="+mn-ea"/>
                    <a:cs typeface="+mn-cs"/>
                  </a:rPr>
                  <a:t>性的模型训练就是通过调整参数</a:t>
                </a:r>
                <a:r>
                  <a:rPr lang="en-US" altLang="zh-CN" sz="1200" kern="1200" dirty="0" smtClean="0">
                    <a:solidFill>
                      <a:schemeClr val="tx1"/>
                    </a:solidFill>
                    <a:effectLst/>
                    <a:latin typeface="+mn-lt"/>
                    <a:ea typeface="+mn-ea"/>
                    <a:cs typeface="+mn-cs"/>
                  </a:rPr>
                  <a:t>θ</a:t>
                </a:r>
                <a:r>
                  <a:rPr lang="zh-CN" altLang="zh-CN" sz="1200" kern="1200" dirty="0" smtClean="0">
                    <a:solidFill>
                      <a:schemeClr val="tx1"/>
                    </a:solidFill>
                    <a:effectLst/>
                    <a:latin typeface="+mn-lt"/>
                    <a:ea typeface="+mn-ea"/>
                    <a:cs typeface="+mn-cs"/>
                  </a:rPr>
                  <a:t>使得</a:t>
                </a:r>
                <a:r>
                  <a:rPr lang="en-US" altLang="zh-CN" sz="1200" kern="1200" dirty="0" smtClean="0">
                    <a:solidFill>
                      <a:schemeClr val="tx1"/>
                    </a:solidFill>
                    <a:effectLst/>
                    <a:latin typeface="+mn-lt"/>
                    <a:ea typeface="+mn-ea"/>
                    <a:cs typeface="+mn-cs"/>
                  </a:rPr>
                  <a:t>J(θ)</a:t>
                </a:r>
                <a:r>
                  <a:rPr lang="zh-CN" altLang="zh-CN" sz="1200" kern="1200" dirty="0" smtClean="0">
                    <a:solidFill>
                      <a:schemeClr val="tx1"/>
                    </a:solidFill>
                    <a:effectLst/>
                    <a:latin typeface="+mn-lt"/>
                    <a:ea typeface="+mn-ea"/>
                    <a:cs typeface="+mn-cs"/>
                  </a:rPr>
                  <a:t>取得最小值，线性回归模型训练的方法有很多种，例如最小二乘法（</a:t>
                </a:r>
                <a:r>
                  <a:rPr lang="en-US" altLang="zh-CN" sz="1200" kern="1200" dirty="0" smtClean="0">
                    <a:solidFill>
                      <a:schemeClr val="tx1"/>
                    </a:solidFill>
                    <a:effectLst/>
                    <a:latin typeface="+mn-lt"/>
                    <a:ea typeface="+mn-ea"/>
                    <a:cs typeface="+mn-cs"/>
                  </a:rPr>
                  <a:t>min square</a:t>
                </a:r>
                <a:r>
                  <a:rPr lang="zh-CN" altLang="zh-CN" sz="1200" kern="1200" dirty="0" smtClean="0">
                    <a:solidFill>
                      <a:schemeClr val="tx1"/>
                    </a:solidFill>
                    <a:effectLst/>
                    <a:latin typeface="+mn-lt"/>
                    <a:ea typeface="+mn-ea"/>
                    <a:cs typeface="+mn-cs"/>
                  </a:rPr>
                  <a:t>）和梯度下降法等</a:t>
                </a:r>
                <a:endParaRPr lang="zh-CN" altLang="en-US" dirty="0"/>
              </a:p>
            </p:txBody>
          </p:sp>
        </mc:Fallback>
      </mc:AlternateContent>
      <p:sp>
        <p:nvSpPr>
          <p:cNvPr id="4" name="灯片编号占位符 3"/>
          <p:cNvSpPr>
            <a:spLocks noGrp="1"/>
          </p:cNvSpPr>
          <p:nvPr>
            <p:ph type="sldNum" sz="quarter" idx="10"/>
          </p:nvPr>
        </p:nvSpPr>
        <p:spPr/>
        <p:txBody>
          <a:bodyPr/>
          <a:lstStyle/>
          <a:p>
            <a:fld id="{CA5D3BF3-D352-46FC-8343-31F56E6730EA}" type="slidenum">
              <a:rPr lang="en-US" altLang="zh-CN" smtClean="0"/>
              <a:pPr/>
              <a:t>34</a:t>
            </a:fld>
            <a:endParaRPr lang="zh-CN" altLang="en-US"/>
          </a:p>
        </p:txBody>
      </p:sp>
    </p:spTree>
    <p:extLst>
      <p:ext uri="{BB962C8B-B14F-4D97-AF65-F5344CB8AC3E}">
        <p14:creationId xmlns:p14="http://schemas.microsoft.com/office/powerpoint/2010/main" val="4205919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保序回归是对给定的一个无序数字系列，通过修改每个元素的值，得到一个非递减序列，并使得误差最小。</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35</a:t>
            </a:fld>
            <a:endParaRPr lang="zh-CN" altLang="en-US"/>
          </a:p>
        </p:txBody>
      </p:sp>
    </p:spTree>
    <p:extLst>
      <p:ext uri="{BB962C8B-B14F-4D97-AF65-F5344CB8AC3E}">
        <p14:creationId xmlns:p14="http://schemas.microsoft.com/office/powerpoint/2010/main" val="555678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a:p>
            <a:r>
              <a:rPr lang="zh-CN" altLang="en-US" dirty="0" smtClean="0"/>
              <a:t>线性回归能对连续值结果进行预测，而现实生活中常见的另外一类问题是，分类问题。最简单的情况是是与否的二分类问题。比如说医生需要判断病人是否生病，银行要判断一个人的信用程度是否达到可以给他发信用卡的程度，邮件收件箱要自动对邮件分类为正常邮件和垃圾邮件等等</a:t>
            </a:r>
            <a:endParaRPr lang="en-US" altLang="zh-CN" dirty="0" smtClean="0"/>
          </a:p>
          <a:p>
            <a:r>
              <a:rPr lang="zh-CN" altLang="en-US" dirty="0" smtClean="0"/>
              <a:t>逻辑回归与线性回归的不同点在于：将线性回归的输出范围（例如负无穷到正无穷）压缩到</a:t>
            </a:r>
            <a:r>
              <a:rPr lang="en-US" altLang="zh-CN" dirty="0" smtClean="0"/>
              <a:t>0</a:t>
            </a:r>
            <a:r>
              <a:rPr lang="zh-CN" altLang="en-US" dirty="0" smtClean="0"/>
              <a:t>和</a:t>
            </a:r>
            <a:r>
              <a:rPr lang="en-US" altLang="zh-CN" dirty="0" smtClean="0"/>
              <a:t>1</a:t>
            </a:r>
            <a:r>
              <a:rPr lang="zh-CN" altLang="en-US" dirty="0" smtClean="0"/>
              <a:t>之间；把大值压缩到这个范围还有个好处：可以消除特别冒尖的变量的影响</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36</a:t>
            </a:fld>
            <a:endParaRPr lang="zh-CN" altLang="en-US"/>
          </a:p>
        </p:txBody>
      </p:sp>
    </p:spTree>
    <p:extLst>
      <p:ext uri="{BB962C8B-B14F-4D97-AF65-F5344CB8AC3E}">
        <p14:creationId xmlns:p14="http://schemas.microsoft.com/office/powerpoint/2010/main" val="599625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人工神经网络是近年来得到迅速发展的一个 前沿课题。神经网络由于其大规模并行处 理、容错性、自组织和自适应能力和联想 功能强等特点，已成为解决很多问题的有 力工具。</a:t>
            </a:r>
            <a:endParaRPr lang="en-US" altLang="zh-CN" dirty="0" smtClean="0"/>
          </a:p>
          <a:p>
            <a:r>
              <a:rPr lang="zh-CN" altLang="en-US" dirty="0" smtClean="0"/>
              <a:t>神经网络的分类有多种方法，常用如下分类：</a:t>
            </a:r>
            <a:endParaRPr lang="en-US" altLang="zh-CN" dirty="0" smtClean="0"/>
          </a:p>
          <a:p>
            <a:r>
              <a:rPr lang="zh-CN" altLang="en-US" dirty="0" smtClean="0"/>
              <a:t>按网络结构分为：前馈网络和反馈网络；</a:t>
            </a:r>
            <a:endParaRPr lang="en-US" altLang="zh-CN" dirty="0" smtClean="0"/>
          </a:p>
          <a:p>
            <a:r>
              <a:rPr lang="zh-CN" altLang="en-US" dirty="0" smtClean="0"/>
              <a:t>按学习方式分为：监督学习和非监督学习。</a:t>
            </a:r>
            <a:endParaRPr lang="en-US" altLang="zh-CN" dirty="0" smtClean="0"/>
          </a:p>
          <a:p>
            <a:r>
              <a:rPr lang="zh-CN" altLang="en-US" dirty="0" smtClean="0"/>
              <a:t>主要论述前馈网络的监督学习法</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37</a:t>
            </a:fld>
            <a:endParaRPr lang="zh-CN" altLang="en-US"/>
          </a:p>
        </p:txBody>
      </p:sp>
    </p:spTree>
    <p:extLst>
      <p:ext uri="{BB962C8B-B14F-4D97-AF65-F5344CB8AC3E}">
        <p14:creationId xmlns:p14="http://schemas.microsoft.com/office/powerpoint/2010/main" val="4182818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38</a:t>
            </a:fld>
            <a:endParaRPr lang="zh-CN" altLang="en-US"/>
          </a:p>
        </p:txBody>
      </p:sp>
    </p:spTree>
    <p:extLst>
      <p:ext uri="{BB962C8B-B14F-4D97-AF65-F5344CB8AC3E}">
        <p14:creationId xmlns:p14="http://schemas.microsoft.com/office/powerpoint/2010/main" val="40833739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卷积神经网络（</a:t>
            </a:r>
            <a:r>
              <a:rPr lang="en-US" altLang="zh-CN" dirty="0" smtClean="0"/>
              <a:t>CNN</a:t>
            </a:r>
            <a:r>
              <a:rPr lang="zh-CN" altLang="en-US" dirty="0" smtClean="0"/>
              <a:t>：</a:t>
            </a:r>
            <a:r>
              <a:rPr lang="en-US" altLang="zh-CN" dirty="0" err="1" smtClean="0"/>
              <a:t>Convolutional</a:t>
            </a:r>
            <a:r>
              <a:rPr lang="en-US" altLang="zh-CN" dirty="0" smtClean="0"/>
              <a:t> neural networks</a:t>
            </a:r>
            <a:r>
              <a:rPr lang="zh-CN" altLang="en-US" dirty="0" smtClean="0"/>
              <a:t>）或深度卷积神经网络（</a:t>
            </a:r>
            <a:r>
              <a:rPr lang="en-US" altLang="zh-CN" dirty="0" smtClean="0"/>
              <a:t>DCNN</a:t>
            </a:r>
            <a:r>
              <a:rPr lang="zh-CN" altLang="en-US" dirty="0" smtClean="0"/>
              <a:t>：</a:t>
            </a:r>
            <a:r>
              <a:rPr lang="en-US" altLang="zh-CN" dirty="0" smtClean="0"/>
              <a:t>deep </a:t>
            </a:r>
            <a:r>
              <a:rPr lang="en-US" altLang="zh-CN" dirty="0" err="1" smtClean="0"/>
              <a:t>convolutional</a:t>
            </a:r>
            <a:r>
              <a:rPr lang="en-US" altLang="zh-CN" dirty="0" smtClean="0"/>
              <a:t> neural networks</a:t>
            </a:r>
            <a:r>
              <a:rPr lang="zh-CN" altLang="en-US" dirty="0" smtClean="0"/>
              <a:t>）跟其它类型的神经网络大有不同。它们主要用于处理图像数据，但可用于其它形式数据的处理，如语音数据。对于卷积神经网络来说，一个典型的应用就是给它输入一个图像，而后它会给出一个分类结果。也就是说，如果你给它一张猫的图像，它就输出“猫”；如果你给一张狗的图像，它就输出“狗”。</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39</a:t>
            </a:fld>
            <a:endParaRPr lang="zh-CN" altLang="en-US"/>
          </a:p>
        </p:txBody>
      </p:sp>
    </p:spTree>
    <p:extLst>
      <p:ext uri="{BB962C8B-B14F-4D97-AF65-F5344CB8AC3E}">
        <p14:creationId xmlns:p14="http://schemas.microsoft.com/office/powerpoint/2010/main" val="474089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不同的滤波器</a:t>
            </a:r>
            <a:r>
              <a:rPr lang="en-US" altLang="zh-CN" sz="1200" b="0" i="0" kern="1200" dirty="0" smtClean="0">
                <a:solidFill>
                  <a:schemeClr val="tx1"/>
                </a:solidFill>
                <a:latin typeface="+mn-lt"/>
                <a:ea typeface="+mn-ea"/>
                <a:cs typeface="+mn-cs"/>
              </a:rPr>
              <a:t>filter</a:t>
            </a:r>
            <a:r>
              <a:rPr lang="zh-CN" altLang="en-US" sz="1200" b="0" i="0" kern="1200" dirty="0" smtClean="0">
                <a:solidFill>
                  <a:schemeClr val="tx1"/>
                </a:solidFill>
                <a:latin typeface="+mn-lt"/>
                <a:ea typeface="+mn-ea"/>
                <a:cs typeface="+mn-cs"/>
              </a:rPr>
              <a:t>会得到不同的输出数据，比如颜色深浅、轮廓。相当于如果想提取图像的不同特征，则用不同的滤波器</a:t>
            </a:r>
            <a:r>
              <a:rPr lang="en-US" altLang="zh-CN" sz="1200" b="0" i="0" kern="1200" dirty="0" smtClean="0">
                <a:solidFill>
                  <a:schemeClr val="tx1"/>
                </a:solidFill>
                <a:latin typeface="+mn-lt"/>
                <a:ea typeface="+mn-ea"/>
                <a:cs typeface="+mn-cs"/>
              </a:rPr>
              <a:t>filter</a:t>
            </a:r>
            <a:r>
              <a:rPr lang="zh-CN" altLang="en-US" sz="1200" b="0" i="0" kern="1200" dirty="0" smtClean="0">
                <a:solidFill>
                  <a:schemeClr val="tx1"/>
                </a:solidFill>
                <a:latin typeface="+mn-lt"/>
                <a:ea typeface="+mn-ea"/>
                <a:cs typeface="+mn-cs"/>
              </a:rPr>
              <a:t>，提取想要的关于图像的特定信息：颜色深浅或轮廓</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41</a:t>
            </a:fld>
            <a:endParaRPr lang="zh-CN" altLang="en-US"/>
          </a:p>
        </p:txBody>
      </p:sp>
    </p:spTree>
    <p:extLst>
      <p:ext uri="{BB962C8B-B14F-4D97-AF65-F5344CB8AC3E}">
        <p14:creationId xmlns:p14="http://schemas.microsoft.com/office/powerpoint/2010/main" val="176984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可以看到：两个神经元（两个卷积核），即</a:t>
            </a:r>
            <a:r>
              <a:rPr lang="en-US" altLang="zh-CN" sz="1200" b="0" i="0" kern="1200" dirty="0" smtClean="0">
                <a:solidFill>
                  <a:schemeClr val="tx1"/>
                </a:solidFill>
                <a:latin typeface="+mn-lt"/>
                <a:ea typeface="+mn-ea"/>
                <a:cs typeface="+mn-cs"/>
              </a:rPr>
              <a:t>depth=2</a:t>
            </a:r>
            <a:r>
              <a:rPr lang="zh-CN" altLang="en-US" sz="1200" b="0" i="0" kern="1200" dirty="0" smtClean="0">
                <a:solidFill>
                  <a:schemeClr val="tx1"/>
                </a:solidFill>
                <a:latin typeface="+mn-lt"/>
                <a:ea typeface="+mn-ea"/>
                <a:cs typeface="+mn-cs"/>
              </a:rPr>
              <a:t>，意味着有两个滤波器。数据窗口每次移动两个步长取</a:t>
            </a:r>
            <a:r>
              <a:rPr lang="en-US" altLang="zh-CN" sz="1200" b="0" i="0" kern="1200" dirty="0" smtClean="0">
                <a:solidFill>
                  <a:schemeClr val="tx1"/>
                </a:solidFill>
                <a:latin typeface="+mn-lt"/>
                <a:ea typeface="+mn-ea"/>
                <a:cs typeface="+mn-cs"/>
              </a:rPr>
              <a:t>3*</a:t>
            </a:r>
            <a:r>
              <a:rPr lang="en-US" altLang="zh-CN" sz="1200" b="0" i="0" kern="1200" dirty="0" err="1"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的局部数据，即</a:t>
            </a:r>
            <a:r>
              <a:rPr lang="en-US" altLang="zh-CN" sz="1200" b="0" i="0" kern="1200" dirty="0" smtClean="0">
                <a:solidFill>
                  <a:schemeClr val="tx1"/>
                </a:solidFill>
                <a:latin typeface="+mn-lt"/>
                <a:ea typeface="+mn-ea"/>
                <a:cs typeface="+mn-cs"/>
              </a:rPr>
              <a:t>stride=2</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zero-padding=1</a:t>
            </a:r>
            <a:r>
              <a:rPr lang="zh-CN" altLang="en-US" sz="1200" b="0" i="0" kern="1200" dirty="0" smtClean="0">
                <a:solidFill>
                  <a:schemeClr val="tx1"/>
                </a:solidFill>
                <a:latin typeface="+mn-lt"/>
                <a:ea typeface="+mn-ea"/>
                <a:cs typeface="+mn-cs"/>
              </a:rPr>
              <a:t>。</a:t>
            </a:r>
            <a:r>
              <a:rPr lang="zh-CN" altLang="en-US" dirty="0" smtClean="0"/>
              <a:t/>
            </a:r>
            <a:br>
              <a:rPr lang="zh-CN" altLang="en-US" dirty="0" smtClean="0"/>
            </a:br>
            <a:r>
              <a:rPr lang="zh-CN" altLang="en-US" sz="1200" b="0" i="0" kern="1200" dirty="0" smtClean="0">
                <a:solidFill>
                  <a:schemeClr val="tx1"/>
                </a:solidFill>
                <a:latin typeface="+mn-lt"/>
                <a:ea typeface="+mn-ea"/>
                <a:cs typeface="+mn-cs"/>
              </a:rPr>
              <a:t>然后分别以两个滤波器</a:t>
            </a:r>
            <a:r>
              <a:rPr lang="en-US" altLang="zh-CN" sz="1200" b="0" i="0" kern="1200" dirty="0" smtClean="0">
                <a:solidFill>
                  <a:schemeClr val="tx1"/>
                </a:solidFill>
                <a:latin typeface="+mn-lt"/>
                <a:ea typeface="+mn-ea"/>
                <a:cs typeface="+mn-cs"/>
              </a:rPr>
              <a:t>filter</a:t>
            </a:r>
            <a:r>
              <a:rPr lang="zh-CN" altLang="en-US" sz="1200" b="0" i="0" kern="1200" dirty="0" smtClean="0">
                <a:solidFill>
                  <a:schemeClr val="tx1"/>
                </a:solidFill>
                <a:latin typeface="+mn-lt"/>
                <a:ea typeface="+mn-ea"/>
                <a:cs typeface="+mn-cs"/>
              </a:rPr>
              <a:t>为轴滑动数组进行卷积计算，得到两组不同的结果。</a:t>
            </a:r>
            <a:r>
              <a:rPr lang="zh-CN" altLang="en-US" dirty="0" smtClean="0"/>
              <a:t/>
            </a:r>
            <a:br>
              <a:rPr lang="zh-CN" altLang="en-US" dirty="0" smtClean="0"/>
            </a:br>
            <a:r>
              <a:rPr lang="zh-CN" altLang="en-US" sz="1200" b="0" i="0" kern="1200" dirty="0" smtClean="0">
                <a:solidFill>
                  <a:schemeClr val="tx1"/>
                </a:solidFill>
                <a:latin typeface="+mn-lt"/>
                <a:ea typeface="+mn-ea"/>
                <a:cs typeface="+mn-cs"/>
              </a:rPr>
              <a:t>如果初看上图，可能不一定能立马理解啥意思，但结合上文的内容后，理解这个动图已经不是很困难的事情：左边是输入（</a:t>
            </a:r>
            <a:r>
              <a:rPr lang="en-US" altLang="zh-CN" sz="1200" b="0" i="0" kern="1200" dirty="0" smtClean="0">
                <a:solidFill>
                  <a:schemeClr val="tx1"/>
                </a:solidFill>
                <a:latin typeface="+mn-lt"/>
                <a:ea typeface="+mn-ea"/>
                <a:cs typeface="+mn-cs"/>
              </a:rPr>
              <a:t>7*</a:t>
            </a:r>
            <a:r>
              <a:rPr lang="en-US" altLang="zh-CN" sz="1200" b="0" i="0" kern="1200" dirty="0" err="1" smtClean="0">
                <a:solidFill>
                  <a:schemeClr val="tx1"/>
                </a:solidFill>
                <a:latin typeface="+mn-lt"/>
                <a:ea typeface="+mn-ea"/>
                <a:cs typeface="+mn-cs"/>
              </a:rPr>
              <a:t>7</a:t>
            </a:r>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中，</a:t>
            </a:r>
            <a:r>
              <a:rPr lang="en-US" altLang="zh-CN" sz="1200" b="0" i="0" kern="1200" dirty="0" smtClean="0">
                <a:solidFill>
                  <a:schemeClr val="tx1"/>
                </a:solidFill>
                <a:latin typeface="+mn-lt"/>
                <a:ea typeface="+mn-ea"/>
                <a:cs typeface="+mn-cs"/>
              </a:rPr>
              <a:t>7*</a:t>
            </a:r>
            <a:r>
              <a:rPr lang="en-US" altLang="zh-CN" sz="1200" b="0" i="0" kern="1200" dirty="0" err="1" smtClean="0">
                <a:solidFill>
                  <a:schemeClr val="tx1"/>
                </a:solidFill>
                <a:latin typeface="+mn-lt"/>
                <a:ea typeface="+mn-ea"/>
                <a:cs typeface="+mn-cs"/>
              </a:rPr>
              <a:t>7</a:t>
            </a:r>
            <a:r>
              <a:rPr lang="zh-CN" altLang="en-US" sz="1200" b="0" i="0" kern="1200" dirty="0" smtClean="0">
                <a:solidFill>
                  <a:schemeClr val="tx1"/>
                </a:solidFill>
                <a:latin typeface="+mn-lt"/>
                <a:ea typeface="+mn-ea"/>
                <a:cs typeface="+mn-cs"/>
              </a:rPr>
              <a:t>代表图像的像素</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长宽，</a:t>
            </a:r>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代表</a:t>
            </a:r>
            <a:r>
              <a:rPr lang="en-US" altLang="zh-CN" sz="1200" b="0" i="0" kern="1200" dirty="0" smtClean="0">
                <a:solidFill>
                  <a:schemeClr val="tx1"/>
                </a:solidFill>
                <a:latin typeface="+mn-lt"/>
                <a:ea typeface="+mn-ea"/>
                <a:cs typeface="+mn-cs"/>
              </a:rPr>
              <a:t>R</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G</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B </a:t>
            </a:r>
            <a:r>
              <a:rPr lang="zh-CN" altLang="en-US" sz="1200" b="0" i="0" kern="1200" dirty="0" smtClean="0">
                <a:solidFill>
                  <a:schemeClr val="tx1"/>
                </a:solidFill>
                <a:latin typeface="+mn-lt"/>
                <a:ea typeface="+mn-ea"/>
                <a:cs typeface="+mn-cs"/>
              </a:rPr>
              <a:t>三个颜色通道）；中间部分是两个不同的滤波器</a:t>
            </a:r>
            <a:r>
              <a:rPr lang="en-US" altLang="zh-CN" sz="1200" b="0" i="0" kern="1200" dirty="0" smtClean="0">
                <a:solidFill>
                  <a:schemeClr val="tx1"/>
                </a:solidFill>
                <a:latin typeface="+mn-lt"/>
                <a:ea typeface="+mn-ea"/>
                <a:cs typeface="+mn-cs"/>
              </a:rPr>
              <a:t>Filter w0</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Filter w1</a:t>
            </a:r>
            <a:r>
              <a:rPr lang="zh-CN" altLang="en-US" sz="1200" b="0" i="0" kern="1200" dirty="0" smtClean="0">
                <a:solidFill>
                  <a:schemeClr val="tx1"/>
                </a:solidFill>
                <a:latin typeface="+mn-lt"/>
                <a:ea typeface="+mn-ea"/>
                <a:cs typeface="+mn-cs"/>
              </a:rPr>
              <a:t>；最右边则是两个不同的输出</a:t>
            </a:r>
            <a:r>
              <a:rPr lang="zh-CN" altLang="en-US" dirty="0" smtClean="0"/>
              <a:t/>
            </a:r>
            <a:br>
              <a:rPr lang="zh-CN" altLang="en-US" dirty="0" smtClean="0"/>
            </a:br>
            <a:r>
              <a:rPr lang="zh-CN" altLang="en-US" sz="1200" b="0" i="0" kern="1200" dirty="0" smtClean="0">
                <a:solidFill>
                  <a:schemeClr val="tx1"/>
                </a:solidFill>
                <a:latin typeface="+mn-lt"/>
                <a:ea typeface="+mn-ea"/>
                <a:cs typeface="+mn-cs"/>
              </a:rPr>
              <a:t>随着左边数据窗口的平移滑动，滤波器</a:t>
            </a:r>
            <a:r>
              <a:rPr lang="en-US" altLang="zh-CN" sz="1200" b="0" i="0" kern="1200" dirty="0" smtClean="0">
                <a:solidFill>
                  <a:schemeClr val="tx1"/>
                </a:solidFill>
                <a:latin typeface="+mn-lt"/>
                <a:ea typeface="+mn-ea"/>
                <a:cs typeface="+mn-cs"/>
              </a:rPr>
              <a:t>Filter w0 / Filter w1</a:t>
            </a:r>
            <a:r>
              <a:rPr lang="zh-CN" altLang="en-US" sz="1200" b="0" i="0" kern="1200" dirty="0" smtClean="0">
                <a:solidFill>
                  <a:schemeClr val="tx1"/>
                </a:solidFill>
                <a:latin typeface="+mn-lt"/>
                <a:ea typeface="+mn-ea"/>
                <a:cs typeface="+mn-cs"/>
              </a:rPr>
              <a:t>对不同的局部数据进行卷积计算</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左边数据在变化，每次滤波器都是针对某一局部的数据窗口进行卷积，这就是所谓的</a:t>
            </a:r>
            <a:r>
              <a:rPr lang="en-US" altLang="zh-CN" sz="1200" b="0" i="0" kern="1200" dirty="0" smtClean="0">
                <a:solidFill>
                  <a:schemeClr val="tx1"/>
                </a:solidFill>
                <a:latin typeface="+mn-lt"/>
                <a:ea typeface="+mn-ea"/>
                <a:cs typeface="+mn-cs"/>
              </a:rPr>
              <a:t>CNN</a:t>
            </a:r>
            <a:r>
              <a:rPr lang="zh-CN" altLang="en-US" sz="1200" b="0" i="0" kern="1200" dirty="0" smtClean="0">
                <a:solidFill>
                  <a:schemeClr val="tx1"/>
                </a:solidFill>
                <a:latin typeface="+mn-lt"/>
                <a:ea typeface="+mn-ea"/>
                <a:cs typeface="+mn-cs"/>
              </a:rPr>
              <a:t>中的局部感知机制。</a:t>
            </a:r>
            <a:r>
              <a:rPr lang="zh-CN" altLang="en-US" dirty="0" smtClean="0"/>
              <a:t/>
            </a:r>
            <a:br>
              <a:rPr lang="zh-CN" altLang="en-US" dirty="0" smtClean="0"/>
            </a:br>
            <a:r>
              <a:rPr lang="zh-CN" altLang="en-US" sz="1200" b="0" i="0" kern="1200" dirty="0" smtClean="0">
                <a:solidFill>
                  <a:schemeClr val="tx1"/>
                </a:solidFill>
                <a:latin typeface="+mn-lt"/>
                <a:ea typeface="+mn-ea"/>
                <a:cs typeface="+mn-cs"/>
              </a:rPr>
              <a:t>打个比方，滤波器就像一双眼睛，人类视角有限，一眼望去，只能看到这世界的局部。如果一眼就看到全世界，你会累死，而且一下子接受全世界所有信息，你大脑接收不过来。当然，即便是看局部，针对局部里的信息人类双眼也是有偏重、偏好的。</a:t>
            </a:r>
            <a:r>
              <a:rPr lang="zh-CN" altLang="en-US" dirty="0" smtClean="0"/>
              <a:t/>
            </a:r>
            <a:br>
              <a:rPr lang="zh-CN" altLang="en-US" dirty="0" smtClean="0"/>
            </a:b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与此同时，数据窗口滑动，导致输入在变化，但中间滤波器</a:t>
            </a:r>
            <a:r>
              <a:rPr lang="en-US" altLang="zh-CN" sz="1200" b="0" i="0" kern="1200" dirty="0" smtClean="0">
                <a:solidFill>
                  <a:schemeClr val="tx1"/>
                </a:solidFill>
                <a:latin typeface="+mn-lt"/>
                <a:ea typeface="+mn-ea"/>
                <a:cs typeface="+mn-cs"/>
              </a:rPr>
              <a:t>Filter w0</a:t>
            </a:r>
            <a:r>
              <a:rPr lang="zh-CN" altLang="en-US" sz="1200" b="0" i="0" kern="1200" dirty="0" smtClean="0">
                <a:solidFill>
                  <a:schemeClr val="tx1"/>
                </a:solidFill>
                <a:latin typeface="+mn-lt"/>
                <a:ea typeface="+mn-ea"/>
                <a:cs typeface="+mn-cs"/>
              </a:rPr>
              <a:t>的权重（即每个神经元连接数据窗口的权重）是固定不变的，这个权重不变即所谓的</a:t>
            </a:r>
            <a:r>
              <a:rPr lang="en-US" altLang="zh-CN" sz="1200" b="0" i="0" kern="1200" dirty="0" smtClean="0">
                <a:solidFill>
                  <a:schemeClr val="tx1"/>
                </a:solidFill>
                <a:latin typeface="+mn-lt"/>
                <a:ea typeface="+mn-ea"/>
                <a:cs typeface="+mn-cs"/>
              </a:rPr>
              <a:t>CNN</a:t>
            </a:r>
            <a:r>
              <a:rPr lang="zh-CN" altLang="en-US" sz="1200" b="0" i="0" kern="1200" dirty="0" smtClean="0">
                <a:solidFill>
                  <a:schemeClr val="tx1"/>
                </a:solidFill>
                <a:latin typeface="+mn-lt"/>
                <a:ea typeface="+mn-ea"/>
                <a:cs typeface="+mn-cs"/>
              </a:rPr>
              <a:t>中的参数（权重）共享机制。</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42</a:t>
            </a:fld>
            <a:endParaRPr lang="zh-CN" altLang="en-US"/>
          </a:p>
        </p:txBody>
      </p:sp>
    </p:spTree>
    <p:extLst>
      <p:ext uri="{BB962C8B-B14F-4D97-AF65-F5344CB8AC3E}">
        <p14:creationId xmlns:p14="http://schemas.microsoft.com/office/powerpoint/2010/main" val="20288137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可以看到：两个神经元（两个卷积核），即</a:t>
            </a:r>
            <a:r>
              <a:rPr lang="en-US" altLang="zh-CN" sz="1200" b="0" i="0" kern="1200" dirty="0" smtClean="0">
                <a:solidFill>
                  <a:schemeClr val="tx1"/>
                </a:solidFill>
                <a:latin typeface="+mn-lt"/>
                <a:ea typeface="+mn-ea"/>
                <a:cs typeface="+mn-cs"/>
              </a:rPr>
              <a:t>depth=2</a:t>
            </a:r>
            <a:r>
              <a:rPr lang="zh-CN" altLang="en-US" sz="1200" b="0" i="0" kern="1200" dirty="0" smtClean="0">
                <a:solidFill>
                  <a:schemeClr val="tx1"/>
                </a:solidFill>
                <a:latin typeface="+mn-lt"/>
                <a:ea typeface="+mn-ea"/>
                <a:cs typeface="+mn-cs"/>
              </a:rPr>
              <a:t>，意味着有两个滤波器。数据窗口每次移动两个步长取</a:t>
            </a:r>
            <a:r>
              <a:rPr lang="en-US" altLang="zh-CN" sz="1200" b="0" i="0" kern="1200" dirty="0" smtClean="0">
                <a:solidFill>
                  <a:schemeClr val="tx1"/>
                </a:solidFill>
                <a:latin typeface="+mn-lt"/>
                <a:ea typeface="+mn-ea"/>
                <a:cs typeface="+mn-cs"/>
              </a:rPr>
              <a:t>3*</a:t>
            </a:r>
            <a:r>
              <a:rPr lang="en-US" altLang="zh-CN" sz="1200" b="0" i="0" kern="1200" dirty="0" err="1"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的局部数据，即</a:t>
            </a:r>
            <a:r>
              <a:rPr lang="en-US" altLang="zh-CN" sz="1200" b="0" i="0" kern="1200" dirty="0" smtClean="0">
                <a:solidFill>
                  <a:schemeClr val="tx1"/>
                </a:solidFill>
                <a:latin typeface="+mn-lt"/>
                <a:ea typeface="+mn-ea"/>
                <a:cs typeface="+mn-cs"/>
              </a:rPr>
              <a:t>stride=2</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zero-padding=1</a:t>
            </a:r>
            <a:r>
              <a:rPr lang="zh-CN" altLang="en-US" sz="1200" b="0" i="0" kern="1200" dirty="0" smtClean="0">
                <a:solidFill>
                  <a:schemeClr val="tx1"/>
                </a:solidFill>
                <a:latin typeface="+mn-lt"/>
                <a:ea typeface="+mn-ea"/>
                <a:cs typeface="+mn-cs"/>
              </a:rPr>
              <a:t>。</a:t>
            </a:r>
            <a:r>
              <a:rPr lang="zh-CN" altLang="en-US" dirty="0" smtClean="0"/>
              <a:t/>
            </a:r>
            <a:br>
              <a:rPr lang="zh-CN" altLang="en-US" dirty="0" smtClean="0"/>
            </a:br>
            <a:r>
              <a:rPr lang="zh-CN" altLang="en-US" sz="1200" b="0" i="0" kern="1200" dirty="0" smtClean="0">
                <a:solidFill>
                  <a:schemeClr val="tx1"/>
                </a:solidFill>
                <a:latin typeface="+mn-lt"/>
                <a:ea typeface="+mn-ea"/>
                <a:cs typeface="+mn-cs"/>
              </a:rPr>
              <a:t>然后分别以两个滤波器</a:t>
            </a:r>
            <a:r>
              <a:rPr lang="en-US" altLang="zh-CN" sz="1200" b="0" i="0" kern="1200" dirty="0" smtClean="0">
                <a:solidFill>
                  <a:schemeClr val="tx1"/>
                </a:solidFill>
                <a:latin typeface="+mn-lt"/>
                <a:ea typeface="+mn-ea"/>
                <a:cs typeface="+mn-cs"/>
              </a:rPr>
              <a:t>filter</a:t>
            </a:r>
            <a:r>
              <a:rPr lang="zh-CN" altLang="en-US" sz="1200" b="0" i="0" kern="1200" dirty="0" smtClean="0">
                <a:solidFill>
                  <a:schemeClr val="tx1"/>
                </a:solidFill>
                <a:latin typeface="+mn-lt"/>
                <a:ea typeface="+mn-ea"/>
                <a:cs typeface="+mn-cs"/>
              </a:rPr>
              <a:t>为轴滑动数组进行卷积计算，得到两组不同的结果。</a:t>
            </a:r>
            <a:r>
              <a:rPr lang="zh-CN" altLang="en-US" dirty="0" smtClean="0"/>
              <a:t/>
            </a:r>
            <a:br>
              <a:rPr lang="zh-CN" altLang="en-US" dirty="0" smtClean="0"/>
            </a:br>
            <a:r>
              <a:rPr lang="zh-CN" altLang="en-US" sz="1200" b="0" i="0" kern="1200" dirty="0" smtClean="0">
                <a:solidFill>
                  <a:schemeClr val="tx1"/>
                </a:solidFill>
                <a:latin typeface="+mn-lt"/>
                <a:ea typeface="+mn-ea"/>
                <a:cs typeface="+mn-cs"/>
              </a:rPr>
              <a:t>如果初看上图，可能不一定能立马理解啥意思，但结合上文的内容后，理解这个动图已经不是很困难的事情：左边是输入（</a:t>
            </a:r>
            <a:r>
              <a:rPr lang="en-US" altLang="zh-CN" sz="1200" b="0" i="0" kern="1200" dirty="0" smtClean="0">
                <a:solidFill>
                  <a:schemeClr val="tx1"/>
                </a:solidFill>
                <a:latin typeface="+mn-lt"/>
                <a:ea typeface="+mn-ea"/>
                <a:cs typeface="+mn-cs"/>
              </a:rPr>
              <a:t>7*</a:t>
            </a:r>
            <a:r>
              <a:rPr lang="en-US" altLang="zh-CN" sz="1200" b="0" i="0" kern="1200" dirty="0" err="1" smtClean="0">
                <a:solidFill>
                  <a:schemeClr val="tx1"/>
                </a:solidFill>
                <a:latin typeface="+mn-lt"/>
                <a:ea typeface="+mn-ea"/>
                <a:cs typeface="+mn-cs"/>
              </a:rPr>
              <a:t>7</a:t>
            </a:r>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中，</a:t>
            </a:r>
            <a:r>
              <a:rPr lang="en-US" altLang="zh-CN" sz="1200" b="0" i="0" kern="1200" dirty="0" smtClean="0">
                <a:solidFill>
                  <a:schemeClr val="tx1"/>
                </a:solidFill>
                <a:latin typeface="+mn-lt"/>
                <a:ea typeface="+mn-ea"/>
                <a:cs typeface="+mn-cs"/>
              </a:rPr>
              <a:t>7*</a:t>
            </a:r>
            <a:r>
              <a:rPr lang="en-US" altLang="zh-CN" sz="1200" b="0" i="0" kern="1200" dirty="0" err="1" smtClean="0">
                <a:solidFill>
                  <a:schemeClr val="tx1"/>
                </a:solidFill>
                <a:latin typeface="+mn-lt"/>
                <a:ea typeface="+mn-ea"/>
                <a:cs typeface="+mn-cs"/>
              </a:rPr>
              <a:t>7</a:t>
            </a:r>
            <a:r>
              <a:rPr lang="zh-CN" altLang="en-US" sz="1200" b="0" i="0" kern="1200" dirty="0" smtClean="0">
                <a:solidFill>
                  <a:schemeClr val="tx1"/>
                </a:solidFill>
                <a:latin typeface="+mn-lt"/>
                <a:ea typeface="+mn-ea"/>
                <a:cs typeface="+mn-cs"/>
              </a:rPr>
              <a:t>代表图像的像素</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长宽，</a:t>
            </a:r>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代表</a:t>
            </a:r>
            <a:r>
              <a:rPr lang="en-US" altLang="zh-CN" sz="1200" b="0" i="0" kern="1200" dirty="0" smtClean="0">
                <a:solidFill>
                  <a:schemeClr val="tx1"/>
                </a:solidFill>
                <a:latin typeface="+mn-lt"/>
                <a:ea typeface="+mn-ea"/>
                <a:cs typeface="+mn-cs"/>
              </a:rPr>
              <a:t>R</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G</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B </a:t>
            </a:r>
            <a:r>
              <a:rPr lang="zh-CN" altLang="en-US" sz="1200" b="0" i="0" kern="1200" dirty="0" smtClean="0">
                <a:solidFill>
                  <a:schemeClr val="tx1"/>
                </a:solidFill>
                <a:latin typeface="+mn-lt"/>
                <a:ea typeface="+mn-ea"/>
                <a:cs typeface="+mn-cs"/>
              </a:rPr>
              <a:t>三个颜色通道）；中间部分是两个不同的滤波器</a:t>
            </a:r>
            <a:r>
              <a:rPr lang="en-US" altLang="zh-CN" sz="1200" b="0" i="0" kern="1200" dirty="0" smtClean="0">
                <a:solidFill>
                  <a:schemeClr val="tx1"/>
                </a:solidFill>
                <a:latin typeface="+mn-lt"/>
                <a:ea typeface="+mn-ea"/>
                <a:cs typeface="+mn-cs"/>
              </a:rPr>
              <a:t>Filter w0</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Filter w1</a:t>
            </a:r>
            <a:r>
              <a:rPr lang="zh-CN" altLang="en-US" sz="1200" b="0" i="0" kern="1200" dirty="0" smtClean="0">
                <a:solidFill>
                  <a:schemeClr val="tx1"/>
                </a:solidFill>
                <a:latin typeface="+mn-lt"/>
                <a:ea typeface="+mn-ea"/>
                <a:cs typeface="+mn-cs"/>
              </a:rPr>
              <a:t>；最右边则是两个不同的输出</a:t>
            </a:r>
            <a:r>
              <a:rPr lang="zh-CN" altLang="en-US" dirty="0" smtClean="0"/>
              <a:t/>
            </a:r>
            <a:br>
              <a:rPr lang="zh-CN" altLang="en-US" dirty="0" smtClean="0"/>
            </a:br>
            <a:r>
              <a:rPr lang="zh-CN" altLang="en-US" sz="1200" b="0" i="0" kern="1200" dirty="0" smtClean="0">
                <a:solidFill>
                  <a:schemeClr val="tx1"/>
                </a:solidFill>
                <a:latin typeface="+mn-lt"/>
                <a:ea typeface="+mn-ea"/>
                <a:cs typeface="+mn-cs"/>
              </a:rPr>
              <a:t>随着左边数据窗口的平移滑动，滤波器</a:t>
            </a:r>
            <a:r>
              <a:rPr lang="en-US" altLang="zh-CN" sz="1200" b="0" i="0" kern="1200" dirty="0" smtClean="0">
                <a:solidFill>
                  <a:schemeClr val="tx1"/>
                </a:solidFill>
                <a:latin typeface="+mn-lt"/>
                <a:ea typeface="+mn-ea"/>
                <a:cs typeface="+mn-cs"/>
              </a:rPr>
              <a:t>Filter w0 / Filter w1</a:t>
            </a:r>
            <a:r>
              <a:rPr lang="zh-CN" altLang="en-US" sz="1200" b="0" i="0" kern="1200" dirty="0" smtClean="0">
                <a:solidFill>
                  <a:schemeClr val="tx1"/>
                </a:solidFill>
                <a:latin typeface="+mn-lt"/>
                <a:ea typeface="+mn-ea"/>
                <a:cs typeface="+mn-cs"/>
              </a:rPr>
              <a:t>对不同的局部数据进行卷积计算</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左边数据在变化，每次滤波器都是针对某一局部的数据窗口进行卷积，这就是所谓的</a:t>
            </a:r>
            <a:r>
              <a:rPr lang="en-US" altLang="zh-CN" sz="1200" b="0" i="0" kern="1200" dirty="0" smtClean="0">
                <a:solidFill>
                  <a:schemeClr val="tx1"/>
                </a:solidFill>
                <a:latin typeface="+mn-lt"/>
                <a:ea typeface="+mn-ea"/>
                <a:cs typeface="+mn-cs"/>
              </a:rPr>
              <a:t>CNN</a:t>
            </a:r>
            <a:r>
              <a:rPr lang="zh-CN" altLang="en-US" sz="1200" b="0" i="0" kern="1200" dirty="0" smtClean="0">
                <a:solidFill>
                  <a:schemeClr val="tx1"/>
                </a:solidFill>
                <a:latin typeface="+mn-lt"/>
                <a:ea typeface="+mn-ea"/>
                <a:cs typeface="+mn-cs"/>
              </a:rPr>
              <a:t>中的局部感知机制。</a:t>
            </a:r>
            <a:r>
              <a:rPr lang="zh-CN" altLang="en-US" dirty="0" smtClean="0"/>
              <a:t/>
            </a:r>
            <a:br>
              <a:rPr lang="zh-CN" altLang="en-US" dirty="0" smtClean="0"/>
            </a:br>
            <a:r>
              <a:rPr lang="zh-CN" altLang="en-US" sz="1200" b="0" i="0" kern="1200" dirty="0" smtClean="0">
                <a:solidFill>
                  <a:schemeClr val="tx1"/>
                </a:solidFill>
                <a:latin typeface="+mn-lt"/>
                <a:ea typeface="+mn-ea"/>
                <a:cs typeface="+mn-cs"/>
              </a:rPr>
              <a:t>打个比方，滤波器就像一双眼睛，人类视角有限，一眼望去，只能看到这世界的局部。如果一眼就看到全世界，你会累死，而且一下子接受全世界所有信息，你大脑接收不过来。当然，即便是看局部，针对局部里的信息人类双眼也是有偏重、偏好的。</a:t>
            </a:r>
            <a:r>
              <a:rPr lang="zh-CN" altLang="en-US" dirty="0" smtClean="0"/>
              <a:t/>
            </a:r>
            <a:br>
              <a:rPr lang="zh-CN" altLang="en-US" dirty="0" smtClean="0"/>
            </a:b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与此同时，数据窗口滑动，导致输入在变化，但中间滤波器</a:t>
            </a:r>
            <a:r>
              <a:rPr lang="en-US" altLang="zh-CN" sz="1200" b="0" i="0" kern="1200" dirty="0" smtClean="0">
                <a:solidFill>
                  <a:schemeClr val="tx1"/>
                </a:solidFill>
                <a:latin typeface="+mn-lt"/>
                <a:ea typeface="+mn-ea"/>
                <a:cs typeface="+mn-cs"/>
              </a:rPr>
              <a:t>Filter w0</a:t>
            </a:r>
            <a:r>
              <a:rPr lang="zh-CN" altLang="en-US" sz="1200" b="0" i="0" kern="1200" dirty="0" smtClean="0">
                <a:solidFill>
                  <a:schemeClr val="tx1"/>
                </a:solidFill>
                <a:latin typeface="+mn-lt"/>
                <a:ea typeface="+mn-ea"/>
                <a:cs typeface="+mn-cs"/>
              </a:rPr>
              <a:t>的权重（即每个神经元连接数据窗口的权重）是固定不变的，这个权重不变即所谓的</a:t>
            </a:r>
            <a:r>
              <a:rPr lang="en-US" altLang="zh-CN" sz="1200" b="0" i="0" kern="1200" dirty="0" smtClean="0">
                <a:solidFill>
                  <a:schemeClr val="tx1"/>
                </a:solidFill>
                <a:latin typeface="+mn-lt"/>
                <a:ea typeface="+mn-ea"/>
                <a:cs typeface="+mn-cs"/>
              </a:rPr>
              <a:t>CNN</a:t>
            </a:r>
            <a:r>
              <a:rPr lang="zh-CN" altLang="en-US" sz="1200" b="0" i="0" kern="1200" dirty="0" smtClean="0">
                <a:solidFill>
                  <a:schemeClr val="tx1"/>
                </a:solidFill>
                <a:latin typeface="+mn-lt"/>
                <a:ea typeface="+mn-ea"/>
                <a:cs typeface="+mn-cs"/>
              </a:rPr>
              <a:t>中的参数（权重）共享机制。</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43</a:t>
            </a:fld>
            <a:endParaRPr lang="zh-CN" altLang="en-US"/>
          </a:p>
        </p:txBody>
      </p:sp>
    </p:spTree>
    <p:extLst>
      <p:ext uri="{BB962C8B-B14F-4D97-AF65-F5344CB8AC3E}">
        <p14:creationId xmlns:p14="http://schemas.microsoft.com/office/powerpoint/2010/main" val="3697531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本次培训内容较多，有的用户可能对部分知识背景不了解，也没关系，大家只要各取所需就好，另外由于涉及到的知识面很多，因此</a:t>
            </a:r>
            <a:r>
              <a:rPr lang="zh-CN" altLang="en-US" dirty="0" smtClean="0">
                <a:solidFill>
                  <a:srgbClr val="FF0000"/>
                </a:solidFill>
              </a:rPr>
              <a:t>有些</a:t>
            </a:r>
            <a:r>
              <a:rPr lang="zh-CN" altLang="en-US" dirty="0" smtClean="0"/>
              <a:t>我也只是大概了解，有讲解不对的地方请大家指正。</a:t>
            </a: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协同过滤简单来说是利用某兴趣相投、拥有共同经验之群体的喜好来推荐用户感兴趣的信息，个人通过合作的机制给予信息相当程度的回应（如评分）并记录下来以达到过滤的目的进而帮助别人筛选信息，回应不一定局限于特别感兴趣的，特别不感兴趣信息的纪录也相当重要。</a:t>
            </a:r>
            <a:endParaRPr lang="en-US" altLang="zh-CN" dirty="0" smtClean="0"/>
          </a:p>
          <a:p>
            <a:r>
              <a:rPr lang="zh-CN" altLang="en-US" sz="1200" kern="1200" dirty="0" smtClean="0">
                <a:solidFill>
                  <a:schemeClr val="tx1"/>
                </a:solidFill>
                <a:latin typeface="+mn-lt"/>
                <a:ea typeface="+mn-ea"/>
                <a:cs typeface="+mn-cs"/>
              </a:rPr>
              <a:t>协同过滤</a:t>
            </a:r>
            <a:r>
              <a:rPr lang="en-US" altLang="zh-CN" sz="1200" kern="1200" dirty="0" smtClean="0">
                <a:solidFill>
                  <a:schemeClr val="tx1"/>
                </a:solidFill>
                <a:latin typeface="+mn-lt"/>
                <a:ea typeface="+mn-ea"/>
                <a:cs typeface="+mn-cs"/>
              </a:rPr>
              <a:t>(Collaborative Filtering)</a:t>
            </a:r>
            <a:r>
              <a:rPr lang="zh-CN" altLang="en-US" sz="1200" kern="1200" dirty="0" smtClean="0">
                <a:solidFill>
                  <a:schemeClr val="tx1"/>
                </a:solidFill>
                <a:latin typeface="+mn-lt"/>
                <a:ea typeface="+mn-ea"/>
                <a:cs typeface="+mn-cs"/>
              </a:rPr>
              <a:t>的推荐系统的原理是通过将用户和其他用户的数据进行比对来实现推荐的。比对的具体方法就是通过计算两个用户数据之间的相似性，通过相似性的计算来说明两个用户数据之间的相似程度。相似度函数的设计必须满足度量空间的三点要求，即非负性，对称性和三角不等性。常用的相似度的计算方法有：欧式距离法、皮尔逊相关系数法和夹角余弦相似度法。</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44</a:t>
            </a:fld>
            <a:endParaRPr lang="zh-CN" altLang="en-US"/>
          </a:p>
        </p:txBody>
      </p:sp>
    </p:spTree>
    <p:extLst>
      <p:ext uri="{BB962C8B-B14F-4D97-AF65-F5344CB8AC3E}">
        <p14:creationId xmlns:p14="http://schemas.microsoft.com/office/powerpoint/2010/main" val="29799446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粗糙集理论（</a:t>
            </a:r>
            <a:r>
              <a:rPr lang="en-US" altLang="zh-CN" dirty="0" smtClean="0"/>
              <a:t>Rough Set theory</a:t>
            </a:r>
            <a:r>
              <a:rPr lang="zh-CN" altLang="en-US" dirty="0" smtClean="0"/>
              <a:t>）是一个种处理数据分类的数据挖掘方法，可以用于分类，发现不准确数据或噪音数据内在的结果联系。当数据属于定性数据或不确定性数据，无法使用一般的统计方法时，粗糙集理论可以在信息不完整和信息不一致下，用来规约数据集合，发掘隐藏的数据阳性和数据相关性，以产生有用的分类规则。用于离散值属性，因此连续值属性必须在处理前离散化</a:t>
            </a:r>
            <a:br>
              <a:rPr lang="zh-CN" altLang="en-US" dirty="0" smtClean="0"/>
            </a:br>
            <a:r>
              <a:rPr lang="zh-CN" altLang="en-US" dirty="0" smtClean="0"/>
              <a:t>粗糙集理论现在主要应用在①临床医疗诊断；②电力系统和其他工业过程故障诊断；③预测与控制；④模式识别与分类；⑤机器学习和数据挖掘； ⑥图像处理等方面。</a:t>
            </a:r>
            <a:endParaRPr lang="en-US" altLang="zh-CN" dirty="0" smtClean="0"/>
          </a:p>
          <a:p>
            <a:r>
              <a:rPr lang="zh-CN" altLang="en-US" sz="1200" dirty="0" smtClean="0"/>
              <a:t>不确定性按性质划分</a:t>
            </a:r>
            <a:r>
              <a:rPr lang="en-US" altLang="zh-CN" sz="1200" dirty="0" smtClean="0"/>
              <a:t>:</a:t>
            </a:r>
            <a:endParaRPr lang="zh-CN" altLang="en-US" dirty="0" smtClean="0"/>
          </a:p>
          <a:p>
            <a:r>
              <a:rPr lang="en-US" altLang="zh-CN" sz="1200" dirty="0" smtClean="0"/>
              <a:t>1)</a:t>
            </a:r>
            <a:r>
              <a:rPr lang="zh-CN" altLang="en-US" sz="1200" kern="1200" dirty="0" smtClean="0">
                <a:solidFill>
                  <a:schemeClr val="tx1"/>
                </a:solidFill>
                <a:latin typeface="+mn-lt"/>
                <a:ea typeface="+mn-ea"/>
                <a:cs typeface="+mn-cs"/>
              </a:rPr>
              <a:t>        </a:t>
            </a:r>
            <a:r>
              <a:rPr lang="zh-CN" altLang="en-US" sz="1200" dirty="0" smtClean="0"/>
              <a:t>随机性</a:t>
            </a:r>
            <a:r>
              <a:rPr lang="en-US" altLang="zh-CN" sz="1200" dirty="0" smtClean="0"/>
              <a:t>.</a:t>
            </a:r>
            <a:endParaRPr lang="zh-CN" altLang="en-US" dirty="0" smtClean="0"/>
          </a:p>
          <a:p>
            <a:r>
              <a:rPr lang="zh-CN" altLang="en-US" sz="1200" dirty="0" smtClean="0"/>
              <a:t>例</a:t>
            </a:r>
            <a:r>
              <a:rPr lang="en-US" altLang="zh-CN" sz="1200" dirty="0" smtClean="0"/>
              <a:t>:</a:t>
            </a:r>
            <a:r>
              <a:rPr lang="zh-CN" altLang="en-US" sz="1200" dirty="0" smtClean="0"/>
              <a:t>明天可能会下雨</a:t>
            </a:r>
            <a:endParaRPr lang="zh-CN" altLang="en-US" dirty="0" smtClean="0"/>
          </a:p>
          <a:p>
            <a:r>
              <a:rPr lang="en-US" altLang="zh-CN" sz="1200" dirty="0" smtClean="0"/>
              <a:t>2)</a:t>
            </a:r>
            <a:r>
              <a:rPr lang="zh-CN" altLang="en-US" sz="1200" kern="1200" dirty="0" smtClean="0">
                <a:solidFill>
                  <a:schemeClr val="tx1"/>
                </a:solidFill>
                <a:latin typeface="+mn-lt"/>
                <a:ea typeface="+mn-ea"/>
                <a:cs typeface="+mn-cs"/>
              </a:rPr>
              <a:t>        </a:t>
            </a:r>
            <a:r>
              <a:rPr lang="zh-CN" altLang="en-US" sz="1200" dirty="0" smtClean="0"/>
              <a:t>模糊性</a:t>
            </a:r>
            <a:r>
              <a:rPr lang="en-US" altLang="zh-CN" sz="1200" dirty="0" smtClean="0"/>
              <a:t>:</a:t>
            </a:r>
            <a:endParaRPr lang="zh-CN" altLang="en-US" dirty="0" smtClean="0"/>
          </a:p>
          <a:p>
            <a:r>
              <a:rPr lang="zh-CN" altLang="en-US" sz="1200" dirty="0" smtClean="0"/>
              <a:t>模糊性就是一个命题中所出现的某些言词概念上无明确的内涵和外延。模糊现象是指边界不清楚，在质上没有确定性的含义，在量上没有确切界限的事物的一种客观属性，是事物之间的差异存在一定的中间过渡的结果</a:t>
            </a:r>
            <a:r>
              <a:rPr lang="en-US" altLang="zh-CN" sz="1200" dirty="0" smtClean="0"/>
              <a:t>.</a:t>
            </a:r>
            <a:endParaRPr lang="zh-CN" altLang="en-US" dirty="0" smtClean="0"/>
          </a:p>
          <a:p>
            <a:r>
              <a:rPr lang="zh-CN" altLang="en-US" sz="1200" dirty="0" smtClean="0"/>
              <a:t>例</a:t>
            </a:r>
            <a:r>
              <a:rPr lang="en-US" altLang="zh-CN" sz="1200" dirty="0" smtClean="0"/>
              <a:t>:</a:t>
            </a:r>
            <a:r>
              <a:rPr lang="zh-CN" altLang="en-US" sz="1200" dirty="0" smtClean="0"/>
              <a:t>这孩子是个聪明的孩子</a:t>
            </a:r>
            <a:endParaRPr lang="zh-CN" altLang="en-US" dirty="0" smtClean="0"/>
          </a:p>
          <a:p>
            <a:r>
              <a:rPr lang="en-US" altLang="zh-CN" sz="1200" dirty="0" smtClean="0"/>
              <a:t>3)</a:t>
            </a:r>
            <a:r>
              <a:rPr lang="zh-CN" altLang="en-US" sz="1200" kern="1200" dirty="0" smtClean="0">
                <a:solidFill>
                  <a:schemeClr val="tx1"/>
                </a:solidFill>
                <a:latin typeface="+mn-lt"/>
                <a:ea typeface="+mn-ea"/>
                <a:cs typeface="+mn-cs"/>
              </a:rPr>
              <a:t>        </a:t>
            </a:r>
            <a:r>
              <a:rPr lang="zh-CN" altLang="en-US" sz="1200" dirty="0" smtClean="0"/>
              <a:t>不完全性</a:t>
            </a:r>
            <a:r>
              <a:rPr lang="en-US" altLang="zh-CN" sz="1200" dirty="0" smtClean="0"/>
              <a:t>:</a:t>
            </a:r>
            <a:endParaRPr lang="zh-CN" altLang="en-US" dirty="0" smtClean="0"/>
          </a:p>
          <a:p>
            <a:r>
              <a:rPr lang="zh-CN" altLang="en-US" sz="1200" dirty="0" smtClean="0"/>
              <a:t>例</a:t>
            </a:r>
            <a:r>
              <a:rPr lang="en-US" altLang="zh-CN" sz="1200" dirty="0" smtClean="0"/>
              <a:t>:</a:t>
            </a:r>
            <a:r>
              <a:rPr lang="zh-CN" altLang="en-US" sz="1200" dirty="0" smtClean="0"/>
              <a:t>在炒股票中</a:t>
            </a:r>
            <a:r>
              <a:rPr lang="en-US" altLang="zh-CN" sz="1200" dirty="0" smtClean="0"/>
              <a:t>.</a:t>
            </a:r>
            <a:endParaRPr lang="zh-CN" altLang="en-US" dirty="0" smtClean="0"/>
          </a:p>
          <a:p>
            <a:r>
              <a:rPr lang="en-US" altLang="zh-CN" sz="1200" dirty="0" smtClean="0"/>
              <a:t>4)</a:t>
            </a:r>
            <a:r>
              <a:rPr lang="zh-CN" altLang="en-US" sz="1200" kern="1200" dirty="0" smtClean="0">
                <a:solidFill>
                  <a:schemeClr val="tx1"/>
                </a:solidFill>
                <a:latin typeface="+mn-lt"/>
                <a:ea typeface="+mn-ea"/>
                <a:cs typeface="+mn-cs"/>
              </a:rPr>
              <a:t>        </a:t>
            </a:r>
            <a:r>
              <a:rPr lang="zh-CN" altLang="en-US" sz="1200" dirty="0" smtClean="0"/>
              <a:t>不一致性</a:t>
            </a:r>
            <a:r>
              <a:rPr lang="en-US" altLang="zh-CN" sz="1200" dirty="0" smtClean="0"/>
              <a:t>:</a:t>
            </a:r>
            <a:endParaRPr lang="zh-CN" altLang="en-US" dirty="0" smtClean="0"/>
          </a:p>
          <a:p>
            <a:r>
              <a:rPr lang="zh-CN" altLang="en-US" sz="1200" dirty="0" smtClean="0"/>
              <a:t>相同原因产生不一样的结果</a:t>
            </a:r>
            <a:endParaRPr lang="zh-CN" altLang="en-US" dirty="0" smtClean="0"/>
          </a:p>
          <a:p>
            <a:r>
              <a:rPr lang="en-US" altLang="zh-CN" sz="1200" dirty="0" smtClean="0"/>
              <a:t>5)</a:t>
            </a:r>
            <a:r>
              <a:rPr lang="zh-CN" altLang="en-US" sz="1200" kern="1200" dirty="0" smtClean="0">
                <a:solidFill>
                  <a:schemeClr val="tx1"/>
                </a:solidFill>
                <a:latin typeface="+mn-lt"/>
                <a:ea typeface="+mn-ea"/>
                <a:cs typeface="+mn-cs"/>
              </a:rPr>
              <a:t>        </a:t>
            </a:r>
            <a:r>
              <a:rPr lang="zh-CN" altLang="en-US" sz="1200" dirty="0" smtClean="0"/>
              <a:t>时变性</a:t>
            </a:r>
            <a:r>
              <a:rPr lang="en-US" altLang="zh-CN" sz="1200" dirty="0" smtClean="0"/>
              <a:t>:</a:t>
            </a:r>
            <a:endParaRPr lang="zh-CN" altLang="en-US" dirty="0" smtClean="0"/>
          </a:p>
          <a:p>
            <a:r>
              <a:rPr lang="zh-CN" altLang="en-US" sz="1200" dirty="0" smtClean="0"/>
              <a:t>随着时间会改变的事物</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45</a:t>
            </a:fld>
            <a:endParaRPr lang="zh-CN" altLang="en-US"/>
          </a:p>
        </p:txBody>
      </p:sp>
    </p:spTree>
    <p:extLst>
      <p:ext uri="{BB962C8B-B14F-4D97-AF65-F5344CB8AC3E}">
        <p14:creationId xmlns:p14="http://schemas.microsoft.com/office/powerpoint/2010/main" val="931969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算法的优势在于它的速度非常快，因为我们所做的只是计算点和簇中心之间的距离</a:t>
            </a:r>
            <a:r>
              <a:rPr lang="en-US" altLang="zh-CN" sz="1200" b="0" i="0" kern="1200" dirty="0" smtClean="0">
                <a:solidFill>
                  <a:schemeClr val="tx1"/>
                </a:solidFill>
                <a:latin typeface="+mn-lt"/>
                <a:ea typeface="+mn-ea"/>
                <a:cs typeface="+mn-cs"/>
              </a:rPr>
              <a:t>; </a:t>
            </a:r>
            <a:r>
              <a:rPr lang="zh-CN" altLang="en-US" sz="1200" b="0" i="0" kern="1200" dirty="0" smtClean="0">
                <a:solidFill>
                  <a:schemeClr val="tx1"/>
                </a:solidFill>
                <a:latin typeface="+mn-lt"/>
                <a:ea typeface="+mn-ea"/>
                <a:cs typeface="+mn-cs"/>
              </a:rPr>
              <a:t>这已经是非常少的计算了！因此它具有线性的复杂度</a:t>
            </a:r>
            <a:r>
              <a:rPr lang="en-US" altLang="zh-CN" sz="1200" b="0" i="0" kern="1200" dirty="0" smtClean="0">
                <a:solidFill>
                  <a:schemeClr val="tx1"/>
                </a:solidFill>
                <a:latin typeface="+mn-lt"/>
                <a:ea typeface="+mn-ea"/>
                <a:cs typeface="+mn-cs"/>
              </a:rPr>
              <a:t>O(n)</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但是，</a:t>
            </a:r>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算法也是有一些缺点。首先，你必须手动选择有多少簇。这是一个很大的弊端，理想情况下，我们是希望能使用一个聚类算法来帮助我们找出有多少簇，因为聚类算法的目的就是从数据中来获得一些有用信息。</a:t>
            </a:r>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算法的另一个缺点是从随机选择的簇中心点开始运行，这导致每一次运行该算法可能产生不同的聚类结果。因此，该算法结果可能具有不可重复，缺乏一致性等性质。而其他聚类算法的结果则会显得更一致一些。</a:t>
            </a:r>
          </a:p>
          <a:p>
            <a:r>
              <a:rPr lang="zh-CN" altLang="en-US" sz="1200" b="0" i="0" kern="1200" dirty="0" smtClean="0">
                <a:solidFill>
                  <a:schemeClr val="tx1"/>
                </a:solidFill>
                <a:latin typeface="+mn-lt"/>
                <a:ea typeface="+mn-ea"/>
                <a:cs typeface="+mn-cs"/>
              </a:rPr>
              <a:t/>
            </a:r>
            <a:br>
              <a:rPr lang="zh-CN" altLang="en-US" sz="1200" b="0" i="0" kern="1200" dirty="0" smtClean="0">
                <a:solidFill>
                  <a:schemeClr val="tx1"/>
                </a:solidFill>
                <a:latin typeface="+mn-lt"/>
                <a:ea typeface="+mn-ea"/>
                <a:cs typeface="+mn-cs"/>
              </a:rPr>
            </a:br>
            <a:r>
              <a:rPr lang="en-US" altLang="zh-CN" sz="1200" b="0" i="0" kern="1200" dirty="0" smtClean="0">
                <a:solidFill>
                  <a:schemeClr val="tx1"/>
                </a:solidFill>
                <a:latin typeface="+mn-lt"/>
                <a:ea typeface="+mn-ea"/>
                <a:cs typeface="+mn-cs"/>
              </a:rPr>
              <a:t>K-Medians</a:t>
            </a:r>
            <a:r>
              <a:rPr lang="zh-CN" altLang="en-US" sz="1200" b="0" i="0" kern="1200" dirty="0" smtClean="0">
                <a:solidFill>
                  <a:schemeClr val="tx1"/>
                </a:solidFill>
                <a:latin typeface="+mn-lt"/>
                <a:ea typeface="+mn-ea"/>
                <a:cs typeface="+mn-cs"/>
              </a:rPr>
              <a:t>是与</a:t>
            </a:r>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类似的另一种聚类算法，它是通过计算类中所有向量的中值，而不是平均值，来确定簇的中心点。这种方法的优点是对数据中的异常值不太敏感，但是在较大的数据集时进行聚类时，速度要慢得多，造成这种现象的原因是这种方法每次迭代时，都需要对数据进行排序。</a:t>
            </a:r>
          </a:p>
          <a:p>
            <a:endParaRPr lang="en-US" altLang="zh-CN" dirty="0" smtClean="0"/>
          </a:p>
          <a:p>
            <a:r>
              <a:rPr lang="zh-CN" altLang="en-US" sz="1200" b="0" i="0" kern="1200" dirty="0" smtClean="0">
                <a:solidFill>
                  <a:schemeClr val="tx1"/>
                </a:solidFill>
                <a:latin typeface="+mn-lt"/>
                <a:ea typeface="+mn-ea"/>
                <a:cs typeface="+mn-cs"/>
              </a:rPr>
              <a:t>主要是为了改进</a:t>
            </a:r>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算法随机选择初始质心的随机性造成聚类结果不确定性的问题，而</a:t>
            </a:r>
            <a:r>
              <a:rPr lang="en-US" altLang="zh-CN" sz="1200" b="0" i="0" kern="1200" dirty="0" smtClean="0">
                <a:solidFill>
                  <a:schemeClr val="tx1"/>
                </a:solidFill>
                <a:latin typeface="+mn-lt"/>
                <a:ea typeface="+mn-ea"/>
                <a:cs typeface="+mn-cs"/>
              </a:rPr>
              <a:t>Bisecting k-means</a:t>
            </a:r>
            <a:r>
              <a:rPr lang="zh-CN" altLang="en-US" sz="1200" b="0" i="0" kern="1200" dirty="0" smtClean="0">
                <a:solidFill>
                  <a:schemeClr val="tx1"/>
                </a:solidFill>
                <a:latin typeface="+mn-lt"/>
                <a:ea typeface="+mn-ea"/>
                <a:cs typeface="+mn-cs"/>
              </a:rPr>
              <a:t>算法受随机选择初始质心的影响比较小</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46</a:t>
            </a:fld>
            <a:endParaRPr lang="zh-CN" altLang="en-US"/>
          </a:p>
        </p:txBody>
      </p:sp>
    </p:spTree>
    <p:extLst>
      <p:ext uri="{BB962C8B-B14F-4D97-AF65-F5344CB8AC3E}">
        <p14:creationId xmlns:p14="http://schemas.microsoft.com/office/powerpoint/2010/main" val="2857522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dirty="0" smtClean="0">
                <a:solidFill>
                  <a:schemeClr val="tx1"/>
                </a:solidFill>
                <a:effectLst/>
                <a:latin typeface="+mn-lt"/>
                <a:ea typeface="+mn-ea"/>
                <a:cs typeface="+mn-cs"/>
              </a:rPr>
              <a:t>DBSCAN</a:t>
            </a:r>
            <a:r>
              <a:rPr lang="zh-CN" altLang="zh-CN" sz="1200" kern="1200" dirty="0" smtClean="0">
                <a:solidFill>
                  <a:schemeClr val="tx1"/>
                </a:solidFill>
                <a:effectLst/>
                <a:latin typeface="+mn-lt"/>
                <a:ea typeface="+mn-ea"/>
                <a:cs typeface="+mn-cs"/>
              </a:rPr>
              <a:t>是一种基于密度的聚类算法，这类密度聚类算法一般假定类别可以通过样本分布的紧密程度决定。同一类别的样本，他们之间是紧密相连的，也就是说，在该类别任意样本周围不远处一定有同类别的样本存在。通过将紧密相连的样本划为一类，这样就得到了一个聚类类别。通过将所有各组紧密相连的样本划为各个不同的类别，就得到了最终的所有聚类类别结果。</a:t>
            </a:r>
            <a:endParaRPr lang="en-US" altLang="zh-CN" sz="1200" kern="1200" dirty="0" smtClean="0">
              <a:solidFill>
                <a:schemeClr val="tx1"/>
              </a:solidFill>
              <a:effectLst/>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DBSCAN</a:t>
            </a:r>
            <a:r>
              <a:rPr lang="zh-CN" altLang="en-US" sz="1200" b="0" i="0" kern="1200" dirty="0" smtClean="0">
                <a:solidFill>
                  <a:schemeClr val="tx1"/>
                </a:solidFill>
                <a:latin typeface="+mn-lt"/>
                <a:ea typeface="+mn-ea"/>
                <a:cs typeface="+mn-cs"/>
              </a:rPr>
              <a:t>算法的主要缺点是，当数据簇密度不均匀时，它的效果不如其他算法好。这是因为当密度变化时，用于识别邻近点的距离阈值</a:t>
            </a:r>
            <a:r>
              <a:rPr lang="en-US" altLang="zh-CN" sz="1200" b="0" i="0" kern="1200" dirty="0" smtClean="0">
                <a:solidFill>
                  <a:schemeClr val="tx1"/>
                </a:solidFill>
                <a:latin typeface="+mn-lt"/>
                <a:ea typeface="+mn-ea"/>
                <a:cs typeface="+mn-cs"/>
              </a:rPr>
              <a:t>ε</a:t>
            </a:r>
            <a:r>
              <a:rPr lang="zh-CN" altLang="en-US" sz="1200" b="0" i="0" kern="1200" dirty="0" smtClean="0">
                <a:solidFill>
                  <a:schemeClr val="tx1"/>
                </a:solidFill>
                <a:latin typeface="+mn-lt"/>
                <a:ea typeface="+mn-ea"/>
                <a:cs typeface="+mn-cs"/>
              </a:rPr>
              <a:t>和</a:t>
            </a:r>
            <a:r>
              <a:rPr lang="en-US" altLang="zh-CN" sz="1200" b="0" i="0" kern="1200" dirty="0" err="1" smtClean="0">
                <a:solidFill>
                  <a:schemeClr val="tx1"/>
                </a:solidFill>
                <a:latin typeface="+mn-lt"/>
                <a:ea typeface="+mn-ea"/>
                <a:cs typeface="+mn-cs"/>
              </a:rPr>
              <a:t>minPoints</a:t>
            </a:r>
            <a:r>
              <a:rPr lang="zh-CN" altLang="en-US" sz="1200" b="0" i="0" kern="1200" dirty="0" smtClean="0">
                <a:solidFill>
                  <a:schemeClr val="tx1"/>
                </a:solidFill>
                <a:latin typeface="+mn-lt"/>
                <a:ea typeface="+mn-ea"/>
                <a:cs typeface="+mn-cs"/>
              </a:rPr>
              <a:t>的设置将随着簇而变化。在处理高维数据时也会出现这种缺点，因为难以估计距离阈值</a:t>
            </a:r>
            <a:r>
              <a:rPr lang="en-US" altLang="zh-CN" sz="1200" b="0" i="0" kern="1200" dirty="0" smtClean="0">
                <a:solidFill>
                  <a:schemeClr val="tx1"/>
                </a:solidFill>
                <a:latin typeface="+mn-lt"/>
                <a:ea typeface="+mn-ea"/>
                <a:cs typeface="+mn-cs"/>
              </a:rPr>
              <a:t>ε</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48</a:t>
            </a:fld>
            <a:endParaRPr lang="zh-CN" altLang="en-US"/>
          </a:p>
        </p:txBody>
      </p:sp>
    </p:spTree>
    <p:extLst>
      <p:ext uri="{BB962C8B-B14F-4D97-AF65-F5344CB8AC3E}">
        <p14:creationId xmlns:p14="http://schemas.microsoft.com/office/powerpoint/2010/main" val="1441698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高斯分布又称正态分布，</a:t>
            </a:r>
            <a:r>
              <a:rPr lang="zh-CN" altLang="en-US" dirty="0" smtClean="0"/>
              <a:t>正态分布有极其广泛的实际背景，生产与科学实验中很多随机变量的概率分布都可以近似地用正态分布来描述。例如，在生产条件不变的情况下，产品的强力、</a:t>
            </a:r>
            <a:r>
              <a:rPr lang="zh-CN" altLang="en-US" dirty="0" smtClean="0">
                <a:hlinkClick r:id="rId3"/>
              </a:rPr>
              <a:t>抗压强度</a:t>
            </a:r>
            <a:r>
              <a:rPr lang="zh-CN" altLang="en-US" dirty="0" smtClean="0"/>
              <a:t>、口径、长度等指标；同一种生物体的身长、体重等指标；同一种种子的重量；测量同一物体的误差；弹着点沿某一方向的偏差；某个地区的年降水量；以及理想气体分子的速度分量，等等</a:t>
            </a:r>
            <a:endParaRPr lang="en-US" altLang="zh-CN" dirty="0" smtClean="0"/>
          </a:p>
          <a:p>
            <a:r>
              <a:rPr lang="zh-CN" altLang="en-US" sz="1200" kern="1200" dirty="0" smtClean="0">
                <a:solidFill>
                  <a:schemeClr val="tx1"/>
                </a:solidFill>
                <a:effectLst/>
                <a:latin typeface="+mn-lt"/>
                <a:ea typeface="+mn-ea"/>
                <a:cs typeface="+mn-cs"/>
              </a:rPr>
              <a:t>混合高斯模型</a:t>
            </a:r>
            <a:r>
              <a:rPr lang="zh-CN" altLang="zh-CN" sz="1200" kern="1200" dirty="0" smtClean="0">
                <a:solidFill>
                  <a:schemeClr val="tx1"/>
                </a:solidFill>
                <a:effectLst/>
                <a:latin typeface="+mn-lt"/>
                <a:ea typeface="+mn-ea"/>
                <a:cs typeface="+mn-cs"/>
              </a:rPr>
              <a:t>是用高斯</a:t>
            </a:r>
            <a:r>
              <a:rPr lang="en-US" altLang="zh-CN" sz="1200" u="none" strike="noStrike" kern="1200" dirty="0" err="1" smtClean="0">
                <a:solidFill>
                  <a:schemeClr val="tx1"/>
                </a:solidFill>
                <a:effectLst/>
                <a:latin typeface="+mn-lt"/>
                <a:ea typeface="+mn-ea"/>
                <a:cs typeface="+mn-cs"/>
                <a:hlinkClick r:id="rId4"/>
              </a:rPr>
              <a:t>概率密度函数</a:t>
            </a:r>
            <a:r>
              <a:rPr lang="zh-CN" altLang="zh-CN" sz="1200" kern="1200" dirty="0" smtClean="0">
                <a:solidFill>
                  <a:schemeClr val="tx1"/>
                </a:solidFill>
                <a:effectLst/>
                <a:latin typeface="+mn-lt"/>
                <a:ea typeface="+mn-ea"/>
                <a:cs typeface="+mn-cs"/>
              </a:rPr>
              <a:t>（</a:t>
            </a:r>
            <a:r>
              <a:rPr lang="en-US" altLang="zh-CN" sz="1200" u="none" strike="noStrike" kern="1200" dirty="0" err="1" smtClean="0">
                <a:solidFill>
                  <a:schemeClr val="tx1"/>
                </a:solidFill>
                <a:effectLst/>
                <a:latin typeface="+mn-lt"/>
                <a:ea typeface="+mn-ea"/>
                <a:cs typeface="+mn-cs"/>
                <a:hlinkClick r:id="rId5"/>
              </a:rPr>
              <a:t>正态分布</a:t>
            </a:r>
            <a:r>
              <a:rPr lang="zh-CN" altLang="zh-CN" sz="1200" kern="1200" dirty="0" smtClean="0">
                <a:solidFill>
                  <a:schemeClr val="tx1"/>
                </a:solidFill>
                <a:effectLst/>
                <a:latin typeface="+mn-lt"/>
                <a:ea typeface="+mn-ea"/>
                <a:cs typeface="+mn-cs"/>
              </a:rPr>
              <a:t>曲线）精确地量化事物，它是一个将事物分解为若干基于高斯概率密度函数（正态分布曲线）形成的</a:t>
            </a:r>
            <a:r>
              <a:rPr lang="en-US" altLang="zh-CN" sz="1200" u="none" strike="noStrike" kern="1200" dirty="0" err="1" smtClean="0">
                <a:solidFill>
                  <a:schemeClr val="tx1"/>
                </a:solidFill>
                <a:effectLst/>
                <a:latin typeface="+mn-lt"/>
                <a:ea typeface="+mn-ea"/>
                <a:cs typeface="+mn-cs"/>
                <a:hlinkClick r:id="rId6"/>
              </a:rPr>
              <a:t>模型</a:t>
            </a:r>
            <a:r>
              <a:rPr lang="zh-CN" altLang="zh-CN" sz="1200" kern="1200" dirty="0" smtClean="0">
                <a:solidFill>
                  <a:schemeClr val="tx1"/>
                </a:solidFill>
                <a:effectLst/>
                <a:latin typeface="+mn-lt"/>
                <a:ea typeface="+mn-ea"/>
                <a:cs typeface="+mn-cs"/>
              </a:rPr>
              <a:t>。在图像分割、对象识别、视频分析等方面均有应用</a:t>
            </a:r>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49</a:t>
            </a:fld>
            <a:endParaRPr lang="zh-CN" altLang="en-US"/>
          </a:p>
        </p:txBody>
      </p:sp>
    </p:spTree>
    <p:extLst>
      <p:ext uri="{BB962C8B-B14F-4D97-AF65-F5344CB8AC3E}">
        <p14:creationId xmlns:p14="http://schemas.microsoft.com/office/powerpoint/2010/main" val="35890473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与</a:t>
            </a:r>
            <a:r>
              <a:rPr lang="en-US" altLang="zh-CN" sz="1200" b="0" i="0" kern="1200" dirty="0" err="1"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类似，但是是根据概率来对样本点归类</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应用：</a:t>
            </a:r>
            <a:r>
              <a:rPr lang="zh-CN" altLang="en-US" sz="1200" kern="1200" dirty="0" smtClean="0">
                <a:solidFill>
                  <a:schemeClr val="tx1"/>
                </a:solidFill>
                <a:latin typeface="+mn-lt"/>
                <a:ea typeface="+mn-ea"/>
                <a:cs typeface="+mn-cs"/>
              </a:rPr>
              <a:t>图像分割、对象识别、视频分析等等</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使用</a:t>
            </a:r>
            <a:r>
              <a:rPr lang="en-US" altLang="zh-CN" sz="1200" b="0" i="0" kern="1200" dirty="0" smtClean="0">
                <a:solidFill>
                  <a:schemeClr val="tx1"/>
                </a:solidFill>
                <a:latin typeface="+mn-lt"/>
                <a:ea typeface="+mn-ea"/>
                <a:cs typeface="+mn-cs"/>
              </a:rPr>
              <a:t>GMM</a:t>
            </a:r>
            <a:r>
              <a:rPr lang="zh-CN" altLang="en-US" sz="1200" b="0" i="0" kern="1200" dirty="0" smtClean="0">
                <a:solidFill>
                  <a:schemeClr val="tx1"/>
                </a:solidFill>
                <a:latin typeface="+mn-lt"/>
                <a:ea typeface="+mn-ea"/>
                <a:cs typeface="+mn-cs"/>
              </a:rPr>
              <a:t>方法有两个很重要的优点。 首先，</a:t>
            </a:r>
            <a:r>
              <a:rPr lang="en-US" altLang="zh-CN" sz="1200" b="0" i="0" kern="1200" dirty="0" smtClean="0">
                <a:solidFill>
                  <a:schemeClr val="tx1"/>
                </a:solidFill>
                <a:latin typeface="+mn-lt"/>
                <a:ea typeface="+mn-ea"/>
                <a:cs typeface="+mn-cs"/>
              </a:rPr>
              <a:t>GMM</a:t>
            </a:r>
            <a:r>
              <a:rPr lang="zh-CN" altLang="en-US" sz="1200" b="0" i="0" kern="1200" dirty="0" smtClean="0">
                <a:solidFill>
                  <a:schemeClr val="tx1"/>
                </a:solidFill>
                <a:latin typeface="+mn-lt"/>
                <a:ea typeface="+mn-ea"/>
                <a:cs typeface="+mn-cs"/>
              </a:rPr>
              <a:t>方法在聚类协方差上比</a:t>
            </a:r>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灵活得多</a:t>
            </a:r>
            <a:r>
              <a:rPr lang="en-US" altLang="zh-CN" sz="1200" b="0" i="0" kern="1200" dirty="0" smtClean="0">
                <a:solidFill>
                  <a:schemeClr val="tx1"/>
                </a:solidFill>
                <a:latin typeface="+mn-lt"/>
                <a:ea typeface="+mn-ea"/>
                <a:cs typeface="+mn-cs"/>
              </a:rPr>
              <a:t>; </a:t>
            </a:r>
            <a:r>
              <a:rPr lang="zh-CN" altLang="en-US" sz="1200" b="0" i="0" kern="1200" dirty="0" smtClean="0">
                <a:solidFill>
                  <a:schemeClr val="tx1"/>
                </a:solidFill>
                <a:latin typeface="+mn-lt"/>
                <a:ea typeface="+mn-ea"/>
                <a:cs typeface="+mn-cs"/>
              </a:rPr>
              <a:t>由于使用了标准偏差参数，簇可以呈现任何椭圆形状，而不是被限制为圆形</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其次，由于</a:t>
            </a:r>
            <a:r>
              <a:rPr lang="en-US" altLang="zh-CN" sz="1200" b="0" i="0" kern="1200" dirty="0" smtClean="0">
                <a:solidFill>
                  <a:schemeClr val="tx1"/>
                </a:solidFill>
                <a:latin typeface="+mn-lt"/>
                <a:ea typeface="+mn-ea"/>
                <a:cs typeface="+mn-cs"/>
              </a:rPr>
              <a:t>GMM</a:t>
            </a:r>
            <a:r>
              <a:rPr lang="zh-CN" altLang="en-US" sz="1200" b="0" i="0" kern="1200" dirty="0" smtClean="0">
                <a:solidFill>
                  <a:schemeClr val="tx1"/>
                </a:solidFill>
                <a:latin typeface="+mn-lt"/>
                <a:ea typeface="+mn-ea"/>
                <a:cs typeface="+mn-cs"/>
              </a:rPr>
              <a:t>使用了概率，每个数据点可以有多个簇。因此，如果一个数据点位于两个重叠的簇的中间，我们可以简单地定义它的类，即属于类</a:t>
            </a:r>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的概率是百分之</a:t>
            </a:r>
            <a:r>
              <a:rPr lang="en-US" altLang="zh-CN" sz="1200" b="0" i="0" kern="1200" dirty="0" smtClean="0">
                <a:solidFill>
                  <a:schemeClr val="tx1"/>
                </a:solidFill>
                <a:latin typeface="+mn-lt"/>
                <a:ea typeface="+mn-ea"/>
                <a:cs typeface="+mn-cs"/>
              </a:rPr>
              <a:t>X</a:t>
            </a:r>
            <a:r>
              <a:rPr lang="zh-CN" altLang="en-US" sz="1200" b="0" i="0" kern="1200" dirty="0" smtClean="0">
                <a:solidFill>
                  <a:schemeClr val="tx1"/>
                </a:solidFill>
                <a:latin typeface="+mn-lt"/>
                <a:ea typeface="+mn-ea"/>
                <a:cs typeface="+mn-cs"/>
              </a:rPr>
              <a:t>，属于类</a:t>
            </a: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的概率是百分之</a:t>
            </a:r>
            <a:r>
              <a:rPr lang="en-US" altLang="zh-CN" sz="1200" b="0" i="0" kern="1200" dirty="0" smtClean="0">
                <a:solidFill>
                  <a:schemeClr val="tx1"/>
                </a:solidFill>
                <a:latin typeface="+mn-lt"/>
                <a:ea typeface="+mn-ea"/>
                <a:cs typeface="+mn-cs"/>
              </a:rPr>
              <a:t>Y</a:t>
            </a:r>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50</a:t>
            </a:fld>
            <a:endParaRPr lang="zh-CN" altLang="en-US"/>
          </a:p>
        </p:txBody>
      </p:sp>
    </p:spTree>
    <p:extLst>
      <p:ext uri="{BB962C8B-B14F-4D97-AF65-F5344CB8AC3E}">
        <p14:creationId xmlns:p14="http://schemas.microsoft.com/office/powerpoint/2010/main" val="39894547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模糊</a:t>
            </a:r>
            <a:r>
              <a:rPr lang="en-US" altLang="zh-CN" dirty="0" smtClean="0"/>
              <a:t>C</a:t>
            </a:r>
            <a:r>
              <a:rPr lang="zh-CN" altLang="en-US" dirty="0" smtClean="0"/>
              <a:t>均值中，每个数据点（元素）到每个簇都存在一个隶属度，但是每个数据点到所有簇的隶属度之和为</a:t>
            </a:r>
            <a:r>
              <a:rPr lang="en-US" altLang="zh-CN" dirty="0" smtClean="0"/>
              <a:t>1</a:t>
            </a:r>
            <a:r>
              <a:rPr lang="zh-CN" altLang="en-US" dirty="0" smtClean="0"/>
              <a:t>。</a:t>
            </a:r>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51</a:t>
            </a:fld>
            <a:endParaRPr lang="zh-CN" altLang="en-US"/>
          </a:p>
        </p:txBody>
      </p:sp>
    </p:spTree>
    <p:extLst>
      <p:ext uri="{BB962C8B-B14F-4D97-AF65-F5344CB8AC3E}">
        <p14:creationId xmlns:p14="http://schemas.microsoft.com/office/powerpoint/2010/main" val="32910752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Louvain</a:t>
            </a:r>
            <a:r>
              <a:rPr lang="zh-CN" altLang="en-US" dirty="0" smtClean="0"/>
              <a:t>算法是基于模块度（</a:t>
            </a:r>
            <a:r>
              <a:rPr lang="en-US" altLang="zh-CN" dirty="0" smtClean="0"/>
              <a:t>Modularity</a:t>
            </a:r>
            <a:r>
              <a:rPr lang="zh-CN" altLang="en-US" dirty="0" smtClean="0"/>
              <a:t>）的社区发现算法，该算法在效率和效果上都表现比较好，并且能够发现层次性的社区结构</a:t>
            </a:r>
            <a:endParaRPr lang="en-US" altLang="zh-CN" dirty="0" smtClean="0"/>
          </a:p>
          <a:p>
            <a:r>
              <a:rPr lang="zh-CN" altLang="en-US" dirty="0" smtClean="0"/>
              <a:t>算法：每个点作为一个</a:t>
            </a:r>
            <a:r>
              <a:rPr lang="en-US" altLang="zh-CN" dirty="0" smtClean="0"/>
              <a:t>community</a:t>
            </a:r>
            <a:r>
              <a:rPr lang="zh-CN" altLang="en-US" dirty="0" smtClean="0"/>
              <a:t>，然后考虑每个</a:t>
            </a:r>
            <a:r>
              <a:rPr lang="en-US" altLang="zh-CN" dirty="0" smtClean="0"/>
              <a:t>community</a:t>
            </a:r>
            <a:r>
              <a:rPr lang="zh-CN" altLang="en-US" dirty="0" smtClean="0"/>
              <a:t>的邻居节点，合并到</a:t>
            </a:r>
            <a:r>
              <a:rPr lang="en-US" altLang="zh-CN" dirty="0" smtClean="0"/>
              <a:t>community</a:t>
            </a:r>
            <a:r>
              <a:rPr lang="zh-CN" altLang="en-US" dirty="0" smtClean="0"/>
              <a:t>，然后看</a:t>
            </a:r>
            <a:r>
              <a:rPr lang="en-US" altLang="zh-CN" dirty="0" smtClean="0"/>
              <a:t>delta Q</a:t>
            </a:r>
            <a:r>
              <a:rPr lang="zh-CN" altLang="en-US" dirty="0" smtClean="0"/>
              <a:t>（模块度增益）；找到最大的正</a:t>
            </a:r>
            <a:r>
              <a:rPr lang="en-US" altLang="zh-CN" dirty="0" smtClean="0"/>
              <a:t>delta Q</a:t>
            </a:r>
            <a:r>
              <a:rPr lang="zh-CN" altLang="en-US" dirty="0" smtClean="0"/>
              <a:t>，合并点到</a:t>
            </a:r>
            <a:r>
              <a:rPr lang="en-US" altLang="zh-CN" dirty="0" smtClean="0"/>
              <a:t>community</a:t>
            </a:r>
            <a:r>
              <a:rPr lang="zh-CN" altLang="en-US" dirty="0" smtClean="0"/>
              <a:t>；多进行几轮，至不再变动，那么结束</a:t>
            </a:r>
            <a:endParaRPr lang="en-US" altLang="zh-CN" dirty="0" smtClean="0"/>
          </a:p>
          <a:p>
            <a:r>
              <a:rPr lang="zh-CN" altLang="zh-CN" dirty="0" smtClean="0"/>
              <a:t>Louvain算法包括两个阶段，在步骤一它不断地遍历网络中的结点，尝试将单个结点加入能够使modularity提升最大的社区中，直到所有结点都不再变化。在步骤二，它处理第一阶段的结果，将一个个小的社区归并为一个超结点来重新构造网络，这时边的权重为两个结点内所有原始结点的边权重之和。迭代这两个步骤直至算法稳定</a:t>
            </a:r>
          </a:p>
          <a:p>
            <a:endParaRPr lang="zh-CN" altLang="zh-CN" dirty="0" smtClean="0"/>
          </a:p>
          <a:p>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52</a:t>
            </a:fld>
            <a:endParaRPr lang="zh-CN" altLang="en-US"/>
          </a:p>
        </p:txBody>
      </p:sp>
    </p:spTree>
    <p:extLst>
      <p:ext uri="{BB962C8B-B14F-4D97-AF65-F5344CB8AC3E}">
        <p14:creationId xmlns:p14="http://schemas.microsoft.com/office/powerpoint/2010/main" val="17767520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53</a:t>
            </a:fld>
            <a:endParaRPr lang="zh-CN" altLang="en-US"/>
          </a:p>
        </p:txBody>
      </p:sp>
    </p:spTree>
    <p:extLst>
      <p:ext uri="{BB962C8B-B14F-4D97-AF65-F5344CB8AC3E}">
        <p14:creationId xmlns:p14="http://schemas.microsoft.com/office/powerpoint/2010/main" val="30836303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54</a:t>
            </a:fld>
            <a:endParaRPr lang="zh-CN" altLang="en-US"/>
          </a:p>
        </p:txBody>
      </p:sp>
    </p:spTree>
    <p:extLst>
      <p:ext uri="{BB962C8B-B14F-4D97-AF65-F5344CB8AC3E}">
        <p14:creationId xmlns:p14="http://schemas.microsoft.com/office/powerpoint/2010/main" val="2542014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5</a:t>
            </a:fld>
            <a:endParaRPr lang="zh-CN"/>
          </a:p>
        </p:txBody>
      </p:sp>
    </p:spTree>
    <p:extLst>
      <p:ext uri="{BB962C8B-B14F-4D97-AF65-F5344CB8AC3E}">
        <p14:creationId xmlns:p14="http://schemas.microsoft.com/office/powerpoint/2010/main" val="11264765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kern="1200" dirty="0" err="1" smtClean="0">
                <a:solidFill>
                  <a:schemeClr val="tx1"/>
                </a:solidFill>
                <a:effectLst/>
                <a:latin typeface="+mn-lt"/>
                <a:ea typeface="+mn-ea"/>
                <a:cs typeface="+mn-cs"/>
              </a:rPr>
              <a:t>Apriori</a:t>
            </a:r>
            <a:r>
              <a:rPr lang="zh-CN" altLang="zh-CN" sz="1200" kern="1200" dirty="0" smtClean="0">
                <a:solidFill>
                  <a:schemeClr val="tx1"/>
                </a:solidFill>
                <a:effectLst/>
                <a:latin typeface="+mn-lt"/>
                <a:ea typeface="+mn-ea"/>
                <a:cs typeface="+mn-cs"/>
              </a:rPr>
              <a:t>算法：是一种挖掘关联规则的频繁项集算法，其核心思想是通过候选集生成和情节的向下封闭检测两个阶段来挖掘频繁项集。算法已经被广泛的应用到商业、网络安全等各个领域。</a:t>
            </a:r>
          </a:p>
          <a:p>
            <a:r>
              <a:rPr lang="en-US" altLang="zh-CN" sz="1200" kern="1200" dirty="0" smtClean="0">
                <a:solidFill>
                  <a:schemeClr val="tx1"/>
                </a:solidFill>
                <a:effectLst/>
                <a:latin typeface="+mn-lt"/>
                <a:ea typeface="+mn-ea"/>
                <a:cs typeface="+mn-cs"/>
              </a:rPr>
              <a:t>FP-growth</a:t>
            </a:r>
            <a:r>
              <a:rPr lang="zh-CN" altLang="zh-CN" sz="1200" kern="1200" dirty="0" smtClean="0">
                <a:solidFill>
                  <a:schemeClr val="tx1"/>
                </a:solidFill>
                <a:effectLst/>
                <a:latin typeface="+mn-lt"/>
                <a:ea typeface="+mn-ea"/>
                <a:cs typeface="+mn-cs"/>
              </a:rPr>
              <a:t>算法：一种挖掘关联规则的频繁项集算法，和</a:t>
            </a:r>
            <a:r>
              <a:rPr lang="en-US" altLang="zh-CN" sz="1200" kern="1200" dirty="0" err="1" smtClean="0">
                <a:solidFill>
                  <a:schemeClr val="tx1"/>
                </a:solidFill>
                <a:effectLst/>
                <a:latin typeface="+mn-lt"/>
                <a:ea typeface="+mn-ea"/>
                <a:cs typeface="+mn-cs"/>
              </a:rPr>
              <a:t>Apriori</a:t>
            </a:r>
            <a:r>
              <a:rPr lang="zh-CN" altLang="zh-CN" sz="1200" kern="1200" dirty="0" smtClean="0">
                <a:solidFill>
                  <a:schemeClr val="tx1"/>
                </a:solidFill>
                <a:effectLst/>
                <a:latin typeface="+mn-lt"/>
                <a:ea typeface="+mn-ea"/>
                <a:cs typeface="+mn-cs"/>
              </a:rPr>
              <a:t>算法相比，</a:t>
            </a:r>
            <a:r>
              <a:rPr lang="en-US" altLang="zh-CN" sz="1200" kern="1200" dirty="0" smtClean="0">
                <a:solidFill>
                  <a:schemeClr val="tx1"/>
                </a:solidFill>
                <a:effectLst/>
                <a:latin typeface="+mn-lt"/>
                <a:ea typeface="+mn-ea"/>
                <a:cs typeface="+mn-cs"/>
              </a:rPr>
              <a:t>FP-growth</a:t>
            </a:r>
            <a:r>
              <a:rPr lang="zh-CN" altLang="zh-CN" sz="1200" kern="1200" dirty="0" smtClean="0">
                <a:solidFill>
                  <a:schemeClr val="tx1"/>
                </a:solidFill>
                <a:effectLst/>
                <a:latin typeface="+mn-lt"/>
                <a:ea typeface="+mn-ea"/>
                <a:cs typeface="+mn-cs"/>
              </a:rPr>
              <a:t>算法只需要对数据库进行两次遍历，能够显著加快发现频繁项集的速度</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FPGrowth</a:t>
            </a:r>
            <a:r>
              <a:rPr lang="zh-CN" altLang="zh-CN" sz="1200" kern="1200" dirty="0" smtClean="0">
                <a:solidFill>
                  <a:schemeClr val="tx1"/>
                </a:solidFill>
                <a:effectLst/>
                <a:latin typeface="+mn-lt"/>
                <a:ea typeface="+mn-ea"/>
                <a:cs typeface="+mn-cs"/>
              </a:rPr>
              <a:t>算法采用分治策略（即把频繁项集的数据集压缩到一颗频繁模式树（</a:t>
            </a:r>
            <a:r>
              <a:rPr lang="en-US" altLang="zh-CN" sz="1200" kern="1200" dirty="0" smtClean="0">
                <a:solidFill>
                  <a:schemeClr val="tx1"/>
                </a:solidFill>
                <a:effectLst/>
                <a:latin typeface="+mn-lt"/>
                <a:ea typeface="+mn-ea"/>
                <a:cs typeface="+mn-cs"/>
              </a:rPr>
              <a:t>FP Tree</a:t>
            </a:r>
            <a:r>
              <a:rPr lang="zh-CN" altLang="zh-CN" sz="1200" kern="1200" dirty="0" smtClean="0">
                <a:solidFill>
                  <a:schemeClr val="tx1"/>
                </a:solidFill>
                <a:effectLst/>
                <a:latin typeface="+mn-lt"/>
                <a:ea typeface="+mn-ea"/>
                <a:cs typeface="+mn-cs"/>
              </a:rPr>
              <a:t>），但仍保留项集关联信息），只需两次遍历数据库，</a:t>
            </a:r>
            <a:r>
              <a:rPr lang="en-US" altLang="zh-CN" sz="1200" kern="1200" dirty="0" err="1" smtClean="0">
                <a:solidFill>
                  <a:schemeClr val="tx1"/>
                </a:solidFill>
                <a:effectLst/>
                <a:latin typeface="+mn-lt"/>
                <a:ea typeface="+mn-ea"/>
                <a:cs typeface="+mn-cs"/>
              </a:rPr>
              <a:t>Apriori</a:t>
            </a:r>
            <a:r>
              <a:rPr lang="zh-CN" altLang="zh-CN" sz="1200" kern="1200" dirty="0" smtClean="0">
                <a:solidFill>
                  <a:schemeClr val="tx1"/>
                </a:solidFill>
                <a:effectLst/>
                <a:latin typeface="+mn-lt"/>
                <a:ea typeface="+mn-ea"/>
                <a:cs typeface="+mn-cs"/>
              </a:rPr>
              <a:t>算法相比效率大大提高，成为关联规则挖掘中的常用方法</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关联规则的相关术语：</a:t>
            </a:r>
          </a:p>
          <a:p>
            <a:pPr lvl="0"/>
            <a:r>
              <a:rPr lang="zh-CN" altLang="zh-CN" sz="1200" kern="1200" dirty="0" smtClean="0">
                <a:solidFill>
                  <a:schemeClr val="tx1"/>
                </a:solidFill>
                <a:effectLst/>
                <a:latin typeface="+mn-lt"/>
                <a:ea typeface="+mn-ea"/>
                <a:cs typeface="+mn-cs"/>
              </a:rPr>
              <a:t>项与项集：这是一个集合的概念，在一条购物篮记录中的一件消费品为一项（</a:t>
            </a:r>
            <a:r>
              <a:rPr lang="en-US" altLang="zh-CN" sz="1200" kern="1200" dirty="0" smtClean="0">
                <a:solidFill>
                  <a:schemeClr val="tx1"/>
                </a:solidFill>
                <a:effectLst/>
                <a:latin typeface="+mn-lt"/>
                <a:ea typeface="+mn-ea"/>
                <a:cs typeface="+mn-cs"/>
              </a:rPr>
              <a:t>item</a:t>
            </a:r>
            <a:r>
              <a:rPr lang="zh-CN" altLang="zh-CN" sz="1200" kern="1200" dirty="0" smtClean="0">
                <a:solidFill>
                  <a:schemeClr val="tx1"/>
                </a:solidFill>
                <a:effectLst/>
                <a:latin typeface="+mn-lt"/>
                <a:ea typeface="+mn-ea"/>
                <a:cs typeface="+mn-cs"/>
              </a:rPr>
              <a:t>），若干项的集合为项集</a:t>
            </a:r>
          </a:p>
          <a:p>
            <a:pPr lvl="0"/>
            <a:r>
              <a:rPr lang="zh-CN" altLang="zh-CN" sz="1200" kern="1200" dirty="0" smtClean="0">
                <a:solidFill>
                  <a:schemeClr val="tx1"/>
                </a:solidFill>
                <a:effectLst/>
                <a:latin typeface="+mn-lt"/>
                <a:ea typeface="+mn-ea"/>
                <a:cs typeface="+mn-cs"/>
              </a:rPr>
              <a:t>关联规则：表示数据内部隐含的关联性</a:t>
            </a:r>
          </a:p>
          <a:p>
            <a:pPr lvl="0"/>
            <a:r>
              <a:rPr lang="zh-CN" altLang="zh-CN" sz="1200" kern="1200" dirty="0" smtClean="0">
                <a:solidFill>
                  <a:schemeClr val="tx1"/>
                </a:solidFill>
                <a:effectLst/>
                <a:latin typeface="+mn-lt"/>
                <a:ea typeface="+mn-ea"/>
                <a:cs typeface="+mn-cs"/>
              </a:rPr>
              <a:t>支持度：在所有项集中</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Y} </a:t>
            </a:r>
            <a:r>
              <a:rPr lang="zh-CN" altLang="zh-CN" sz="1200" kern="1200" dirty="0" smtClean="0">
                <a:solidFill>
                  <a:schemeClr val="tx1"/>
                </a:solidFill>
                <a:effectLst/>
                <a:latin typeface="+mn-lt"/>
                <a:ea typeface="+mn-ea"/>
                <a:cs typeface="+mn-cs"/>
              </a:rPr>
              <a:t>出现的可能性，即项集中同时含有</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Y</a:t>
            </a:r>
            <a:r>
              <a:rPr lang="zh-CN" altLang="zh-CN" sz="1200" kern="1200" dirty="0" smtClean="0">
                <a:solidFill>
                  <a:schemeClr val="tx1"/>
                </a:solidFill>
                <a:effectLst/>
                <a:latin typeface="+mn-lt"/>
                <a:ea typeface="+mn-ea"/>
                <a:cs typeface="+mn-cs"/>
              </a:rPr>
              <a:t>的概率</a:t>
            </a:r>
          </a:p>
          <a:p>
            <a:pPr lvl="0"/>
            <a:r>
              <a:rPr lang="zh-CN" altLang="zh-CN" sz="1200" kern="1200" dirty="0" smtClean="0">
                <a:solidFill>
                  <a:schemeClr val="tx1"/>
                </a:solidFill>
                <a:effectLst/>
                <a:latin typeface="+mn-lt"/>
                <a:ea typeface="+mn-ea"/>
                <a:cs typeface="+mn-cs"/>
              </a:rPr>
              <a:t>置信度：表示在先决条件</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发生的条件下，关联结果发生的概率</a:t>
            </a:r>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55</a:t>
            </a:fld>
            <a:endParaRPr lang="zh-CN" altLang="en-US"/>
          </a:p>
        </p:txBody>
      </p:sp>
    </p:spTree>
    <p:extLst>
      <p:ext uri="{BB962C8B-B14F-4D97-AF65-F5344CB8AC3E}">
        <p14:creationId xmlns:p14="http://schemas.microsoft.com/office/powerpoint/2010/main" val="1598425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是一种降维的统计方法，原理是设法将原来变量重新组合成一组新的相互无关的几个综合变量，同时根据实际需要从中取出几个较少的综合变量，尽可能多地反映原来变量的信息</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57</a:t>
            </a:fld>
            <a:endParaRPr lang="zh-CN" altLang="en-US"/>
          </a:p>
        </p:txBody>
      </p:sp>
    </p:spTree>
    <p:extLst>
      <p:ext uri="{BB962C8B-B14F-4D97-AF65-F5344CB8AC3E}">
        <p14:creationId xmlns:p14="http://schemas.microsoft.com/office/powerpoint/2010/main" val="32834732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是一种矩阵的分解技术，分解的目的是用来压缩或者降维</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58</a:t>
            </a:fld>
            <a:endParaRPr lang="zh-CN" altLang="en-US"/>
          </a:p>
        </p:txBody>
      </p:sp>
    </p:spTree>
    <p:extLst>
      <p:ext uri="{BB962C8B-B14F-4D97-AF65-F5344CB8AC3E}">
        <p14:creationId xmlns:p14="http://schemas.microsoft.com/office/powerpoint/2010/main" val="38210453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中文分词与英文分词有很大的不同，对英文而言，一个单词就是一个词，而汉语是以字为基本的书写单位，词语之间没有明显的区分标记，需要人为切分。中 文分词系统是利用计算机对中文文本进行词语自动识别的系统，对其研究已经取得了很多成果，出现了众多的算法。根据其特点，可以将现有的分词算法分为四大 类：基于字符串匹配的分词方法、基于理解的分词方法、基于统计的分词方法和基于语义的分词方法等</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61</a:t>
            </a:fld>
            <a:endParaRPr lang="zh-CN" altLang="en-US"/>
          </a:p>
        </p:txBody>
      </p:sp>
    </p:spTree>
    <p:extLst>
      <p:ext uri="{BB962C8B-B14F-4D97-AF65-F5344CB8AC3E}">
        <p14:creationId xmlns:p14="http://schemas.microsoft.com/office/powerpoint/2010/main" val="29661579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62</a:t>
            </a:fld>
            <a:endParaRPr lang="zh-CN"/>
          </a:p>
        </p:txBody>
      </p:sp>
    </p:spTree>
    <p:extLst>
      <p:ext uri="{BB962C8B-B14F-4D97-AF65-F5344CB8AC3E}">
        <p14:creationId xmlns:p14="http://schemas.microsoft.com/office/powerpoint/2010/main" val="11264765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63</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64</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65</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66</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67</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a:t>
            </a:fld>
            <a:endParaRPr lang="zh-CN" altLang="en-US"/>
          </a:p>
        </p:txBody>
      </p:sp>
    </p:spTree>
    <p:extLst>
      <p:ext uri="{BB962C8B-B14F-4D97-AF65-F5344CB8AC3E}">
        <p14:creationId xmlns:p14="http://schemas.microsoft.com/office/powerpoint/2010/main" val="1064828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68</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69</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70</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71</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72</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73</a:t>
            </a:fld>
            <a:endParaRPr lang="zh-CN"/>
          </a:p>
        </p:txBody>
      </p:sp>
    </p:spTree>
    <p:extLst>
      <p:ext uri="{BB962C8B-B14F-4D97-AF65-F5344CB8AC3E}">
        <p14:creationId xmlns:p14="http://schemas.microsoft.com/office/powerpoint/2010/main" val="11264765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r>
              <a:rPr kumimoji="1" lang="en-US" altLang="zh-CN" dirty="0">
                <a:latin typeface="宋体" charset="-122"/>
                <a:ea typeface="宋体" charset="-122"/>
              </a:rPr>
              <a:t>Spark</a:t>
            </a:r>
            <a:r>
              <a:rPr kumimoji="1" lang="zh-CN" altLang="zh-CN" dirty="0">
                <a:latin typeface="宋体" charset="-122"/>
                <a:ea typeface="宋体" charset="-122"/>
              </a:rPr>
              <a:t>中对于一个</a:t>
            </a:r>
            <a:r>
              <a:rPr kumimoji="1" lang="en-US" altLang="zh-CN" dirty="0">
                <a:latin typeface="宋体" charset="-122"/>
                <a:ea typeface="宋体" charset="-122"/>
              </a:rPr>
              <a:t>RDD</a:t>
            </a:r>
            <a:r>
              <a:rPr kumimoji="1" lang="zh-CN" altLang="zh-CN" dirty="0">
                <a:latin typeface="宋体" charset="-122"/>
                <a:ea typeface="宋体" charset="-122"/>
              </a:rPr>
              <a:t>执行多次算子的默认原理是这样的：每次你对一个</a:t>
            </a:r>
            <a:r>
              <a:rPr kumimoji="1" lang="en-US" altLang="zh-CN" dirty="0">
                <a:latin typeface="宋体" charset="-122"/>
                <a:ea typeface="宋体" charset="-122"/>
              </a:rPr>
              <a:t>RDD</a:t>
            </a:r>
            <a:r>
              <a:rPr kumimoji="1" lang="zh-CN" altLang="zh-CN" dirty="0">
                <a:latin typeface="宋体" charset="-122"/>
                <a:ea typeface="宋体" charset="-122"/>
              </a:rPr>
              <a:t>执行一个算子操作时，都会重新从源头处计算一遍，计算出那个</a:t>
            </a:r>
            <a:r>
              <a:rPr kumimoji="1" lang="en-US" altLang="zh-CN" dirty="0">
                <a:latin typeface="宋体" charset="-122"/>
                <a:ea typeface="宋体" charset="-122"/>
              </a:rPr>
              <a:t>RDD</a:t>
            </a:r>
            <a:r>
              <a:rPr kumimoji="1" lang="zh-CN" altLang="zh-CN" dirty="0">
                <a:latin typeface="宋体" charset="-122"/>
                <a:ea typeface="宋体" charset="-122"/>
              </a:rPr>
              <a:t>来，然后再对这个</a:t>
            </a:r>
            <a:r>
              <a:rPr kumimoji="1" lang="en-US" altLang="zh-CN" dirty="0">
                <a:latin typeface="宋体" charset="-122"/>
                <a:ea typeface="宋体" charset="-122"/>
              </a:rPr>
              <a:t>RDD</a:t>
            </a:r>
            <a:r>
              <a:rPr kumimoji="1" lang="zh-CN" altLang="zh-CN" dirty="0">
                <a:latin typeface="宋体" charset="-122"/>
                <a:ea typeface="宋体" charset="-122"/>
              </a:rPr>
              <a:t>执行你的算子操作</a:t>
            </a:r>
            <a:r>
              <a:rPr kumimoji="1" lang="zh-CN" altLang="en-US" dirty="0">
                <a:latin typeface="宋体" charset="-122"/>
                <a:ea typeface="宋体" charset="-122"/>
              </a:rPr>
              <a:t>。</a:t>
            </a: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5661432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r>
              <a:rPr kumimoji="1" lang="en-US" altLang="zh-CN" dirty="0">
                <a:latin typeface="宋体" charset="-122"/>
                <a:ea typeface="宋体" charset="-122"/>
              </a:rPr>
              <a:t>shuffle</a:t>
            </a:r>
            <a:r>
              <a:rPr kumimoji="1" lang="zh-CN" altLang="zh-CN" dirty="0">
                <a:latin typeface="宋体" charset="-122"/>
                <a:ea typeface="宋体" charset="-122"/>
              </a:rPr>
              <a:t>过程中，各个节点上的相同</a:t>
            </a:r>
            <a:r>
              <a:rPr kumimoji="1" lang="en-US" altLang="zh-CN" dirty="0">
                <a:latin typeface="宋体" charset="-122"/>
                <a:ea typeface="宋体" charset="-122"/>
              </a:rPr>
              <a:t>key</a:t>
            </a:r>
            <a:r>
              <a:rPr kumimoji="1" lang="zh-CN" altLang="zh-CN" dirty="0">
                <a:latin typeface="宋体" charset="-122"/>
                <a:ea typeface="宋体" charset="-122"/>
              </a:rPr>
              <a:t>都会先写入本地磁盘文件中，然后其他节点需要通过网络传输拉取各个节点上的磁盘文件中的相同</a:t>
            </a:r>
            <a:r>
              <a:rPr kumimoji="1" lang="en-US" altLang="zh-CN" dirty="0">
                <a:latin typeface="宋体" charset="-122"/>
                <a:ea typeface="宋体" charset="-122"/>
              </a:rPr>
              <a:t>key</a:t>
            </a:r>
            <a:r>
              <a:rPr kumimoji="1" lang="zh-CN" altLang="zh-CN" dirty="0">
                <a:latin typeface="宋体" charset="-122"/>
                <a:ea typeface="宋体" charset="-122"/>
              </a:rPr>
              <a:t>。而且相同</a:t>
            </a:r>
            <a:r>
              <a:rPr kumimoji="1" lang="en-US" altLang="zh-CN" dirty="0">
                <a:latin typeface="宋体" charset="-122"/>
                <a:ea typeface="宋体" charset="-122"/>
              </a:rPr>
              <a:t>key</a:t>
            </a:r>
            <a:r>
              <a:rPr kumimoji="1" lang="zh-CN" altLang="zh-CN" dirty="0">
                <a:latin typeface="宋体" charset="-122"/>
                <a:ea typeface="宋体" charset="-122"/>
              </a:rPr>
              <a:t>都拉取到同一个节点进行聚合操作时，还有可能会因为一个节点上处理的</a:t>
            </a:r>
            <a:r>
              <a:rPr kumimoji="1" lang="en-US" altLang="zh-CN" dirty="0">
                <a:latin typeface="宋体" charset="-122"/>
                <a:ea typeface="宋体" charset="-122"/>
              </a:rPr>
              <a:t>key</a:t>
            </a:r>
            <a:r>
              <a:rPr kumimoji="1" lang="zh-CN" altLang="zh-CN" dirty="0">
                <a:latin typeface="宋体" charset="-122"/>
                <a:ea typeface="宋体" charset="-122"/>
              </a:rPr>
              <a:t>过多，导致内存不够存放，进而溢写到磁盘文件中。因此在</a:t>
            </a:r>
            <a:r>
              <a:rPr kumimoji="1" lang="en-US" altLang="zh-CN" dirty="0">
                <a:latin typeface="宋体" charset="-122"/>
                <a:ea typeface="宋体" charset="-122"/>
              </a:rPr>
              <a:t>shuffle</a:t>
            </a:r>
            <a:r>
              <a:rPr kumimoji="1" lang="zh-CN" altLang="zh-CN" dirty="0">
                <a:latin typeface="宋体" charset="-122"/>
                <a:ea typeface="宋体" charset="-122"/>
              </a:rPr>
              <a:t>过程中，可能会发生大量的磁盘文件读写的</a:t>
            </a:r>
            <a:r>
              <a:rPr kumimoji="1" lang="en-US" altLang="zh-CN" dirty="0">
                <a:latin typeface="宋体" charset="-122"/>
                <a:ea typeface="宋体" charset="-122"/>
              </a:rPr>
              <a:t>IO</a:t>
            </a:r>
            <a:r>
              <a:rPr kumimoji="1" lang="zh-CN" altLang="zh-CN" dirty="0">
                <a:latin typeface="宋体" charset="-122"/>
                <a:ea typeface="宋体" charset="-122"/>
              </a:rPr>
              <a:t>操作，以及数据的网络传输操作。磁盘</a:t>
            </a:r>
            <a:r>
              <a:rPr kumimoji="1" lang="en-US" altLang="zh-CN" dirty="0">
                <a:latin typeface="宋体" charset="-122"/>
                <a:ea typeface="宋体" charset="-122"/>
              </a:rPr>
              <a:t>IO</a:t>
            </a:r>
            <a:r>
              <a:rPr kumimoji="1" lang="zh-CN" altLang="zh-CN" dirty="0">
                <a:latin typeface="宋体" charset="-122"/>
                <a:ea typeface="宋体" charset="-122"/>
              </a:rPr>
              <a:t>和网络数据传输也是</a:t>
            </a:r>
            <a:r>
              <a:rPr kumimoji="1" lang="en-US" altLang="zh-CN" dirty="0">
                <a:latin typeface="宋体" charset="-122"/>
                <a:ea typeface="宋体" charset="-122"/>
              </a:rPr>
              <a:t>shuffle</a:t>
            </a:r>
            <a:r>
              <a:rPr kumimoji="1" lang="zh-CN" altLang="zh-CN" dirty="0">
                <a:latin typeface="宋体" charset="-122"/>
                <a:ea typeface="宋体" charset="-122"/>
              </a:rPr>
              <a:t>性能较差的主要原因</a:t>
            </a:r>
            <a:r>
              <a:rPr kumimoji="1" lang="zh-CN" altLang="en-US" dirty="0">
                <a:latin typeface="宋体" charset="-122"/>
                <a:ea typeface="宋体" charset="-122"/>
              </a:rPr>
              <a:t>。</a:t>
            </a: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734815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2875467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465531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a:t>
            </a:fld>
            <a:endParaRPr lang="zh-CN" altLang="en-US"/>
          </a:p>
        </p:txBody>
      </p:sp>
    </p:spTree>
    <p:extLst>
      <p:ext uri="{BB962C8B-B14F-4D97-AF65-F5344CB8AC3E}">
        <p14:creationId xmlns:p14="http://schemas.microsoft.com/office/powerpoint/2010/main" val="1064828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0898241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41319587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40215433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zh-CN" dirty="0">
                <a:latin typeface="宋体" charset="-122"/>
                <a:ea typeface="宋体" charset="-122"/>
              </a:rPr>
              <a:t>在算子函数中使用到外部变量时，默认情况下，</a:t>
            </a:r>
            <a:r>
              <a:rPr kumimoji="1" lang="en-US" altLang="zh-CN" dirty="0">
                <a:latin typeface="宋体" charset="-122"/>
                <a:ea typeface="宋体" charset="-122"/>
              </a:rPr>
              <a:t>Spark</a:t>
            </a:r>
            <a:r>
              <a:rPr kumimoji="1" lang="zh-CN" altLang="zh-CN" dirty="0">
                <a:latin typeface="宋体" charset="-122"/>
                <a:ea typeface="宋体" charset="-122"/>
              </a:rPr>
              <a:t>会将该变量复制多个副本，通过网络传输到</a:t>
            </a:r>
            <a:r>
              <a:rPr kumimoji="1" lang="en-US" altLang="zh-CN" dirty="0">
                <a:latin typeface="宋体" charset="-122"/>
                <a:ea typeface="宋体" charset="-122"/>
              </a:rPr>
              <a:t>task</a:t>
            </a:r>
            <a:r>
              <a:rPr kumimoji="1" lang="zh-CN" altLang="zh-CN" dirty="0">
                <a:latin typeface="宋体" charset="-122"/>
                <a:ea typeface="宋体" charset="-122"/>
              </a:rPr>
              <a:t>中，此时每个</a:t>
            </a:r>
            <a:r>
              <a:rPr kumimoji="1" lang="en-US" altLang="zh-CN" dirty="0">
                <a:latin typeface="宋体" charset="-122"/>
                <a:ea typeface="宋体" charset="-122"/>
              </a:rPr>
              <a:t>task</a:t>
            </a:r>
            <a:r>
              <a:rPr kumimoji="1" lang="zh-CN" altLang="zh-CN" dirty="0">
                <a:latin typeface="宋体" charset="-122"/>
                <a:ea typeface="宋体" charset="-122"/>
              </a:rPr>
              <a:t>都有一个变量副本。如果变量本身比较大的话（比如</a:t>
            </a:r>
            <a:r>
              <a:rPr kumimoji="1" lang="en-US" altLang="zh-CN" dirty="0">
                <a:latin typeface="宋体" charset="-122"/>
                <a:ea typeface="宋体" charset="-122"/>
              </a:rPr>
              <a:t>100M</a:t>
            </a:r>
            <a:r>
              <a:rPr kumimoji="1" lang="zh-CN" altLang="zh-CN" dirty="0">
                <a:latin typeface="宋体" charset="-122"/>
                <a:ea typeface="宋体" charset="-122"/>
              </a:rPr>
              <a:t>，甚至</a:t>
            </a:r>
            <a:r>
              <a:rPr kumimoji="1" lang="en-US" altLang="zh-CN" dirty="0">
                <a:latin typeface="宋体" charset="-122"/>
                <a:ea typeface="宋体" charset="-122"/>
              </a:rPr>
              <a:t>1G</a:t>
            </a:r>
            <a:r>
              <a:rPr kumimoji="1" lang="zh-CN" altLang="zh-CN" dirty="0">
                <a:latin typeface="宋体" charset="-122"/>
                <a:ea typeface="宋体" charset="-122"/>
              </a:rPr>
              <a:t>），那么大量的变量副本在网络中传输的性能开销，以及在各个节点的</a:t>
            </a:r>
            <a:r>
              <a:rPr kumimoji="1" lang="en-US" altLang="zh-CN" dirty="0">
                <a:latin typeface="宋体" charset="-122"/>
                <a:ea typeface="宋体" charset="-122"/>
              </a:rPr>
              <a:t>Executor</a:t>
            </a:r>
            <a:r>
              <a:rPr kumimoji="1" lang="zh-CN" altLang="zh-CN" dirty="0">
                <a:latin typeface="宋体" charset="-122"/>
                <a:ea typeface="宋体" charset="-122"/>
              </a:rPr>
              <a:t>中占用过多内存导致的频繁</a:t>
            </a:r>
            <a:r>
              <a:rPr kumimoji="1" lang="en-US" altLang="zh-CN" dirty="0">
                <a:latin typeface="宋体" charset="-122"/>
                <a:ea typeface="宋体" charset="-122"/>
              </a:rPr>
              <a:t>GC</a:t>
            </a:r>
            <a:r>
              <a:rPr kumimoji="1" lang="zh-CN" altLang="zh-CN" dirty="0">
                <a:latin typeface="宋体" charset="-122"/>
                <a:ea typeface="宋体" charset="-122"/>
              </a:rPr>
              <a:t>，都会极大地影响性能</a:t>
            </a:r>
            <a:r>
              <a:rPr kumimoji="1" lang="zh-CN" altLang="en-US" dirty="0">
                <a:latin typeface="宋体" charset="-122"/>
                <a:ea typeface="宋体" charset="-122"/>
              </a:rPr>
              <a:t>。</a:t>
            </a: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0083160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0867441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r>
              <a:rPr kumimoji="1" lang="zh-CN" altLang="zh-CN" dirty="0">
                <a:latin typeface="宋体" charset="-122"/>
                <a:ea typeface="宋体" charset="-122"/>
              </a:rPr>
              <a:t>我们使用</a:t>
            </a:r>
            <a:r>
              <a:rPr kumimoji="1" lang="en-US" altLang="zh-CN" dirty="0">
                <a:latin typeface="宋体" charset="-122"/>
                <a:ea typeface="宋体" charset="-122"/>
              </a:rPr>
              <a:t>spark-submit</a:t>
            </a:r>
            <a:r>
              <a:rPr kumimoji="1" lang="zh-CN" altLang="zh-CN" dirty="0">
                <a:latin typeface="宋体" charset="-122"/>
                <a:ea typeface="宋体" charset="-122"/>
              </a:rPr>
              <a:t>提交一个</a:t>
            </a:r>
            <a:r>
              <a:rPr kumimoji="1" lang="en-US" altLang="zh-CN" dirty="0">
                <a:latin typeface="宋体" charset="-122"/>
                <a:ea typeface="宋体" charset="-122"/>
              </a:rPr>
              <a:t>Spark</a:t>
            </a:r>
            <a:r>
              <a:rPr kumimoji="1" lang="zh-CN" altLang="zh-CN" dirty="0">
                <a:latin typeface="宋体" charset="-122"/>
                <a:ea typeface="宋体" charset="-122"/>
              </a:rPr>
              <a:t>作业之后，这个作业就会启动一个对应的</a:t>
            </a:r>
            <a:r>
              <a:rPr kumimoji="1" lang="en-US" altLang="zh-CN" dirty="0">
                <a:latin typeface="宋体" charset="-122"/>
                <a:ea typeface="宋体" charset="-122"/>
              </a:rPr>
              <a:t>Driver</a:t>
            </a:r>
            <a:r>
              <a:rPr kumimoji="1" lang="zh-CN" altLang="zh-CN" dirty="0">
                <a:latin typeface="宋体" charset="-122"/>
                <a:ea typeface="宋体" charset="-122"/>
              </a:rPr>
              <a:t>进程。根据你使用的部署模式（</a:t>
            </a:r>
            <a:r>
              <a:rPr kumimoji="1" lang="en-US" altLang="zh-CN" dirty="0">
                <a:latin typeface="宋体" charset="-122"/>
                <a:ea typeface="宋体" charset="-122"/>
              </a:rPr>
              <a:t>deploy-mode</a:t>
            </a:r>
            <a:r>
              <a:rPr kumimoji="1" lang="zh-CN" altLang="zh-CN" dirty="0">
                <a:latin typeface="宋体" charset="-122"/>
                <a:ea typeface="宋体" charset="-122"/>
              </a:rPr>
              <a:t>）不同，</a:t>
            </a:r>
            <a:r>
              <a:rPr kumimoji="1" lang="en-US" altLang="zh-CN" dirty="0">
                <a:latin typeface="宋体" charset="-122"/>
                <a:ea typeface="宋体" charset="-122"/>
              </a:rPr>
              <a:t>Driver</a:t>
            </a:r>
            <a:r>
              <a:rPr kumimoji="1" lang="zh-CN" altLang="zh-CN" dirty="0">
                <a:latin typeface="宋体" charset="-122"/>
                <a:ea typeface="宋体" charset="-122"/>
              </a:rPr>
              <a:t>进程可能在本地启动，也可能在集群中某个工作节点上启动。</a:t>
            </a:r>
            <a:r>
              <a:rPr kumimoji="1" lang="en-US" altLang="zh-CN" dirty="0">
                <a:latin typeface="宋体" charset="-122"/>
                <a:ea typeface="宋体" charset="-122"/>
              </a:rPr>
              <a:t>Driver</a:t>
            </a:r>
            <a:r>
              <a:rPr kumimoji="1" lang="zh-CN" altLang="zh-CN" dirty="0">
                <a:latin typeface="宋体" charset="-122"/>
                <a:ea typeface="宋体" charset="-122"/>
              </a:rPr>
              <a:t>进程本身会根据我们设置的参数，占有一定数量的内存和</a:t>
            </a:r>
            <a:r>
              <a:rPr kumimoji="1" lang="en-US" altLang="zh-CN" dirty="0">
                <a:latin typeface="宋体" charset="-122"/>
                <a:ea typeface="宋体" charset="-122"/>
              </a:rPr>
              <a:t>CPU core</a:t>
            </a:r>
            <a:r>
              <a:rPr kumimoji="1" lang="zh-CN" altLang="zh-CN" dirty="0">
                <a:latin typeface="宋体" charset="-122"/>
                <a:ea typeface="宋体" charset="-122"/>
              </a:rPr>
              <a:t>。而</a:t>
            </a:r>
            <a:r>
              <a:rPr kumimoji="1" lang="en-US" altLang="zh-CN" dirty="0">
                <a:latin typeface="宋体" charset="-122"/>
                <a:ea typeface="宋体" charset="-122"/>
              </a:rPr>
              <a:t>Driver</a:t>
            </a:r>
            <a:r>
              <a:rPr kumimoji="1" lang="zh-CN" altLang="zh-CN" dirty="0">
                <a:latin typeface="宋体" charset="-122"/>
                <a:ea typeface="宋体" charset="-122"/>
              </a:rPr>
              <a:t>进程要做的第一件事情，就是向集群管理器（可以是</a:t>
            </a:r>
            <a:r>
              <a:rPr kumimoji="1" lang="en-US" altLang="zh-CN" dirty="0">
                <a:latin typeface="宋体" charset="-122"/>
                <a:ea typeface="宋体" charset="-122"/>
              </a:rPr>
              <a:t>Spark Standalone</a:t>
            </a:r>
            <a:r>
              <a:rPr kumimoji="1" lang="zh-CN" altLang="zh-CN" dirty="0">
                <a:latin typeface="宋体" charset="-122"/>
                <a:ea typeface="宋体" charset="-122"/>
              </a:rPr>
              <a:t>集群，也可以是其他的资源管理集群，</a:t>
            </a:r>
            <a:r>
              <a:rPr kumimoji="1" lang="en-US" altLang="zh-CN" dirty="0">
                <a:latin typeface="宋体" charset="-122"/>
                <a:ea typeface="宋体" charset="-122"/>
              </a:rPr>
              <a:t>YARN</a:t>
            </a:r>
            <a:r>
              <a:rPr kumimoji="1" lang="zh-CN" altLang="zh-CN" dirty="0">
                <a:latin typeface="宋体" charset="-122"/>
                <a:ea typeface="宋体" charset="-122"/>
              </a:rPr>
              <a:t>作为资源管理集群）申请运行</a:t>
            </a:r>
            <a:r>
              <a:rPr kumimoji="1" lang="en-US" altLang="zh-CN" dirty="0">
                <a:latin typeface="宋体" charset="-122"/>
                <a:ea typeface="宋体" charset="-122"/>
              </a:rPr>
              <a:t>Spark</a:t>
            </a:r>
            <a:r>
              <a:rPr kumimoji="1" lang="zh-CN" altLang="zh-CN" dirty="0">
                <a:latin typeface="宋体" charset="-122"/>
                <a:ea typeface="宋体" charset="-122"/>
              </a:rPr>
              <a:t>作业需要使用的资源，这里的资源指的就是</a:t>
            </a:r>
            <a:r>
              <a:rPr kumimoji="1" lang="en-US" altLang="zh-CN" dirty="0">
                <a:latin typeface="宋体" charset="-122"/>
                <a:ea typeface="宋体" charset="-122"/>
              </a:rPr>
              <a:t>Executor</a:t>
            </a:r>
            <a:r>
              <a:rPr kumimoji="1" lang="zh-CN" altLang="zh-CN" dirty="0">
                <a:latin typeface="宋体" charset="-122"/>
                <a:ea typeface="宋体" charset="-122"/>
              </a:rPr>
              <a:t>进程。</a:t>
            </a:r>
            <a:r>
              <a:rPr kumimoji="1" lang="en-US" altLang="zh-CN" dirty="0">
                <a:latin typeface="宋体" charset="-122"/>
                <a:ea typeface="宋体" charset="-122"/>
              </a:rPr>
              <a:t>YARN</a:t>
            </a:r>
            <a:r>
              <a:rPr kumimoji="1" lang="zh-CN" altLang="zh-CN" dirty="0">
                <a:latin typeface="宋体" charset="-122"/>
                <a:ea typeface="宋体" charset="-122"/>
              </a:rPr>
              <a:t>集群管理器会根据我们为</a:t>
            </a:r>
            <a:r>
              <a:rPr kumimoji="1" lang="en-US" altLang="zh-CN" dirty="0">
                <a:latin typeface="宋体" charset="-122"/>
                <a:ea typeface="宋体" charset="-122"/>
              </a:rPr>
              <a:t>Spark</a:t>
            </a:r>
            <a:r>
              <a:rPr kumimoji="1" lang="zh-CN" altLang="zh-CN" dirty="0">
                <a:latin typeface="宋体" charset="-122"/>
                <a:ea typeface="宋体" charset="-122"/>
              </a:rPr>
              <a:t>作业设置的资源参数，在各个工作节点上，启动一定数量的</a:t>
            </a:r>
            <a:r>
              <a:rPr kumimoji="1" lang="en-US" altLang="zh-CN" dirty="0">
                <a:latin typeface="宋体" charset="-122"/>
                <a:ea typeface="宋体" charset="-122"/>
              </a:rPr>
              <a:t>Executor</a:t>
            </a:r>
            <a:r>
              <a:rPr kumimoji="1" lang="zh-CN" altLang="zh-CN" dirty="0">
                <a:latin typeface="宋体" charset="-122"/>
                <a:ea typeface="宋体" charset="-122"/>
              </a:rPr>
              <a:t>进程，每个</a:t>
            </a:r>
            <a:r>
              <a:rPr kumimoji="1" lang="en-US" altLang="zh-CN" dirty="0">
                <a:latin typeface="宋体" charset="-122"/>
                <a:ea typeface="宋体" charset="-122"/>
              </a:rPr>
              <a:t>Executor</a:t>
            </a:r>
            <a:r>
              <a:rPr kumimoji="1" lang="zh-CN" altLang="zh-CN" dirty="0">
                <a:latin typeface="宋体" charset="-122"/>
                <a:ea typeface="宋体" charset="-122"/>
              </a:rPr>
              <a:t>进程都占有一定数量的内存和</a:t>
            </a:r>
            <a:r>
              <a:rPr kumimoji="1" lang="en-US" altLang="zh-CN" dirty="0">
                <a:latin typeface="宋体" charset="-122"/>
                <a:ea typeface="宋体" charset="-122"/>
              </a:rPr>
              <a:t>CPU core</a:t>
            </a:r>
            <a:r>
              <a:rPr kumimoji="1" lang="zh-CN" altLang="zh-CN" dirty="0">
                <a:latin typeface="宋体" charset="-122"/>
                <a:ea typeface="宋体" charset="-122"/>
              </a:rPr>
              <a:t>。</a:t>
            </a:r>
          </a:p>
          <a:p>
            <a:r>
              <a:rPr kumimoji="1" lang="zh-CN" altLang="zh-CN" dirty="0">
                <a:latin typeface="宋体" charset="-122"/>
                <a:ea typeface="宋体" charset="-122"/>
              </a:rPr>
              <a:t>在申请到了作业执行所需的资源之后，</a:t>
            </a:r>
            <a:r>
              <a:rPr kumimoji="1" lang="en-US" altLang="zh-CN" dirty="0">
                <a:latin typeface="宋体" charset="-122"/>
                <a:ea typeface="宋体" charset="-122"/>
              </a:rPr>
              <a:t>Driver</a:t>
            </a:r>
            <a:r>
              <a:rPr kumimoji="1" lang="zh-CN" altLang="zh-CN" dirty="0">
                <a:latin typeface="宋体" charset="-122"/>
                <a:ea typeface="宋体" charset="-122"/>
              </a:rPr>
              <a:t>进程就会开始调度和执行我们编写的作业代码了。</a:t>
            </a:r>
            <a:r>
              <a:rPr kumimoji="1" lang="en-US" altLang="zh-CN" dirty="0">
                <a:latin typeface="宋体" charset="-122"/>
                <a:ea typeface="宋体" charset="-122"/>
              </a:rPr>
              <a:t>Driver</a:t>
            </a:r>
            <a:r>
              <a:rPr kumimoji="1" lang="zh-CN" altLang="zh-CN" dirty="0">
                <a:latin typeface="宋体" charset="-122"/>
                <a:ea typeface="宋体" charset="-122"/>
              </a:rPr>
              <a:t>进程会将我们编写的</a:t>
            </a:r>
            <a:r>
              <a:rPr kumimoji="1" lang="en-US" altLang="zh-CN" dirty="0">
                <a:latin typeface="宋体" charset="-122"/>
                <a:ea typeface="宋体" charset="-122"/>
              </a:rPr>
              <a:t>Spark</a:t>
            </a:r>
            <a:r>
              <a:rPr kumimoji="1" lang="zh-CN" altLang="zh-CN" dirty="0">
                <a:latin typeface="宋体" charset="-122"/>
                <a:ea typeface="宋体" charset="-122"/>
              </a:rPr>
              <a:t>作业代码分拆为多个</a:t>
            </a:r>
            <a:r>
              <a:rPr kumimoji="1" lang="en-US" altLang="zh-CN" dirty="0">
                <a:latin typeface="宋体" charset="-122"/>
                <a:ea typeface="宋体" charset="-122"/>
              </a:rPr>
              <a:t>stage</a:t>
            </a:r>
            <a:r>
              <a:rPr kumimoji="1" lang="zh-CN" altLang="zh-CN" dirty="0">
                <a:latin typeface="宋体" charset="-122"/>
                <a:ea typeface="宋体" charset="-122"/>
              </a:rPr>
              <a:t>，每个</a:t>
            </a:r>
            <a:r>
              <a:rPr kumimoji="1" lang="en-US" altLang="zh-CN" dirty="0">
                <a:latin typeface="宋体" charset="-122"/>
                <a:ea typeface="宋体" charset="-122"/>
              </a:rPr>
              <a:t>stage</a:t>
            </a:r>
            <a:r>
              <a:rPr kumimoji="1" lang="zh-CN" altLang="zh-CN" dirty="0">
                <a:latin typeface="宋体" charset="-122"/>
                <a:ea typeface="宋体" charset="-122"/>
              </a:rPr>
              <a:t>执行一部分代码片段，并为每个</a:t>
            </a:r>
            <a:r>
              <a:rPr kumimoji="1" lang="en-US" altLang="zh-CN" dirty="0">
                <a:latin typeface="宋体" charset="-122"/>
                <a:ea typeface="宋体" charset="-122"/>
              </a:rPr>
              <a:t>stage</a:t>
            </a:r>
            <a:r>
              <a:rPr kumimoji="1" lang="zh-CN" altLang="zh-CN" dirty="0">
                <a:latin typeface="宋体" charset="-122"/>
                <a:ea typeface="宋体" charset="-122"/>
              </a:rPr>
              <a:t>创建一批</a:t>
            </a:r>
            <a:r>
              <a:rPr kumimoji="1" lang="en-US" altLang="zh-CN" dirty="0">
                <a:latin typeface="宋体" charset="-122"/>
                <a:ea typeface="宋体" charset="-122"/>
              </a:rPr>
              <a:t>task</a:t>
            </a:r>
            <a:r>
              <a:rPr kumimoji="1" lang="zh-CN" altLang="zh-CN" dirty="0">
                <a:latin typeface="宋体" charset="-122"/>
                <a:ea typeface="宋体" charset="-122"/>
              </a:rPr>
              <a:t>，然后将这些</a:t>
            </a:r>
            <a:r>
              <a:rPr kumimoji="1" lang="en-US" altLang="zh-CN" dirty="0">
                <a:latin typeface="宋体" charset="-122"/>
                <a:ea typeface="宋体" charset="-122"/>
              </a:rPr>
              <a:t>task</a:t>
            </a:r>
            <a:r>
              <a:rPr kumimoji="1" lang="zh-CN" altLang="zh-CN" dirty="0">
                <a:latin typeface="宋体" charset="-122"/>
                <a:ea typeface="宋体" charset="-122"/>
              </a:rPr>
              <a:t>分配到各个</a:t>
            </a:r>
            <a:r>
              <a:rPr kumimoji="1" lang="en-US" altLang="zh-CN" dirty="0">
                <a:latin typeface="宋体" charset="-122"/>
                <a:ea typeface="宋体" charset="-122"/>
              </a:rPr>
              <a:t>Executor</a:t>
            </a:r>
            <a:r>
              <a:rPr kumimoji="1" lang="zh-CN" altLang="zh-CN" dirty="0">
                <a:latin typeface="宋体" charset="-122"/>
                <a:ea typeface="宋体" charset="-122"/>
              </a:rPr>
              <a:t>进程中执行。</a:t>
            </a:r>
            <a:r>
              <a:rPr kumimoji="1" lang="en-US" altLang="zh-CN" dirty="0">
                <a:latin typeface="宋体" charset="-122"/>
                <a:ea typeface="宋体" charset="-122"/>
              </a:rPr>
              <a:t>task</a:t>
            </a:r>
            <a:r>
              <a:rPr kumimoji="1" lang="zh-CN" altLang="zh-CN" dirty="0">
                <a:latin typeface="宋体" charset="-122"/>
                <a:ea typeface="宋体" charset="-122"/>
              </a:rPr>
              <a:t>是最小的计算单元，负责执行一模一样的计算逻辑（也就是我们自己编写的某个代码片段），只是每个</a:t>
            </a:r>
            <a:r>
              <a:rPr kumimoji="1" lang="en-US" altLang="zh-CN" dirty="0">
                <a:latin typeface="宋体" charset="-122"/>
                <a:ea typeface="宋体" charset="-122"/>
              </a:rPr>
              <a:t>task</a:t>
            </a:r>
            <a:r>
              <a:rPr kumimoji="1" lang="zh-CN" altLang="zh-CN" dirty="0">
                <a:latin typeface="宋体" charset="-122"/>
                <a:ea typeface="宋体" charset="-122"/>
              </a:rPr>
              <a:t>处理的数据不同而已。一个</a:t>
            </a:r>
            <a:r>
              <a:rPr kumimoji="1" lang="en-US" altLang="zh-CN" dirty="0">
                <a:latin typeface="宋体" charset="-122"/>
                <a:ea typeface="宋体" charset="-122"/>
              </a:rPr>
              <a:t>stage</a:t>
            </a:r>
            <a:r>
              <a:rPr kumimoji="1" lang="zh-CN" altLang="zh-CN" dirty="0">
                <a:latin typeface="宋体" charset="-122"/>
                <a:ea typeface="宋体" charset="-122"/>
              </a:rPr>
              <a:t>的所有</a:t>
            </a:r>
            <a:r>
              <a:rPr kumimoji="1" lang="en-US" altLang="zh-CN" dirty="0">
                <a:latin typeface="宋体" charset="-122"/>
                <a:ea typeface="宋体" charset="-122"/>
              </a:rPr>
              <a:t>task</a:t>
            </a:r>
            <a:r>
              <a:rPr kumimoji="1" lang="zh-CN" altLang="zh-CN" dirty="0">
                <a:latin typeface="宋体" charset="-122"/>
                <a:ea typeface="宋体" charset="-122"/>
              </a:rPr>
              <a:t>都执行完毕之后，会在各个节点本地的磁盘文件中写入计算中间结果，然后</a:t>
            </a:r>
            <a:r>
              <a:rPr kumimoji="1" lang="en-US" altLang="zh-CN" dirty="0">
                <a:latin typeface="宋体" charset="-122"/>
                <a:ea typeface="宋体" charset="-122"/>
              </a:rPr>
              <a:t>Driver</a:t>
            </a:r>
            <a:r>
              <a:rPr kumimoji="1" lang="zh-CN" altLang="zh-CN" dirty="0">
                <a:latin typeface="宋体" charset="-122"/>
                <a:ea typeface="宋体" charset="-122"/>
              </a:rPr>
              <a:t>就会调度运行下一个</a:t>
            </a:r>
            <a:r>
              <a:rPr kumimoji="1" lang="en-US" altLang="zh-CN" dirty="0">
                <a:latin typeface="宋体" charset="-122"/>
                <a:ea typeface="宋体" charset="-122"/>
              </a:rPr>
              <a:t>stage</a:t>
            </a:r>
            <a:r>
              <a:rPr kumimoji="1" lang="zh-CN" altLang="zh-CN" dirty="0">
                <a:latin typeface="宋体" charset="-122"/>
                <a:ea typeface="宋体" charset="-122"/>
              </a:rPr>
              <a:t>。下一个</a:t>
            </a:r>
            <a:r>
              <a:rPr kumimoji="1" lang="en-US" altLang="zh-CN" dirty="0">
                <a:latin typeface="宋体" charset="-122"/>
                <a:ea typeface="宋体" charset="-122"/>
              </a:rPr>
              <a:t>stage</a:t>
            </a:r>
            <a:r>
              <a:rPr kumimoji="1" lang="zh-CN" altLang="zh-CN" dirty="0">
                <a:latin typeface="宋体" charset="-122"/>
                <a:ea typeface="宋体" charset="-122"/>
              </a:rPr>
              <a:t>的</a:t>
            </a:r>
            <a:r>
              <a:rPr kumimoji="1" lang="en-US" altLang="zh-CN" dirty="0">
                <a:latin typeface="宋体" charset="-122"/>
                <a:ea typeface="宋体" charset="-122"/>
              </a:rPr>
              <a:t>task</a:t>
            </a:r>
            <a:r>
              <a:rPr kumimoji="1" lang="zh-CN" altLang="zh-CN" dirty="0">
                <a:latin typeface="宋体" charset="-122"/>
                <a:ea typeface="宋体" charset="-122"/>
              </a:rPr>
              <a:t>的输入数据就是上一个</a:t>
            </a:r>
            <a:r>
              <a:rPr kumimoji="1" lang="en-US" altLang="zh-CN" dirty="0">
                <a:latin typeface="宋体" charset="-122"/>
                <a:ea typeface="宋体" charset="-122"/>
              </a:rPr>
              <a:t>stage</a:t>
            </a:r>
            <a:r>
              <a:rPr kumimoji="1" lang="zh-CN" altLang="zh-CN" dirty="0">
                <a:latin typeface="宋体" charset="-122"/>
                <a:ea typeface="宋体" charset="-122"/>
              </a:rPr>
              <a:t>输出的中间结果。如此循环往复，直到将我们自己编写的代码逻辑全部执行完，并且计算完所有的数据，得到我们想要的结果为止</a:t>
            </a:r>
            <a:r>
              <a:rPr kumimoji="1" lang="zh-CN" altLang="en-US" dirty="0">
                <a:latin typeface="宋体" charset="-122"/>
                <a:ea typeface="宋体" charset="-122"/>
              </a:rPr>
              <a:t>。</a:t>
            </a: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6393813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r>
              <a:rPr kumimoji="1" lang="zh-CN" altLang="zh-CN" dirty="0">
                <a:latin typeface="宋体" charset="-122"/>
                <a:ea typeface="宋体" charset="-122"/>
              </a:rPr>
              <a:t>因此一个</a:t>
            </a:r>
            <a:r>
              <a:rPr kumimoji="1" lang="en-US" altLang="zh-CN" dirty="0">
                <a:latin typeface="宋体" charset="-122"/>
                <a:ea typeface="宋体" charset="-122"/>
              </a:rPr>
              <a:t>stage</a:t>
            </a:r>
            <a:r>
              <a:rPr kumimoji="1" lang="zh-CN" altLang="zh-CN" dirty="0">
                <a:latin typeface="宋体" charset="-122"/>
                <a:ea typeface="宋体" charset="-122"/>
              </a:rPr>
              <a:t>刚开始执行的时候，它的每个</a:t>
            </a:r>
            <a:r>
              <a:rPr kumimoji="1" lang="en-US" altLang="zh-CN" dirty="0">
                <a:latin typeface="宋体" charset="-122"/>
                <a:ea typeface="宋体" charset="-122"/>
              </a:rPr>
              <a:t>task</a:t>
            </a:r>
            <a:r>
              <a:rPr kumimoji="1" lang="zh-CN" altLang="zh-CN" dirty="0">
                <a:latin typeface="宋体" charset="-122"/>
                <a:ea typeface="宋体" charset="-122"/>
              </a:rPr>
              <a:t>可能都会从上一个</a:t>
            </a:r>
            <a:r>
              <a:rPr kumimoji="1" lang="en-US" altLang="zh-CN" dirty="0">
                <a:latin typeface="宋体" charset="-122"/>
                <a:ea typeface="宋体" charset="-122"/>
              </a:rPr>
              <a:t>stage</a:t>
            </a:r>
            <a:r>
              <a:rPr kumimoji="1" lang="zh-CN" altLang="zh-CN" dirty="0">
                <a:latin typeface="宋体" charset="-122"/>
                <a:ea typeface="宋体" charset="-122"/>
              </a:rPr>
              <a:t>的</a:t>
            </a:r>
            <a:r>
              <a:rPr kumimoji="1" lang="en-US" altLang="zh-CN" dirty="0">
                <a:latin typeface="宋体" charset="-122"/>
                <a:ea typeface="宋体" charset="-122"/>
              </a:rPr>
              <a:t>task</a:t>
            </a:r>
            <a:r>
              <a:rPr kumimoji="1" lang="zh-CN" altLang="zh-CN" dirty="0">
                <a:latin typeface="宋体" charset="-122"/>
                <a:ea typeface="宋体" charset="-122"/>
              </a:rPr>
              <a:t>所在的节点，去通过网络传输拉取需要自己处理的所有</a:t>
            </a:r>
            <a:r>
              <a:rPr kumimoji="1" lang="en-US" altLang="zh-CN" dirty="0">
                <a:latin typeface="宋体" charset="-122"/>
                <a:ea typeface="宋体" charset="-122"/>
              </a:rPr>
              <a:t>key</a:t>
            </a:r>
            <a:r>
              <a:rPr kumimoji="1" lang="zh-CN" altLang="zh-CN" dirty="0">
                <a:latin typeface="宋体" charset="-122"/>
                <a:ea typeface="宋体" charset="-122"/>
              </a:rPr>
              <a:t>，然后对拉取到的所有相同的</a:t>
            </a:r>
            <a:r>
              <a:rPr kumimoji="1" lang="en-US" altLang="zh-CN" dirty="0">
                <a:latin typeface="宋体" charset="-122"/>
                <a:ea typeface="宋体" charset="-122"/>
              </a:rPr>
              <a:t>key</a:t>
            </a:r>
            <a:r>
              <a:rPr kumimoji="1" lang="zh-CN" altLang="zh-CN" dirty="0">
                <a:latin typeface="宋体" charset="-122"/>
                <a:ea typeface="宋体" charset="-122"/>
              </a:rPr>
              <a:t>使用我们自己编写的算子函数执行聚合操作（比如</a:t>
            </a:r>
            <a:r>
              <a:rPr kumimoji="1" lang="en-US" altLang="zh-CN" dirty="0" err="1">
                <a:latin typeface="宋体" charset="-122"/>
                <a:ea typeface="宋体" charset="-122"/>
              </a:rPr>
              <a:t>reduceByKey</a:t>
            </a:r>
            <a:r>
              <a:rPr kumimoji="1" lang="en-US" altLang="zh-CN" dirty="0">
                <a:latin typeface="宋体" charset="-122"/>
                <a:ea typeface="宋体" charset="-122"/>
              </a:rPr>
              <a:t>()</a:t>
            </a:r>
            <a:r>
              <a:rPr kumimoji="1" lang="zh-CN" altLang="zh-CN" dirty="0">
                <a:latin typeface="宋体" charset="-122"/>
                <a:ea typeface="宋体" charset="-122"/>
              </a:rPr>
              <a:t>算子接收的函数）。这个过程就是</a:t>
            </a:r>
            <a:r>
              <a:rPr kumimoji="1" lang="en-US" altLang="zh-CN" dirty="0">
                <a:latin typeface="宋体" charset="-122"/>
                <a:ea typeface="宋体" charset="-122"/>
              </a:rPr>
              <a:t>shuffle</a:t>
            </a:r>
            <a:r>
              <a:rPr kumimoji="1" lang="zh-CN" altLang="en-US" dirty="0">
                <a:latin typeface="宋体" charset="-122"/>
                <a:ea typeface="宋体" charset="-122"/>
              </a:rPr>
              <a:t>。</a:t>
            </a: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3564391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6325100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8627460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lang="en-US" altLang="zh-CN" dirty="0" err="1"/>
              <a:t>spark.storage.memoryFraction</a:t>
            </a:r>
            <a:r>
              <a:rPr kumimoji="1" lang="zh-CN" altLang="zh-CN" dirty="0">
                <a:latin typeface="宋体" charset="-122"/>
                <a:ea typeface="宋体" charset="-122"/>
              </a:rPr>
              <a:t>参数用于设置</a:t>
            </a:r>
            <a:r>
              <a:rPr kumimoji="1" lang="en-US" altLang="zh-CN" dirty="0">
                <a:latin typeface="宋体" charset="-122"/>
                <a:ea typeface="宋体" charset="-122"/>
              </a:rPr>
              <a:t>RDD</a:t>
            </a:r>
            <a:r>
              <a:rPr kumimoji="1" lang="zh-CN" altLang="zh-CN" dirty="0">
                <a:latin typeface="宋体" charset="-122"/>
                <a:ea typeface="宋体" charset="-122"/>
              </a:rPr>
              <a:t>持久化数据在</a:t>
            </a:r>
            <a:r>
              <a:rPr kumimoji="1" lang="en-US" altLang="zh-CN" dirty="0">
                <a:latin typeface="宋体" charset="-122"/>
                <a:ea typeface="宋体" charset="-122"/>
              </a:rPr>
              <a:t>Executor</a:t>
            </a:r>
            <a:r>
              <a:rPr kumimoji="1" lang="zh-CN" altLang="zh-CN" dirty="0">
                <a:latin typeface="宋体" charset="-122"/>
                <a:ea typeface="宋体" charset="-122"/>
              </a:rPr>
              <a:t>内存中能占的比例，默认是</a:t>
            </a:r>
            <a:r>
              <a:rPr kumimoji="1" lang="en-US" altLang="zh-CN" dirty="0">
                <a:latin typeface="宋体" charset="-122"/>
                <a:ea typeface="宋体" charset="-122"/>
              </a:rPr>
              <a:t>0.6.</a:t>
            </a:r>
            <a:r>
              <a:rPr kumimoji="1" lang="zh-CN" altLang="zh-CN" dirty="0">
                <a:latin typeface="宋体" charset="-122"/>
                <a:ea typeface="宋体" charset="-122"/>
              </a:rPr>
              <a:t>如果</a:t>
            </a:r>
            <a:r>
              <a:rPr kumimoji="1" lang="en-US" altLang="zh-CN" dirty="0">
                <a:latin typeface="宋体" charset="-122"/>
                <a:ea typeface="宋体" charset="-122"/>
              </a:rPr>
              <a:t>Spark</a:t>
            </a:r>
            <a:r>
              <a:rPr kumimoji="1" lang="zh-CN" altLang="zh-CN" dirty="0">
                <a:latin typeface="宋体" charset="-122"/>
                <a:ea typeface="宋体" charset="-122"/>
              </a:rPr>
              <a:t>作业中，有较多的</a:t>
            </a:r>
            <a:r>
              <a:rPr kumimoji="1" lang="en-US" altLang="zh-CN" dirty="0">
                <a:latin typeface="宋体" charset="-122"/>
                <a:ea typeface="宋体" charset="-122"/>
              </a:rPr>
              <a:t>RDD</a:t>
            </a:r>
            <a:r>
              <a:rPr kumimoji="1" lang="zh-CN" altLang="zh-CN" dirty="0">
                <a:latin typeface="宋体" charset="-122"/>
                <a:ea typeface="宋体" charset="-122"/>
              </a:rPr>
              <a:t>持久化操作，</a:t>
            </a:r>
            <a:r>
              <a:rPr lang="en-US" altLang="zh-CN" dirty="0"/>
              <a:t>storage. </a:t>
            </a:r>
            <a:r>
              <a:rPr lang="en-US" altLang="zh-CN" dirty="0" err="1"/>
              <a:t>memoryFraction</a:t>
            </a:r>
            <a:r>
              <a:rPr kumimoji="1" lang="zh-CN" altLang="zh-CN" dirty="0">
                <a:latin typeface="宋体" charset="-122"/>
                <a:ea typeface="宋体" charset="-122"/>
              </a:rPr>
              <a:t>参数的值可以适当提高一些，保证持久化的数据能够容纳在内存中。避免内存不够缓存所有的数据，导致数据只能写入磁盘中，降低了性能。但是如果</a:t>
            </a:r>
            <a:r>
              <a:rPr kumimoji="1" lang="en-US" altLang="zh-CN" dirty="0">
                <a:latin typeface="宋体" charset="-122"/>
                <a:ea typeface="宋体" charset="-122"/>
              </a:rPr>
              <a:t>Spark</a:t>
            </a:r>
            <a:r>
              <a:rPr kumimoji="1" lang="zh-CN" altLang="zh-CN" dirty="0">
                <a:latin typeface="宋体" charset="-122"/>
                <a:ea typeface="宋体" charset="-122"/>
              </a:rPr>
              <a:t>作业中的</a:t>
            </a:r>
            <a:r>
              <a:rPr kumimoji="1" lang="en-US" altLang="zh-CN" dirty="0">
                <a:latin typeface="宋体" charset="-122"/>
                <a:ea typeface="宋体" charset="-122"/>
              </a:rPr>
              <a:t>shuffle</a:t>
            </a:r>
            <a:r>
              <a:rPr kumimoji="1" lang="zh-CN" altLang="zh-CN" dirty="0">
                <a:latin typeface="宋体" charset="-122"/>
                <a:ea typeface="宋体" charset="-122"/>
              </a:rPr>
              <a:t>类操作比较多，而持久化操作比较少，那么这个参数的值适当降低一些比较合适</a:t>
            </a:r>
            <a:r>
              <a:rPr kumimoji="1" lang="zh-CN" altLang="en-US" dirty="0">
                <a:latin typeface="宋体" charset="-122"/>
                <a:ea typeface="宋体" charset="-122"/>
              </a:rPr>
              <a:t>。</a:t>
            </a:r>
            <a:r>
              <a:rPr kumimoji="1" lang="en-US" altLang="zh-CN" dirty="0" err="1">
                <a:latin typeface="宋体" charset="-122"/>
                <a:ea typeface="宋体" charset="-122"/>
              </a:rPr>
              <a:t>spark.shuffle.memoryFraction</a:t>
            </a:r>
            <a:r>
              <a:rPr kumimoji="1" lang="zh-CN" altLang="zh-CN" dirty="0">
                <a:latin typeface="宋体" charset="-122"/>
                <a:ea typeface="宋体" charset="-122"/>
              </a:rPr>
              <a:t>参数用于设置</a:t>
            </a:r>
            <a:r>
              <a:rPr kumimoji="1" lang="en-US" altLang="zh-CN" dirty="0">
                <a:latin typeface="宋体" charset="-122"/>
                <a:ea typeface="宋体" charset="-122"/>
              </a:rPr>
              <a:t>shuffle</a:t>
            </a:r>
            <a:r>
              <a:rPr kumimoji="1" lang="zh-CN" altLang="zh-CN" dirty="0">
                <a:latin typeface="宋体" charset="-122"/>
                <a:ea typeface="宋体" charset="-122"/>
              </a:rPr>
              <a:t>过程中一个</a:t>
            </a:r>
            <a:r>
              <a:rPr kumimoji="1" lang="en-US" altLang="zh-CN" dirty="0">
                <a:latin typeface="宋体" charset="-122"/>
                <a:ea typeface="宋体" charset="-122"/>
              </a:rPr>
              <a:t>task</a:t>
            </a:r>
            <a:r>
              <a:rPr kumimoji="1" lang="zh-CN" altLang="zh-CN" dirty="0">
                <a:latin typeface="宋体" charset="-122"/>
                <a:ea typeface="宋体" charset="-122"/>
              </a:rPr>
              <a:t>拉取到上个</a:t>
            </a:r>
            <a:r>
              <a:rPr kumimoji="1" lang="en-US" altLang="zh-CN" dirty="0">
                <a:latin typeface="宋体" charset="-122"/>
                <a:ea typeface="宋体" charset="-122"/>
              </a:rPr>
              <a:t>stage</a:t>
            </a:r>
            <a:r>
              <a:rPr kumimoji="1" lang="zh-CN" altLang="zh-CN" dirty="0">
                <a:latin typeface="宋体" charset="-122"/>
                <a:ea typeface="宋体" charset="-122"/>
              </a:rPr>
              <a:t>的</a:t>
            </a:r>
            <a:r>
              <a:rPr kumimoji="1" lang="en-US" altLang="zh-CN" dirty="0">
                <a:latin typeface="宋体" charset="-122"/>
                <a:ea typeface="宋体" charset="-122"/>
              </a:rPr>
              <a:t>task</a:t>
            </a:r>
            <a:r>
              <a:rPr kumimoji="1" lang="zh-CN" altLang="zh-CN" dirty="0">
                <a:latin typeface="宋体" charset="-122"/>
                <a:ea typeface="宋体" charset="-122"/>
              </a:rPr>
              <a:t>的输出后，进行聚合操作时能够使用的</a:t>
            </a:r>
            <a:r>
              <a:rPr kumimoji="1" lang="en-US" altLang="zh-CN" dirty="0">
                <a:latin typeface="宋体" charset="-122"/>
                <a:ea typeface="宋体" charset="-122"/>
              </a:rPr>
              <a:t>Executor</a:t>
            </a:r>
            <a:r>
              <a:rPr kumimoji="1" lang="zh-CN" altLang="zh-CN" dirty="0">
                <a:latin typeface="宋体" charset="-122"/>
                <a:ea typeface="宋体" charset="-122"/>
              </a:rPr>
              <a:t>内存的比例，默认是</a:t>
            </a:r>
            <a:r>
              <a:rPr kumimoji="1" lang="en-US" altLang="zh-CN" dirty="0">
                <a:latin typeface="宋体" charset="-122"/>
                <a:ea typeface="宋体" charset="-122"/>
              </a:rPr>
              <a:t>0.2</a:t>
            </a:r>
            <a:r>
              <a:rPr kumimoji="1" lang="zh-CN" altLang="en-US" dirty="0">
                <a:latin typeface="宋体" charset="-122"/>
                <a:ea typeface="宋体" charset="-122"/>
              </a:rPr>
              <a:t>。</a:t>
            </a:r>
            <a:r>
              <a:rPr kumimoji="1" lang="zh-CN" altLang="zh-CN" dirty="0">
                <a:latin typeface="宋体" charset="-122"/>
                <a:ea typeface="宋体" charset="-122"/>
              </a:rPr>
              <a:t>如果发现作业由于频繁的</a:t>
            </a:r>
            <a:r>
              <a:rPr kumimoji="1" lang="en-US" altLang="zh-CN" dirty="0" err="1">
                <a:latin typeface="宋体" charset="-122"/>
                <a:ea typeface="宋体" charset="-122"/>
              </a:rPr>
              <a:t>gc</a:t>
            </a:r>
            <a:r>
              <a:rPr kumimoji="1" lang="zh-CN" altLang="zh-CN" dirty="0">
                <a:latin typeface="宋体" charset="-122"/>
                <a:ea typeface="宋体" charset="-122"/>
              </a:rPr>
              <a:t>导致运行缓慢，意味着</a:t>
            </a:r>
            <a:r>
              <a:rPr kumimoji="1" lang="en-US" altLang="zh-CN" dirty="0">
                <a:latin typeface="宋体" charset="-122"/>
                <a:ea typeface="宋体" charset="-122"/>
              </a:rPr>
              <a:t>task</a:t>
            </a:r>
            <a:r>
              <a:rPr kumimoji="1" lang="zh-CN" altLang="zh-CN" dirty="0">
                <a:latin typeface="宋体" charset="-122"/>
                <a:ea typeface="宋体" charset="-122"/>
              </a:rPr>
              <a:t>执行用户代码的内存不够用，那么建议调低</a:t>
            </a:r>
            <a:r>
              <a:rPr lang="en-US" altLang="zh-CN" dirty="0" err="1"/>
              <a:t>storage.memoryFraction</a:t>
            </a:r>
            <a:r>
              <a:rPr lang="zh-CN" altLang="en-US" dirty="0"/>
              <a:t>、</a:t>
            </a:r>
            <a:r>
              <a:rPr kumimoji="1" lang="en-US" altLang="zh-CN" dirty="0" err="1">
                <a:latin typeface="宋体" charset="-122"/>
                <a:ea typeface="宋体" charset="-122"/>
              </a:rPr>
              <a:t>shuffle.memoryFraction</a:t>
            </a:r>
            <a:r>
              <a:rPr kumimoji="1" lang="zh-CN" altLang="zh-CN" dirty="0">
                <a:latin typeface="宋体" charset="-122"/>
                <a:ea typeface="宋体" charset="-122"/>
              </a:rPr>
              <a:t>参数的值</a:t>
            </a:r>
            <a:r>
              <a:rPr kumimoji="1" lang="zh-CN" altLang="en-US" dirty="0">
                <a:latin typeface="宋体" charset="-122"/>
                <a:ea typeface="宋体" charset="-122"/>
              </a:rPr>
              <a:t>。</a:t>
            </a: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832926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8</a:t>
            </a:fld>
            <a:endParaRPr lang="zh-CN" altLang="en-US"/>
          </a:p>
        </p:txBody>
      </p:sp>
    </p:spTree>
    <p:extLst>
      <p:ext uri="{BB962C8B-B14F-4D97-AF65-F5344CB8AC3E}">
        <p14:creationId xmlns:p14="http://schemas.microsoft.com/office/powerpoint/2010/main" val="1064828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7142922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41283879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zh-CN" dirty="0">
                <a:latin typeface="宋体" charset="-122"/>
                <a:ea typeface="宋体" charset="-122"/>
              </a:rPr>
              <a:t>看到</a:t>
            </a:r>
            <a:r>
              <a:rPr kumimoji="1" lang="en-US" altLang="zh-CN" dirty="0">
                <a:latin typeface="宋体" charset="-122"/>
                <a:ea typeface="宋体" charset="-122"/>
              </a:rPr>
              <a:t>Spark</a:t>
            </a:r>
            <a:r>
              <a:rPr kumimoji="1" lang="zh-CN" altLang="zh-CN" dirty="0">
                <a:latin typeface="宋体" charset="-122"/>
                <a:ea typeface="宋体" charset="-122"/>
              </a:rPr>
              <a:t>代码中出现了一个</a:t>
            </a:r>
            <a:r>
              <a:rPr kumimoji="1" lang="en-US" altLang="zh-CN" dirty="0">
                <a:latin typeface="宋体" charset="-122"/>
                <a:ea typeface="宋体" charset="-122"/>
              </a:rPr>
              <a:t>shuffle</a:t>
            </a:r>
            <a:r>
              <a:rPr kumimoji="1" lang="zh-CN" altLang="zh-CN" dirty="0">
                <a:latin typeface="宋体" charset="-122"/>
                <a:ea typeface="宋体" charset="-122"/>
              </a:rPr>
              <a:t>类算子或者是</a:t>
            </a:r>
            <a:r>
              <a:rPr kumimoji="1" lang="en-US" altLang="zh-CN" dirty="0">
                <a:latin typeface="宋体" charset="-122"/>
                <a:ea typeface="宋体" charset="-122"/>
              </a:rPr>
              <a:t>Spark SQL</a:t>
            </a:r>
            <a:r>
              <a:rPr kumimoji="1" lang="zh-CN" altLang="zh-CN" dirty="0">
                <a:latin typeface="宋体" charset="-122"/>
                <a:ea typeface="宋体" charset="-122"/>
              </a:rPr>
              <a:t>的</a:t>
            </a:r>
            <a:r>
              <a:rPr kumimoji="1" lang="en-US" altLang="zh-CN" dirty="0">
                <a:latin typeface="宋体" charset="-122"/>
                <a:ea typeface="宋体" charset="-122"/>
              </a:rPr>
              <a:t>SQL</a:t>
            </a:r>
            <a:r>
              <a:rPr kumimoji="1" lang="zh-CN" altLang="zh-CN" dirty="0">
                <a:latin typeface="宋体" charset="-122"/>
                <a:ea typeface="宋体" charset="-122"/>
              </a:rPr>
              <a:t>语句中出现了会导致</a:t>
            </a:r>
            <a:r>
              <a:rPr kumimoji="1" lang="en-US" altLang="zh-CN" dirty="0">
                <a:latin typeface="宋体" charset="-122"/>
                <a:ea typeface="宋体" charset="-122"/>
              </a:rPr>
              <a:t>shuffle</a:t>
            </a:r>
            <a:r>
              <a:rPr kumimoji="1" lang="zh-CN" altLang="zh-CN" dirty="0">
                <a:latin typeface="宋体" charset="-122"/>
                <a:ea typeface="宋体" charset="-122"/>
              </a:rPr>
              <a:t>的语句（比如</a:t>
            </a:r>
            <a:r>
              <a:rPr kumimoji="1" lang="en-US" altLang="zh-CN" dirty="0">
                <a:latin typeface="宋体" charset="-122"/>
                <a:ea typeface="宋体" charset="-122"/>
              </a:rPr>
              <a:t>group by</a:t>
            </a:r>
            <a:r>
              <a:rPr kumimoji="1" lang="zh-CN" altLang="zh-CN" dirty="0">
                <a:latin typeface="宋体" charset="-122"/>
                <a:ea typeface="宋体" charset="-122"/>
              </a:rPr>
              <a:t>语句），那么就可以判定，以那个地方为界限划分出了前后两个</a:t>
            </a:r>
            <a:r>
              <a:rPr kumimoji="1" lang="en-US" altLang="zh-CN" dirty="0">
                <a:latin typeface="宋体" charset="-122"/>
                <a:ea typeface="宋体" charset="-122"/>
              </a:rPr>
              <a:t>stage</a:t>
            </a:r>
            <a:r>
              <a:rPr kumimoji="1" lang="zh-CN" altLang="en-US" dirty="0">
                <a:latin typeface="宋体" charset="-122"/>
                <a:ea typeface="宋体" charset="-122"/>
              </a:rPr>
              <a:t>。</a:t>
            </a: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7013215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9257987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8757580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499596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举例来说，如果原本有</a:t>
            </a:r>
            <a:r>
              <a:rPr kumimoji="1" lang="en-US" altLang="zh-CN">
                <a:latin typeface="宋体" charset="-122"/>
                <a:ea typeface="宋体" charset="-122"/>
              </a:rPr>
              <a:t>5</a:t>
            </a:r>
            <a:r>
              <a:rPr kumimoji="1" lang="zh-CN" altLang="en-US">
                <a:latin typeface="宋体" charset="-122"/>
                <a:ea typeface="宋体" charset="-122"/>
              </a:rPr>
              <a:t>个</a:t>
            </a:r>
            <a:r>
              <a:rPr kumimoji="1" lang="en-US" altLang="zh-CN">
                <a:latin typeface="宋体" charset="-122"/>
                <a:ea typeface="宋体" charset="-122"/>
              </a:rPr>
              <a:t>key</a:t>
            </a:r>
            <a:r>
              <a:rPr kumimoji="1" lang="zh-CN" altLang="en-US">
                <a:latin typeface="宋体" charset="-122"/>
                <a:ea typeface="宋体" charset="-122"/>
              </a:rPr>
              <a:t>，每个</a:t>
            </a:r>
            <a:r>
              <a:rPr kumimoji="1" lang="en-US" altLang="zh-CN">
                <a:latin typeface="宋体" charset="-122"/>
                <a:ea typeface="宋体" charset="-122"/>
              </a:rPr>
              <a:t>key</a:t>
            </a:r>
            <a:r>
              <a:rPr kumimoji="1" lang="zh-CN" altLang="en-US">
                <a:latin typeface="宋体" charset="-122"/>
                <a:ea typeface="宋体" charset="-122"/>
              </a:rPr>
              <a:t>对应</a:t>
            </a:r>
            <a:r>
              <a:rPr kumimoji="1" lang="en-US" altLang="zh-CN">
                <a:latin typeface="宋体" charset="-122"/>
                <a:ea typeface="宋体" charset="-122"/>
              </a:rPr>
              <a:t>10</a:t>
            </a:r>
            <a:r>
              <a:rPr kumimoji="1" lang="zh-CN" altLang="en-US">
                <a:latin typeface="宋体" charset="-122"/>
                <a:ea typeface="宋体" charset="-122"/>
              </a:rPr>
              <a:t>条数据，这</a:t>
            </a:r>
            <a:r>
              <a:rPr kumimoji="1" lang="en-US" altLang="zh-CN">
                <a:latin typeface="宋体" charset="-122"/>
                <a:ea typeface="宋体" charset="-122"/>
              </a:rPr>
              <a:t>5</a:t>
            </a:r>
            <a:r>
              <a:rPr kumimoji="1" lang="zh-CN" altLang="en-US">
                <a:latin typeface="宋体" charset="-122"/>
                <a:ea typeface="宋体" charset="-122"/>
              </a:rPr>
              <a:t>个</a:t>
            </a:r>
            <a:r>
              <a:rPr kumimoji="1" lang="en-US" altLang="zh-CN">
                <a:latin typeface="宋体" charset="-122"/>
                <a:ea typeface="宋体" charset="-122"/>
              </a:rPr>
              <a:t>key</a:t>
            </a:r>
            <a:r>
              <a:rPr kumimoji="1" lang="zh-CN" altLang="en-US">
                <a:latin typeface="宋体" charset="-122"/>
                <a:ea typeface="宋体" charset="-122"/>
              </a:rPr>
              <a:t>都是分配给一个</a:t>
            </a:r>
            <a:r>
              <a:rPr kumimoji="1" lang="en-US" altLang="zh-CN">
                <a:latin typeface="宋体" charset="-122"/>
                <a:ea typeface="宋体" charset="-122"/>
              </a:rPr>
              <a:t>task</a:t>
            </a:r>
            <a:r>
              <a:rPr kumimoji="1" lang="zh-CN" altLang="en-US">
                <a:latin typeface="宋体" charset="-122"/>
                <a:ea typeface="宋体" charset="-122"/>
              </a:rPr>
              <a:t>的，那么这个</a:t>
            </a:r>
            <a:r>
              <a:rPr kumimoji="1" lang="en-US" altLang="zh-CN">
                <a:latin typeface="宋体" charset="-122"/>
                <a:ea typeface="宋体" charset="-122"/>
              </a:rPr>
              <a:t>task</a:t>
            </a:r>
            <a:r>
              <a:rPr kumimoji="1" lang="zh-CN" altLang="en-US">
                <a:latin typeface="宋体" charset="-122"/>
                <a:ea typeface="宋体" charset="-122"/>
              </a:rPr>
              <a:t>就要处理</a:t>
            </a:r>
            <a:r>
              <a:rPr kumimoji="1" lang="en-US" altLang="zh-CN">
                <a:latin typeface="宋体" charset="-122"/>
                <a:ea typeface="宋体" charset="-122"/>
              </a:rPr>
              <a:t>50</a:t>
            </a:r>
            <a:r>
              <a:rPr kumimoji="1" lang="zh-CN" altLang="en-US">
                <a:latin typeface="宋体" charset="-122"/>
                <a:ea typeface="宋体" charset="-122"/>
              </a:rPr>
              <a:t>条数据。而增加了</a:t>
            </a:r>
            <a:r>
              <a:rPr kumimoji="1" lang="en-US" altLang="zh-CN">
                <a:latin typeface="宋体" charset="-122"/>
                <a:ea typeface="宋体" charset="-122"/>
              </a:rPr>
              <a:t>shuffle read task</a:t>
            </a:r>
            <a:r>
              <a:rPr kumimoji="1" lang="zh-CN" altLang="en-US">
                <a:latin typeface="宋体" charset="-122"/>
                <a:ea typeface="宋体" charset="-122"/>
              </a:rPr>
              <a:t>以后，每个</a:t>
            </a:r>
            <a:r>
              <a:rPr kumimoji="1" lang="en-US" altLang="zh-CN">
                <a:latin typeface="宋体" charset="-122"/>
                <a:ea typeface="宋体" charset="-122"/>
              </a:rPr>
              <a:t>task</a:t>
            </a:r>
            <a:r>
              <a:rPr kumimoji="1" lang="zh-CN" altLang="en-US">
                <a:latin typeface="宋体" charset="-122"/>
                <a:ea typeface="宋体" charset="-122"/>
              </a:rPr>
              <a:t>就分配到一个</a:t>
            </a:r>
            <a:r>
              <a:rPr kumimoji="1" lang="en-US" altLang="zh-CN">
                <a:latin typeface="宋体" charset="-122"/>
                <a:ea typeface="宋体" charset="-122"/>
              </a:rPr>
              <a:t>key</a:t>
            </a:r>
            <a:r>
              <a:rPr kumimoji="1" lang="zh-CN" altLang="en-US">
                <a:latin typeface="宋体" charset="-122"/>
                <a:ea typeface="宋体" charset="-122"/>
              </a:rPr>
              <a:t>，即每个</a:t>
            </a:r>
            <a:r>
              <a:rPr kumimoji="1" lang="en-US" altLang="zh-CN">
                <a:latin typeface="宋体" charset="-122"/>
                <a:ea typeface="宋体" charset="-122"/>
              </a:rPr>
              <a:t>task</a:t>
            </a:r>
            <a:r>
              <a:rPr kumimoji="1" lang="zh-CN" altLang="en-US">
                <a:latin typeface="宋体" charset="-122"/>
                <a:ea typeface="宋体" charset="-122"/>
              </a:rPr>
              <a:t>就处理</a:t>
            </a:r>
            <a:r>
              <a:rPr kumimoji="1" lang="en-US" altLang="zh-CN">
                <a:latin typeface="宋体" charset="-122"/>
                <a:ea typeface="宋体" charset="-122"/>
              </a:rPr>
              <a:t>10</a:t>
            </a:r>
            <a:r>
              <a:rPr kumimoji="1" lang="zh-CN" altLang="en-US">
                <a:latin typeface="宋体" charset="-122"/>
                <a:ea typeface="宋体" charset="-122"/>
              </a:rPr>
              <a:t>条数据，那么自然每个</a:t>
            </a:r>
            <a:r>
              <a:rPr kumimoji="1" lang="en-US" altLang="zh-CN">
                <a:latin typeface="宋体" charset="-122"/>
                <a:ea typeface="宋体" charset="-122"/>
              </a:rPr>
              <a:t>task</a:t>
            </a:r>
            <a:r>
              <a:rPr kumimoji="1" lang="zh-CN" altLang="en-US">
                <a:latin typeface="宋体" charset="-122"/>
                <a:ea typeface="宋体" charset="-122"/>
              </a:rPr>
              <a:t>的执行时间都会变短了。</a:t>
            </a:r>
            <a:endParaRPr lang="zh-CN" altLang="en-US" smtClean="0">
              <a:effectLst/>
            </a:endParaRPr>
          </a:p>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4536708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5051525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第一次是局部聚合，先给每个</a:t>
            </a:r>
            <a:r>
              <a:rPr kumimoji="1" lang="en-US" altLang="zh-CN">
                <a:latin typeface="宋体" charset="-122"/>
                <a:ea typeface="宋体" charset="-122"/>
              </a:rPr>
              <a:t>key</a:t>
            </a:r>
            <a:r>
              <a:rPr kumimoji="1" lang="zh-CN" altLang="en-US">
                <a:latin typeface="宋体" charset="-122"/>
                <a:ea typeface="宋体" charset="-122"/>
              </a:rPr>
              <a:t>都打上一个随机数，比如</a:t>
            </a:r>
            <a:r>
              <a:rPr kumimoji="1" lang="en-US" altLang="zh-CN">
                <a:latin typeface="宋体" charset="-122"/>
                <a:ea typeface="宋体" charset="-122"/>
              </a:rPr>
              <a:t>10</a:t>
            </a:r>
            <a:r>
              <a:rPr kumimoji="1" lang="zh-CN" altLang="en-US">
                <a:latin typeface="宋体" charset="-122"/>
                <a:ea typeface="宋体" charset="-122"/>
              </a:rPr>
              <a:t>以内的随机数，此时原先一样的</a:t>
            </a:r>
            <a:r>
              <a:rPr kumimoji="1" lang="en-US" altLang="zh-CN">
                <a:latin typeface="宋体" charset="-122"/>
                <a:ea typeface="宋体" charset="-122"/>
              </a:rPr>
              <a:t>key</a:t>
            </a:r>
            <a:r>
              <a:rPr kumimoji="1" lang="zh-CN" altLang="en-US">
                <a:latin typeface="宋体" charset="-122"/>
                <a:ea typeface="宋体" charset="-122"/>
              </a:rPr>
              <a:t>就变成不一样的了，比如</a:t>
            </a:r>
            <a:r>
              <a:rPr kumimoji="1" lang="en-US" altLang="zh-CN">
                <a:latin typeface="宋体" charset="-122"/>
                <a:ea typeface="宋体" charset="-122"/>
              </a:rPr>
              <a:t>(hello, 1) (hello, 1) (hello, 1) (hello, 1)</a:t>
            </a:r>
            <a:r>
              <a:rPr kumimoji="1" lang="zh-CN" altLang="en-US">
                <a:latin typeface="宋体" charset="-122"/>
                <a:ea typeface="宋体" charset="-122"/>
              </a:rPr>
              <a:t>，就会变成</a:t>
            </a:r>
            <a:r>
              <a:rPr kumimoji="1" lang="en-US" altLang="zh-CN">
                <a:latin typeface="宋体" charset="-122"/>
                <a:ea typeface="宋体" charset="-122"/>
              </a:rPr>
              <a:t>(1_hello, 1) (1_hello, 1) (2_hello, 1) (2_hello, 1)</a:t>
            </a:r>
            <a:r>
              <a:rPr kumimoji="1" lang="zh-CN" altLang="en-US">
                <a:latin typeface="宋体" charset="-122"/>
                <a:ea typeface="宋体" charset="-122"/>
              </a:rPr>
              <a:t>。接着对打上随机数后的数据，执行</a:t>
            </a:r>
            <a:r>
              <a:rPr kumimoji="1" lang="en-US" altLang="zh-CN">
                <a:latin typeface="宋体" charset="-122"/>
                <a:ea typeface="宋体" charset="-122"/>
              </a:rPr>
              <a:t>reduceByKey</a:t>
            </a:r>
            <a:r>
              <a:rPr kumimoji="1" lang="zh-CN" altLang="en-US">
                <a:latin typeface="宋体" charset="-122"/>
                <a:ea typeface="宋体" charset="-122"/>
              </a:rPr>
              <a:t>等聚合操作，进行局部聚合，那么局部聚合结果，就会变成了</a:t>
            </a:r>
            <a:r>
              <a:rPr kumimoji="1" lang="en-US" altLang="zh-CN">
                <a:latin typeface="宋体" charset="-122"/>
                <a:ea typeface="宋体" charset="-122"/>
              </a:rPr>
              <a:t>(1_hello, 2) (2_hello, 2)</a:t>
            </a:r>
            <a:r>
              <a:rPr kumimoji="1" lang="zh-CN" altLang="en-US">
                <a:latin typeface="宋体" charset="-122"/>
                <a:ea typeface="宋体" charset="-122"/>
              </a:rPr>
              <a:t>。然后将各个</a:t>
            </a:r>
            <a:r>
              <a:rPr kumimoji="1" lang="en-US" altLang="zh-CN">
                <a:latin typeface="宋体" charset="-122"/>
                <a:ea typeface="宋体" charset="-122"/>
              </a:rPr>
              <a:t>key</a:t>
            </a:r>
            <a:r>
              <a:rPr kumimoji="1" lang="zh-CN" altLang="en-US">
                <a:latin typeface="宋体" charset="-122"/>
                <a:ea typeface="宋体" charset="-122"/>
              </a:rPr>
              <a:t>的前缀给去掉，就会变成</a:t>
            </a:r>
            <a:r>
              <a:rPr kumimoji="1" lang="en-US" altLang="zh-CN">
                <a:latin typeface="宋体" charset="-122"/>
                <a:ea typeface="宋体" charset="-122"/>
              </a:rPr>
              <a:t>(hello,2)(hello,2)</a:t>
            </a:r>
            <a:r>
              <a:rPr kumimoji="1" lang="zh-CN" altLang="en-US">
                <a:latin typeface="宋体" charset="-122"/>
                <a:ea typeface="宋体" charset="-122"/>
              </a:rPr>
              <a:t>，再次进行全局聚合操作，就可以得到最终结果了，比如</a:t>
            </a:r>
            <a:r>
              <a:rPr kumimoji="1" lang="en-US" altLang="zh-CN">
                <a:latin typeface="宋体" charset="-122"/>
                <a:ea typeface="宋体" charset="-122"/>
              </a:rPr>
              <a:t>(hello, 4)</a:t>
            </a:r>
            <a:r>
              <a:rPr kumimoji="1" lang="zh-CN" altLang="en-US">
                <a:latin typeface="宋体" charset="-122"/>
                <a:ea typeface="宋体" charset="-122"/>
              </a:rPr>
              <a:t>。</a:t>
            </a:r>
            <a:endParaRPr lang="en-US" altLang="zh-CN" smtClean="0">
              <a:effectLst/>
            </a:endParaRPr>
          </a:p>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587578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将较小</a:t>
            </a:r>
            <a:r>
              <a:rPr kumimoji="1" lang="en-US" altLang="zh-CN">
                <a:latin typeface="宋体" charset="-122"/>
                <a:ea typeface="宋体" charset="-122"/>
              </a:rPr>
              <a:t>RDD</a:t>
            </a:r>
            <a:r>
              <a:rPr kumimoji="1" lang="zh-CN" altLang="en-US">
                <a:latin typeface="宋体" charset="-122"/>
                <a:ea typeface="宋体" charset="-122"/>
              </a:rPr>
              <a:t>中的数据直接通过</a:t>
            </a:r>
            <a:r>
              <a:rPr kumimoji="1" lang="en-US" altLang="zh-CN">
                <a:latin typeface="宋体" charset="-122"/>
                <a:ea typeface="宋体" charset="-122"/>
              </a:rPr>
              <a:t>collect</a:t>
            </a:r>
            <a:r>
              <a:rPr kumimoji="1" lang="zh-CN" altLang="en-US">
                <a:latin typeface="宋体" charset="-122"/>
                <a:ea typeface="宋体" charset="-122"/>
              </a:rPr>
              <a:t>算子拉取到</a:t>
            </a:r>
            <a:r>
              <a:rPr kumimoji="1" lang="en-US" altLang="zh-CN">
                <a:latin typeface="宋体" charset="-122"/>
                <a:ea typeface="宋体" charset="-122"/>
              </a:rPr>
              <a:t>Driver</a:t>
            </a:r>
            <a:r>
              <a:rPr kumimoji="1" lang="zh-CN" altLang="en-US">
                <a:latin typeface="宋体" charset="-122"/>
                <a:ea typeface="宋体" charset="-122"/>
              </a:rPr>
              <a:t>端的内存中来，然后对其创建一个</a:t>
            </a:r>
            <a:r>
              <a:rPr kumimoji="1" lang="en-US" altLang="zh-CN">
                <a:latin typeface="宋体" charset="-122"/>
                <a:ea typeface="宋体" charset="-122"/>
              </a:rPr>
              <a:t>Broadcast</a:t>
            </a:r>
            <a:r>
              <a:rPr kumimoji="1" lang="zh-CN" altLang="en-US">
                <a:latin typeface="宋体" charset="-122"/>
                <a:ea typeface="宋体" charset="-122"/>
              </a:rPr>
              <a:t>变量；接着对另外一个</a:t>
            </a:r>
            <a:r>
              <a:rPr kumimoji="1" lang="en-US" altLang="zh-CN">
                <a:latin typeface="宋体" charset="-122"/>
                <a:ea typeface="宋体" charset="-122"/>
              </a:rPr>
              <a:t>RDD</a:t>
            </a:r>
            <a:r>
              <a:rPr kumimoji="1" lang="zh-CN" altLang="en-US">
                <a:latin typeface="宋体" charset="-122"/>
                <a:ea typeface="宋体" charset="-122"/>
              </a:rPr>
              <a:t>执行</a:t>
            </a:r>
            <a:r>
              <a:rPr kumimoji="1" lang="en-US" altLang="zh-CN">
                <a:latin typeface="宋体" charset="-122"/>
                <a:ea typeface="宋体" charset="-122"/>
              </a:rPr>
              <a:t>map</a:t>
            </a:r>
            <a:r>
              <a:rPr kumimoji="1" lang="zh-CN" altLang="en-US">
                <a:latin typeface="宋体" charset="-122"/>
                <a:ea typeface="宋体" charset="-122"/>
              </a:rPr>
              <a:t>类算子，在算子函数内，从</a:t>
            </a:r>
            <a:r>
              <a:rPr kumimoji="1" lang="en-US" altLang="zh-CN">
                <a:latin typeface="宋体" charset="-122"/>
                <a:ea typeface="宋体" charset="-122"/>
              </a:rPr>
              <a:t>Broadcast</a:t>
            </a:r>
            <a:r>
              <a:rPr kumimoji="1" lang="zh-CN" altLang="en-US">
                <a:latin typeface="宋体" charset="-122"/>
                <a:ea typeface="宋体" charset="-122"/>
              </a:rPr>
              <a:t>变量中获取较小</a:t>
            </a:r>
            <a:r>
              <a:rPr kumimoji="1" lang="en-US" altLang="zh-CN">
                <a:latin typeface="宋体" charset="-122"/>
                <a:ea typeface="宋体" charset="-122"/>
              </a:rPr>
              <a:t>RDD</a:t>
            </a:r>
            <a:r>
              <a:rPr kumimoji="1" lang="zh-CN" altLang="en-US">
                <a:latin typeface="宋体" charset="-122"/>
                <a:ea typeface="宋体" charset="-122"/>
              </a:rPr>
              <a:t>的全量数据，与当前</a:t>
            </a:r>
            <a:r>
              <a:rPr kumimoji="1" lang="en-US" altLang="zh-CN">
                <a:latin typeface="宋体" charset="-122"/>
                <a:ea typeface="宋体" charset="-122"/>
              </a:rPr>
              <a:t>RDD</a:t>
            </a:r>
            <a:r>
              <a:rPr kumimoji="1" lang="zh-CN" altLang="en-US">
                <a:latin typeface="宋体" charset="-122"/>
                <a:ea typeface="宋体" charset="-122"/>
              </a:rPr>
              <a:t>的每一条数据按照连接</a:t>
            </a:r>
            <a:r>
              <a:rPr kumimoji="1" lang="en-US" altLang="zh-CN">
                <a:latin typeface="宋体" charset="-122"/>
                <a:ea typeface="宋体" charset="-122"/>
              </a:rPr>
              <a:t>key</a:t>
            </a:r>
            <a:r>
              <a:rPr kumimoji="1" lang="zh-CN" altLang="en-US">
                <a:latin typeface="宋体" charset="-122"/>
                <a:ea typeface="宋体" charset="-122"/>
              </a:rPr>
              <a:t>进行比对，如果连接</a:t>
            </a:r>
            <a:r>
              <a:rPr kumimoji="1" lang="en-US" altLang="zh-CN">
                <a:latin typeface="宋体" charset="-122"/>
                <a:ea typeface="宋体" charset="-122"/>
              </a:rPr>
              <a:t>key</a:t>
            </a:r>
            <a:r>
              <a:rPr kumimoji="1" lang="zh-CN" altLang="en-US">
                <a:latin typeface="宋体" charset="-122"/>
                <a:ea typeface="宋体" charset="-122"/>
              </a:rPr>
              <a:t>相同的话，那么就将两个</a:t>
            </a:r>
            <a:r>
              <a:rPr kumimoji="1" lang="en-US" altLang="zh-CN">
                <a:latin typeface="宋体" charset="-122"/>
                <a:ea typeface="宋体" charset="-122"/>
              </a:rPr>
              <a:t>RDD</a:t>
            </a:r>
            <a:r>
              <a:rPr kumimoji="1" lang="zh-CN" altLang="en-US">
                <a:latin typeface="宋体" charset="-122"/>
                <a:ea typeface="宋体" charset="-122"/>
              </a:rPr>
              <a:t>的数据用你需要的方式连接起来。</a:t>
            </a:r>
            <a:endParaRPr lang="zh-CN" altLang="en-US" smtClean="0">
              <a:effectLst/>
            </a:endParaRPr>
          </a:p>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241023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9</a:t>
            </a:fld>
            <a:endParaRPr lang="zh-CN" altLang="en-US"/>
          </a:p>
        </p:txBody>
      </p:sp>
    </p:spTree>
    <p:extLst>
      <p:ext uri="{BB962C8B-B14F-4D97-AF65-F5344CB8AC3E}">
        <p14:creationId xmlns:p14="http://schemas.microsoft.com/office/powerpoint/2010/main" val="1064828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普通的</a:t>
            </a:r>
            <a:r>
              <a:rPr kumimoji="1" lang="en-US" altLang="zh-CN">
                <a:latin typeface="宋体" charset="-122"/>
                <a:ea typeface="宋体" charset="-122"/>
              </a:rPr>
              <a:t>join</a:t>
            </a:r>
            <a:r>
              <a:rPr kumimoji="1" lang="zh-CN" altLang="en-US">
                <a:latin typeface="宋体" charset="-122"/>
                <a:ea typeface="宋体" charset="-122"/>
              </a:rPr>
              <a:t>是会走</a:t>
            </a:r>
            <a:r>
              <a:rPr kumimoji="1" lang="en-US" altLang="zh-CN">
                <a:latin typeface="宋体" charset="-122"/>
                <a:ea typeface="宋体" charset="-122"/>
              </a:rPr>
              <a:t>shuffle</a:t>
            </a:r>
            <a:r>
              <a:rPr kumimoji="1" lang="zh-CN" altLang="en-US">
                <a:latin typeface="宋体" charset="-122"/>
                <a:ea typeface="宋体" charset="-122"/>
              </a:rPr>
              <a:t>过程的，而一旦</a:t>
            </a:r>
            <a:r>
              <a:rPr kumimoji="1" lang="en-US" altLang="zh-CN">
                <a:latin typeface="宋体" charset="-122"/>
                <a:ea typeface="宋体" charset="-122"/>
              </a:rPr>
              <a:t>shuffle</a:t>
            </a:r>
            <a:r>
              <a:rPr kumimoji="1" lang="zh-CN" altLang="en-US">
                <a:latin typeface="宋体" charset="-122"/>
                <a:ea typeface="宋体" charset="-122"/>
              </a:rPr>
              <a:t>，就相当于会将相同</a:t>
            </a:r>
            <a:r>
              <a:rPr kumimoji="1" lang="en-US" altLang="zh-CN">
                <a:latin typeface="宋体" charset="-122"/>
                <a:ea typeface="宋体" charset="-122"/>
              </a:rPr>
              <a:t>key</a:t>
            </a:r>
            <a:r>
              <a:rPr kumimoji="1" lang="zh-CN" altLang="en-US">
                <a:latin typeface="宋体" charset="-122"/>
                <a:ea typeface="宋体" charset="-122"/>
              </a:rPr>
              <a:t>的数据拉取到一个</a:t>
            </a:r>
            <a:r>
              <a:rPr kumimoji="1" lang="en-US" altLang="zh-CN">
                <a:latin typeface="宋体" charset="-122"/>
                <a:ea typeface="宋体" charset="-122"/>
              </a:rPr>
              <a:t>shuffle read task</a:t>
            </a:r>
            <a:r>
              <a:rPr kumimoji="1" lang="zh-CN" altLang="en-US">
                <a:latin typeface="宋体" charset="-122"/>
                <a:ea typeface="宋体" charset="-122"/>
              </a:rPr>
              <a:t>中再进行</a:t>
            </a:r>
            <a:r>
              <a:rPr kumimoji="1" lang="en-US" altLang="zh-CN">
                <a:latin typeface="宋体" charset="-122"/>
                <a:ea typeface="宋体" charset="-122"/>
              </a:rPr>
              <a:t>join</a:t>
            </a:r>
            <a:r>
              <a:rPr kumimoji="1" lang="zh-CN" altLang="en-US">
                <a:latin typeface="宋体" charset="-122"/>
                <a:ea typeface="宋体" charset="-122"/>
              </a:rPr>
              <a:t>，此时就是</a:t>
            </a:r>
            <a:r>
              <a:rPr kumimoji="1" lang="en-US" altLang="zh-CN">
                <a:latin typeface="宋体" charset="-122"/>
                <a:ea typeface="宋体" charset="-122"/>
              </a:rPr>
              <a:t>reduce join</a:t>
            </a:r>
            <a:r>
              <a:rPr kumimoji="1" lang="zh-CN" altLang="en-US">
                <a:latin typeface="宋体" charset="-122"/>
                <a:ea typeface="宋体" charset="-122"/>
              </a:rPr>
              <a:t>。但是如果一个</a:t>
            </a:r>
            <a:r>
              <a:rPr kumimoji="1" lang="en-US" altLang="zh-CN">
                <a:latin typeface="宋体" charset="-122"/>
                <a:ea typeface="宋体" charset="-122"/>
              </a:rPr>
              <a:t>RDD</a:t>
            </a:r>
            <a:r>
              <a:rPr kumimoji="1" lang="zh-CN" altLang="en-US">
                <a:latin typeface="宋体" charset="-122"/>
                <a:ea typeface="宋体" charset="-122"/>
              </a:rPr>
              <a:t>是比较小的，则可以采用广播小</a:t>
            </a:r>
            <a:r>
              <a:rPr kumimoji="1" lang="en-US" altLang="zh-CN">
                <a:latin typeface="宋体" charset="-122"/>
                <a:ea typeface="宋体" charset="-122"/>
              </a:rPr>
              <a:t>RDD</a:t>
            </a:r>
            <a:r>
              <a:rPr kumimoji="1" lang="zh-CN" altLang="en-US">
                <a:latin typeface="宋体" charset="-122"/>
                <a:ea typeface="宋体" charset="-122"/>
              </a:rPr>
              <a:t>全量数据</a:t>
            </a:r>
            <a:r>
              <a:rPr kumimoji="1" lang="en-US" altLang="zh-CN">
                <a:latin typeface="宋体" charset="-122"/>
                <a:ea typeface="宋体" charset="-122"/>
              </a:rPr>
              <a:t>+map</a:t>
            </a:r>
            <a:r>
              <a:rPr kumimoji="1" lang="zh-CN" altLang="en-US">
                <a:latin typeface="宋体" charset="-122"/>
                <a:ea typeface="宋体" charset="-122"/>
              </a:rPr>
              <a:t>算子来实现与</a:t>
            </a:r>
            <a:r>
              <a:rPr kumimoji="1" lang="en-US" altLang="zh-CN">
                <a:latin typeface="宋体" charset="-122"/>
                <a:ea typeface="宋体" charset="-122"/>
              </a:rPr>
              <a:t>join</a:t>
            </a:r>
            <a:r>
              <a:rPr kumimoji="1" lang="zh-CN" altLang="en-US">
                <a:latin typeface="宋体" charset="-122"/>
                <a:ea typeface="宋体" charset="-122"/>
              </a:rPr>
              <a:t>同样的效果，也就是</a:t>
            </a:r>
            <a:r>
              <a:rPr kumimoji="1" lang="en-US" altLang="zh-CN">
                <a:latin typeface="宋体" charset="-122"/>
                <a:ea typeface="宋体" charset="-122"/>
              </a:rPr>
              <a:t>map join</a:t>
            </a:r>
            <a:r>
              <a:rPr kumimoji="1" lang="zh-CN" altLang="en-US">
                <a:latin typeface="宋体" charset="-122"/>
                <a:ea typeface="宋体" charset="-122"/>
              </a:rPr>
              <a:t>，此时就不会发生</a:t>
            </a:r>
            <a:r>
              <a:rPr kumimoji="1" lang="en-US" altLang="zh-CN">
                <a:latin typeface="宋体" charset="-122"/>
                <a:ea typeface="宋体" charset="-122"/>
              </a:rPr>
              <a:t>shuffle</a:t>
            </a:r>
            <a:r>
              <a:rPr kumimoji="1" lang="zh-CN" altLang="en-US">
                <a:latin typeface="宋体" charset="-122"/>
                <a:ea typeface="宋体" charset="-122"/>
              </a:rPr>
              <a:t>操作，也就不会发生数据倾斜。</a:t>
            </a:r>
            <a:endParaRPr lang="zh-CN" altLang="en-US" smtClean="0">
              <a:effectLst/>
            </a:endParaRPr>
          </a:p>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3523230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r>
              <a:rPr kumimoji="1" lang="zh-CN" altLang="en-US">
                <a:latin typeface="宋体" charset="-122"/>
                <a:ea typeface="宋体" charset="-122"/>
              </a:rPr>
              <a:t>对于</a:t>
            </a:r>
            <a:r>
              <a:rPr kumimoji="1" lang="en-US" altLang="zh-CN">
                <a:latin typeface="宋体" charset="-122"/>
                <a:ea typeface="宋体" charset="-122"/>
              </a:rPr>
              <a:t>join</a:t>
            </a:r>
            <a:r>
              <a:rPr kumimoji="1" lang="zh-CN" altLang="en-US">
                <a:latin typeface="宋体" charset="-122"/>
                <a:ea typeface="宋体" charset="-122"/>
              </a:rPr>
              <a:t>导致的数据倾斜，如果只是某几个</a:t>
            </a:r>
            <a:r>
              <a:rPr kumimoji="1" lang="en-US" altLang="zh-CN">
                <a:latin typeface="宋体" charset="-122"/>
                <a:ea typeface="宋体" charset="-122"/>
              </a:rPr>
              <a:t>key</a:t>
            </a:r>
            <a:r>
              <a:rPr kumimoji="1" lang="zh-CN" altLang="en-US">
                <a:latin typeface="宋体" charset="-122"/>
                <a:ea typeface="宋体" charset="-122"/>
              </a:rPr>
              <a:t>导致了倾斜，采用该方式可以用最有效的方式打散</a:t>
            </a:r>
            <a:r>
              <a:rPr kumimoji="1" lang="en-US" altLang="zh-CN">
                <a:latin typeface="宋体" charset="-122"/>
                <a:ea typeface="宋体" charset="-122"/>
              </a:rPr>
              <a:t>key</a:t>
            </a:r>
            <a:r>
              <a:rPr kumimoji="1" lang="zh-CN" altLang="en-US">
                <a:latin typeface="宋体" charset="-122"/>
                <a:ea typeface="宋体" charset="-122"/>
              </a:rPr>
              <a:t>进行</a:t>
            </a:r>
            <a:r>
              <a:rPr kumimoji="1" lang="en-US" altLang="zh-CN">
                <a:latin typeface="宋体" charset="-122"/>
                <a:ea typeface="宋体" charset="-122"/>
              </a:rPr>
              <a:t>join</a:t>
            </a:r>
            <a:r>
              <a:rPr kumimoji="1" lang="zh-CN" altLang="en-US">
                <a:latin typeface="宋体" charset="-122"/>
                <a:ea typeface="宋体" charset="-122"/>
              </a:rPr>
              <a:t>。而且只需要针对少数倾斜</a:t>
            </a:r>
            <a:r>
              <a:rPr kumimoji="1" lang="en-US" altLang="zh-CN">
                <a:latin typeface="宋体" charset="-122"/>
                <a:ea typeface="宋体" charset="-122"/>
              </a:rPr>
              <a:t>key</a:t>
            </a:r>
            <a:r>
              <a:rPr kumimoji="1" lang="zh-CN" altLang="en-US">
                <a:latin typeface="宋体" charset="-122"/>
                <a:ea typeface="宋体" charset="-122"/>
              </a:rPr>
              <a:t>对应的数据进行扩容</a:t>
            </a:r>
            <a:r>
              <a:rPr kumimoji="1" lang="en-US" altLang="zh-CN">
                <a:latin typeface="宋体" charset="-122"/>
                <a:ea typeface="宋体" charset="-122"/>
              </a:rPr>
              <a:t>n</a:t>
            </a:r>
            <a:r>
              <a:rPr kumimoji="1" lang="zh-CN" altLang="en-US">
                <a:latin typeface="宋体" charset="-122"/>
                <a:ea typeface="宋体" charset="-122"/>
              </a:rPr>
              <a:t>倍，不需要对全量数据进行扩容。避免了占用过多内存。</a:t>
            </a:r>
            <a:endParaRPr lang="zh-CN" altLang="en-US" smtClean="0">
              <a:effectLst/>
            </a:endParaRPr>
          </a:p>
          <a:p>
            <a:r>
              <a:rPr kumimoji="1" lang="zh-CN" altLang="en-US">
                <a:latin typeface="宋体" charset="-122"/>
                <a:ea typeface="宋体" charset="-122"/>
              </a:rPr>
              <a:t>如果导致倾斜的</a:t>
            </a:r>
            <a:r>
              <a:rPr kumimoji="1" lang="en-US" altLang="zh-CN">
                <a:latin typeface="宋体" charset="-122"/>
                <a:ea typeface="宋体" charset="-122"/>
              </a:rPr>
              <a:t>key</a:t>
            </a:r>
            <a:r>
              <a:rPr kumimoji="1" lang="zh-CN" altLang="en-US">
                <a:latin typeface="宋体" charset="-122"/>
                <a:ea typeface="宋体" charset="-122"/>
              </a:rPr>
              <a:t>特别多的话，比如成千上万个</a:t>
            </a:r>
            <a:r>
              <a:rPr kumimoji="1" lang="en-US" altLang="zh-CN">
                <a:latin typeface="宋体" charset="-122"/>
                <a:ea typeface="宋体" charset="-122"/>
              </a:rPr>
              <a:t>key</a:t>
            </a:r>
            <a:r>
              <a:rPr kumimoji="1" lang="zh-CN" altLang="en-US">
                <a:latin typeface="宋体" charset="-122"/>
                <a:ea typeface="宋体" charset="-122"/>
              </a:rPr>
              <a:t>都导致数据倾斜，那么这种方式也不适合。</a:t>
            </a:r>
            <a:endParaRPr lang="zh-CN" altLang="en-US" smtClean="0">
              <a:effectLst/>
            </a:endParaRPr>
          </a:p>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5156686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对于</a:t>
            </a:r>
            <a:r>
              <a:rPr kumimoji="1" lang="en-US" altLang="zh-CN">
                <a:latin typeface="宋体" charset="-122"/>
                <a:ea typeface="宋体" charset="-122"/>
              </a:rPr>
              <a:t>join</a:t>
            </a:r>
            <a:r>
              <a:rPr kumimoji="1" lang="zh-CN" altLang="en-US">
                <a:latin typeface="宋体" charset="-122"/>
                <a:ea typeface="宋体" charset="-122"/>
              </a:rPr>
              <a:t>导致的数据倾斜，如果只是某几个</a:t>
            </a:r>
            <a:r>
              <a:rPr kumimoji="1" lang="en-US" altLang="zh-CN">
                <a:latin typeface="宋体" charset="-122"/>
                <a:ea typeface="宋体" charset="-122"/>
              </a:rPr>
              <a:t>key</a:t>
            </a:r>
            <a:r>
              <a:rPr kumimoji="1" lang="zh-CN" altLang="en-US">
                <a:latin typeface="宋体" charset="-122"/>
                <a:ea typeface="宋体" charset="-122"/>
              </a:rPr>
              <a:t>导致了倾斜，可以将少数几个</a:t>
            </a:r>
            <a:r>
              <a:rPr kumimoji="1" lang="en-US" altLang="zh-CN">
                <a:latin typeface="宋体" charset="-122"/>
                <a:ea typeface="宋体" charset="-122"/>
              </a:rPr>
              <a:t>key</a:t>
            </a:r>
            <a:r>
              <a:rPr kumimoji="1" lang="zh-CN" altLang="en-US">
                <a:latin typeface="宋体" charset="-122"/>
                <a:ea typeface="宋体" charset="-122"/>
              </a:rPr>
              <a:t>分拆成独立</a:t>
            </a:r>
            <a:r>
              <a:rPr kumimoji="1" lang="en-US" altLang="zh-CN">
                <a:latin typeface="宋体" charset="-122"/>
                <a:ea typeface="宋体" charset="-122"/>
              </a:rPr>
              <a:t>RDD</a:t>
            </a:r>
            <a:r>
              <a:rPr kumimoji="1" lang="zh-CN" altLang="en-US">
                <a:latin typeface="宋体" charset="-122"/>
                <a:ea typeface="宋体" charset="-122"/>
              </a:rPr>
              <a:t>，并附加随机前缀打散成</a:t>
            </a:r>
            <a:r>
              <a:rPr kumimoji="1" lang="en-US" altLang="zh-CN">
                <a:latin typeface="宋体" charset="-122"/>
                <a:ea typeface="宋体" charset="-122"/>
              </a:rPr>
              <a:t>n</a:t>
            </a:r>
            <a:r>
              <a:rPr kumimoji="1" lang="zh-CN" altLang="en-US">
                <a:latin typeface="宋体" charset="-122"/>
                <a:ea typeface="宋体" charset="-122"/>
              </a:rPr>
              <a:t>份去进行</a:t>
            </a:r>
            <a:r>
              <a:rPr kumimoji="1" lang="en-US" altLang="zh-CN">
                <a:latin typeface="宋体" charset="-122"/>
                <a:ea typeface="宋体" charset="-122"/>
              </a:rPr>
              <a:t>join</a:t>
            </a:r>
            <a:r>
              <a:rPr kumimoji="1" lang="zh-CN" altLang="en-US">
                <a:latin typeface="宋体" charset="-122"/>
                <a:ea typeface="宋体" charset="-122"/>
              </a:rPr>
              <a:t>，此时这几个</a:t>
            </a:r>
            <a:r>
              <a:rPr kumimoji="1" lang="en-US" altLang="zh-CN">
                <a:latin typeface="宋体" charset="-122"/>
                <a:ea typeface="宋体" charset="-122"/>
              </a:rPr>
              <a:t>key</a:t>
            </a:r>
            <a:r>
              <a:rPr kumimoji="1" lang="zh-CN" altLang="en-US">
                <a:latin typeface="宋体" charset="-122"/>
                <a:ea typeface="宋体" charset="-122"/>
              </a:rPr>
              <a:t>对应的数据就不会集中在少数几个</a:t>
            </a:r>
            <a:r>
              <a:rPr kumimoji="1" lang="en-US" altLang="zh-CN">
                <a:latin typeface="宋体" charset="-122"/>
                <a:ea typeface="宋体" charset="-122"/>
              </a:rPr>
              <a:t>task</a:t>
            </a:r>
            <a:r>
              <a:rPr kumimoji="1" lang="zh-CN" altLang="en-US">
                <a:latin typeface="宋体" charset="-122"/>
                <a:ea typeface="宋体" charset="-122"/>
              </a:rPr>
              <a:t>上，而是分散到多个</a:t>
            </a:r>
            <a:r>
              <a:rPr kumimoji="1" lang="en-US" altLang="zh-CN">
                <a:latin typeface="宋体" charset="-122"/>
                <a:ea typeface="宋体" charset="-122"/>
              </a:rPr>
              <a:t>task</a:t>
            </a:r>
            <a:r>
              <a:rPr kumimoji="1" lang="zh-CN" altLang="en-US">
                <a:latin typeface="宋体" charset="-122"/>
                <a:ea typeface="宋体" charset="-122"/>
              </a:rPr>
              <a:t>进行</a:t>
            </a:r>
            <a:r>
              <a:rPr kumimoji="1" lang="en-US" altLang="zh-CN">
                <a:latin typeface="宋体" charset="-122"/>
                <a:ea typeface="宋体" charset="-122"/>
              </a:rPr>
              <a:t>join</a:t>
            </a:r>
            <a:r>
              <a:rPr kumimoji="1" lang="zh-CN" altLang="en-US">
                <a:latin typeface="宋体" charset="-122"/>
                <a:ea typeface="宋体" charset="-122"/>
              </a:rPr>
              <a:t>了</a:t>
            </a: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5717228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6105424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需要对这些方案的思路和原理都透彻理解之后，在实践中根据各种不同的情况，灵活运用多种方案，来解决自己的数据倾斜问题</a:t>
            </a:r>
            <a:endParaRPr lang="zh-CN" altLang="en-US" smtClean="0">
              <a:effectLst/>
            </a:endParaRPr>
          </a:p>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1364304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大多数</a:t>
            </a:r>
            <a:r>
              <a:rPr kumimoji="1" lang="en-US" altLang="zh-CN">
                <a:latin typeface="宋体" charset="-122"/>
                <a:ea typeface="宋体" charset="-122"/>
              </a:rPr>
              <a:t>Spark</a:t>
            </a:r>
            <a:r>
              <a:rPr kumimoji="1" lang="zh-CN" altLang="en-US">
                <a:latin typeface="宋体" charset="-122"/>
                <a:ea typeface="宋体" charset="-122"/>
              </a:rPr>
              <a:t>作业的性能主要就是消耗在了</a:t>
            </a:r>
            <a:r>
              <a:rPr kumimoji="1" lang="en-US" altLang="zh-CN">
                <a:latin typeface="宋体" charset="-122"/>
                <a:ea typeface="宋体" charset="-122"/>
              </a:rPr>
              <a:t>shuffle</a:t>
            </a:r>
            <a:r>
              <a:rPr kumimoji="1" lang="zh-CN" altLang="en-US">
                <a:latin typeface="宋体" charset="-122"/>
                <a:ea typeface="宋体" charset="-122"/>
              </a:rPr>
              <a:t>环节，因为该环节包含了大量的磁盘</a:t>
            </a:r>
            <a:r>
              <a:rPr kumimoji="1" lang="en-US" altLang="zh-CN">
                <a:latin typeface="宋体" charset="-122"/>
                <a:ea typeface="宋体" charset="-122"/>
              </a:rPr>
              <a:t>IO</a:t>
            </a:r>
            <a:r>
              <a:rPr kumimoji="1" lang="zh-CN" altLang="en-US">
                <a:latin typeface="宋体" charset="-122"/>
                <a:ea typeface="宋体" charset="-122"/>
              </a:rPr>
              <a:t>、序列化、网络数据传输等操作。因此，如果要让作业的性能更上一层楼，就有必要对</a:t>
            </a:r>
            <a:r>
              <a:rPr kumimoji="1" lang="en-US" altLang="zh-CN">
                <a:latin typeface="宋体" charset="-122"/>
                <a:ea typeface="宋体" charset="-122"/>
              </a:rPr>
              <a:t>shuffle</a:t>
            </a:r>
            <a:r>
              <a:rPr kumimoji="1" lang="zh-CN" altLang="en-US">
                <a:latin typeface="宋体" charset="-122"/>
                <a:ea typeface="宋体" charset="-122"/>
              </a:rPr>
              <a:t>过程进行调优</a:t>
            </a:r>
            <a:r>
              <a:rPr kumimoji="1" lang="zh-CN" altLang="en-US" dirty="0">
                <a:latin typeface="宋体" charset="-122"/>
                <a:ea typeface="宋体" charset="-122"/>
              </a:rPr>
              <a:t>。</a:t>
            </a: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8123680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0636090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这里假设每个</a:t>
            </a:r>
            <a:r>
              <a:rPr kumimoji="1" lang="en-US" altLang="zh-CN">
                <a:latin typeface="宋体" charset="-122"/>
                <a:ea typeface="宋体" charset="-122"/>
              </a:rPr>
              <a:t>Executor</a:t>
            </a:r>
            <a:r>
              <a:rPr kumimoji="1" lang="zh-CN" altLang="en-US">
                <a:latin typeface="宋体" charset="-122"/>
                <a:ea typeface="宋体" charset="-122"/>
              </a:rPr>
              <a:t>只有</a:t>
            </a:r>
            <a:r>
              <a:rPr kumimoji="1" lang="en-US" altLang="zh-CN">
                <a:latin typeface="宋体" charset="-122"/>
                <a:ea typeface="宋体" charset="-122"/>
              </a:rPr>
              <a:t>1</a:t>
            </a:r>
            <a:r>
              <a:rPr kumimoji="1" lang="zh-CN" altLang="en-US">
                <a:latin typeface="宋体" charset="-122"/>
                <a:ea typeface="宋体" charset="-122"/>
              </a:rPr>
              <a:t>个</a:t>
            </a:r>
            <a:r>
              <a:rPr kumimoji="1" lang="en-US" altLang="zh-CN">
                <a:latin typeface="宋体" charset="-122"/>
                <a:ea typeface="宋体" charset="-122"/>
              </a:rPr>
              <a:t>CPU core</a:t>
            </a:r>
            <a:r>
              <a:rPr kumimoji="1" lang="zh-CN" altLang="en-US">
                <a:latin typeface="宋体" charset="-122"/>
                <a:ea typeface="宋体" charset="-122"/>
              </a:rPr>
              <a:t>，那么每个执行</a:t>
            </a:r>
            <a:r>
              <a:rPr kumimoji="1" lang="en-US" altLang="zh-CN">
                <a:latin typeface="宋体" charset="-122"/>
                <a:ea typeface="宋体" charset="-122"/>
              </a:rPr>
              <a:t>shuffle write</a:t>
            </a:r>
            <a:r>
              <a:rPr kumimoji="1" lang="zh-CN" altLang="en-US">
                <a:latin typeface="宋体" charset="-122"/>
                <a:ea typeface="宋体" charset="-122"/>
              </a:rPr>
              <a:t>的</a:t>
            </a:r>
            <a:r>
              <a:rPr kumimoji="1" lang="en-US" altLang="zh-CN">
                <a:latin typeface="宋体" charset="-122"/>
                <a:ea typeface="宋体" charset="-122"/>
              </a:rPr>
              <a:t>task</a:t>
            </a:r>
            <a:r>
              <a:rPr kumimoji="1" lang="zh-CN" altLang="en-US">
                <a:latin typeface="宋体" charset="-122"/>
                <a:ea typeface="宋体" charset="-122"/>
              </a:rPr>
              <a:t>，要为下一个</a:t>
            </a:r>
            <a:r>
              <a:rPr kumimoji="1" lang="en-US" altLang="zh-CN">
                <a:latin typeface="宋体" charset="-122"/>
                <a:ea typeface="宋体" charset="-122"/>
              </a:rPr>
              <a:t>stage</a:t>
            </a:r>
            <a:r>
              <a:rPr kumimoji="1" lang="zh-CN" altLang="en-US">
                <a:latin typeface="宋体" charset="-122"/>
                <a:ea typeface="宋体" charset="-122"/>
              </a:rPr>
              <a:t>创建多少个磁盘文件呢？很简单，下一个</a:t>
            </a:r>
            <a:r>
              <a:rPr kumimoji="1" lang="en-US" altLang="zh-CN">
                <a:latin typeface="宋体" charset="-122"/>
                <a:ea typeface="宋体" charset="-122"/>
              </a:rPr>
              <a:t>stage</a:t>
            </a:r>
            <a:r>
              <a:rPr kumimoji="1" lang="zh-CN" altLang="en-US">
                <a:latin typeface="宋体" charset="-122"/>
                <a:ea typeface="宋体" charset="-122"/>
              </a:rPr>
              <a:t>的</a:t>
            </a:r>
            <a:r>
              <a:rPr kumimoji="1" lang="en-US" altLang="zh-CN">
                <a:latin typeface="宋体" charset="-122"/>
                <a:ea typeface="宋体" charset="-122"/>
              </a:rPr>
              <a:t>task</a:t>
            </a:r>
            <a:r>
              <a:rPr kumimoji="1" lang="zh-CN" altLang="en-US">
                <a:latin typeface="宋体" charset="-122"/>
                <a:ea typeface="宋体" charset="-122"/>
              </a:rPr>
              <a:t>有多少个，当前</a:t>
            </a:r>
            <a:r>
              <a:rPr kumimoji="1" lang="en-US" altLang="zh-CN">
                <a:latin typeface="宋体" charset="-122"/>
                <a:ea typeface="宋体" charset="-122"/>
              </a:rPr>
              <a:t>stage</a:t>
            </a:r>
            <a:r>
              <a:rPr kumimoji="1" lang="zh-CN" altLang="en-US">
                <a:latin typeface="宋体" charset="-122"/>
                <a:ea typeface="宋体" charset="-122"/>
              </a:rPr>
              <a:t>的每个</a:t>
            </a:r>
            <a:r>
              <a:rPr kumimoji="1" lang="en-US" altLang="zh-CN">
                <a:latin typeface="宋体" charset="-122"/>
                <a:ea typeface="宋体" charset="-122"/>
              </a:rPr>
              <a:t>task</a:t>
            </a:r>
            <a:r>
              <a:rPr kumimoji="1" lang="zh-CN" altLang="en-US">
                <a:latin typeface="宋体" charset="-122"/>
                <a:ea typeface="宋体" charset="-122"/>
              </a:rPr>
              <a:t>就要创建多少份磁盘文件。比如下一个</a:t>
            </a:r>
            <a:r>
              <a:rPr kumimoji="1" lang="en-US" altLang="zh-CN">
                <a:latin typeface="宋体" charset="-122"/>
                <a:ea typeface="宋体" charset="-122"/>
              </a:rPr>
              <a:t>stage</a:t>
            </a:r>
            <a:r>
              <a:rPr kumimoji="1" lang="zh-CN" altLang="en-US">
                <a:latin typeface="宋体" charset="-122"/>
                <a:ea typeface="宋体" charset="-122"/>
              </a:rPr>
              <a:t>总共有</a:t>
            </a:r>
            <a:r>
              <a:rPr kumimoji="1" lang="en-US" altLang="zh-CN">
                <a:latin typeface="宋体" charset="-122"/>
                <a:ea typeface="宋体" charset="-122"/>
              </a:rPr>
              <a:t>100</a:t>
            </a:r>
            <a:r>
              <a:rPr kumimoji="1" lang="zh-CN" altLang="en-US">
                <a:latin typeface="宋体" charset="-122"/>
                <a:ea typeface="宋体" charset="-122"/>
              </a:rPr>
              <a:t>个</a:t>
            </a:r>
            <a:r>
              <a:rPr kumimoji="1" lang="en-US" altLang="zh-CN">
                <a:latin typeface="宋体" charset="-122"/>
                <a:ea typeface="宋体" charset="-122"/>
              </a:rPr>
              <a:t>task</a:t>
            </a:r>
            <a:r>
              <a:rPr kumimoji="1" lang="zh-CN" altLang="en-US">
                <a:latin typeface="宋体" charset="-122"/>
                <a:ea typeface="宋体" charset="-122"/>
              </a:rPr>
              <a:t>，那么当前</a:t>
            </a:r>
            <a:r>
              <a:rPr kumimoji="1" lang="en-US" altLang="zh-CN">
                <a:latin typeface="宋体" charset="-122"/>
                <a:ea typeface="宋体" charset="-122"/>
              </a:rPr>
              <a:t>stage</a:t>
            </a:r>
            <a:r>
              <a:rPr kumimoji="1" lang="zh-CN" altLang="en-US">
                <a:latin typeface="宋体" charset="-122"/>
                <a:ea typeface="宋体" charset="-122"/>
              </a:rPr>
              <a:t>的每个</a:t>
            </a:r>
            <a:r>
              <a:rPr kumimoji="1" lang="en-US" altLang="zh-CN">
                <a:latin typeface="宋体" charset="-122"/>
                <a:ea typeface="宋体" charset="-122"/>
              </a:rPr>
              <a:t>task</a:t>
            </a:r>
            <a:r>
              <a:rPr kumimoji="1" lang="zh-CN" altLang="en-US">
                <a:latin typeface="宋体" charset="-122"/>
                <a:ea typeface="宋体" charset="-122"/>
              </a:rPr>
              <a:t>都要创建</a:t>
            </a:r>
            <a:r>
              <a:rPr kumimoji="1" lang="en-US" altLang="zh-CN">
                <a:latin typeface="宋体" charset="-122"/>
                <a:ea typeface="宋体" charset="-122"/>
              </a:rPr>
              <a:t>100</a:t>
            </a:r>
            <a:r>
              <a:rPr kumimoji="1" lang="zh-CN" altLang="en-US">
                <a:latin typeface="宋体" charset="-122"/>
                <a:ea typeface="宋体" charset="-122"/>
              </a:rPr>
              <a:t>份磁盘文件。如果当前</a:t>
            </a:r>
            <a:r>
              <a:rPr kumimoji="1" lang="en-US" altLang="zh-CN">
                <a:latin typeface="宋体" charset="-122"/>
                <a:ea typeface="宋体" charset="-122"/>
              </a:rPr>
              <a:t>stage</a:t>
            </a:r>
            <a:r>
              <a:rPr kumimoji="1" lang="zh-CN" altLang="en-US">
                <a:latin typeface="宋体" charset="-122"/>
                <a:ea typeface="宋体" charset="-122"/>
              </a:rPr>
              <a:t>有</a:t>
            </a:r>
            <a:r>
              <a:rPr kumimoji="1" lang="en-US" altLang="zh-CN">
                <a:latin typeface="宋体" charset="-122"/>
                <a:ea typeface="宋体" charset="-122"/>
              </a:rPr>
              <a:t>50</a:t>
            </a:r>
            <a:r>
              <a:rPr kumimoji="1" lang="zh-CN" altLang="en-US">
                <a:latin typeface="宋体" charset="-122"/>
                <a:ea typeface="宋体" charset="-122"/>
              </a:rPr>
              <a:t>个</a:t>
            </a:r>
            <a:r>
              <a:rPr kumimoji="1" lang="en-US" altLang="zh-CN">
                <a:latin typeface="宋体" charset="-122"/>
                <a:ea typeface="宋体" charset="-122"/>
              </a:rPr>
              <a:t>task</a:t>
            </a:r>
            <a:r>
              <a:rPr kumimoji="1" lang="zh-CN" altLang="en-US">
                <a:latin typeface="宋体" charset="-122"/>
                <a:ea typeface="宋体" charset="-122"/>
              </a:rPr>
              <a:t>，总共有</a:t>
            </a:r>
            <a:r>
              <a:rPr kumimoji="1" lang="en-US" altLang="zh-CN">
                <a:latin typeface="宋体" charset="-122"/>
                <a:ea typeface="宋体" charset="-122"/>
              </a:rPr>
              <a:t>10</a:t>
            </a:r>
            <a:r>
              <a:rPr kumimoji="1" lang="zh-CN" altLang="en-US">
                <a:latin typeface="宋体" charset="-122"/>
                <a:ea typeface="宋体" charset="-122"/>
              </a:rPr>
              <a:t>个</a:t>
            </a:r>
            <a:r>
              <a:rPr kumimoji="1" lang="en-US" altLang="zh-CN">
                <a:latin typeface="宋体" charset="-122"/>
                <a:ea typeface="宋体" charset="-122"/>
              </a:rPr>
              <a:t>Executor</a:t>
            </a:r>
            <a:r>
              <a:rPr kumimoji="1" lang="zh-CN" altLang="en-US">
                <a:latin typeface="宋体" charset="-122"/>
                <a:ea typeface="宋体" charset="-122"/>
              </a:rPr>
              <a:t>，每个</a:t>
            </a:r>
            <a:r>
              <a:rPr kumimoji="1" lang="en-US" altLang="zh-CN">
                <a:latin typeface="宋体" charset="-122"/>
                <a:ea typeface="宋体" charset="-122"/>
              </a:rPr>
              <a:t>Executor</a:t>
            </a:r>
            <a:r>
              <a:rPr kumimoji="1" lang="zh-CN" altLang="en-US">
                <a:latin typeface="宋体" charset="-122"/>
                <a:ea typeface="宋体" charset="-122"/>
              </a:rPr>
              <a:t>执行</a:t>
            </a:r>
            <a:r>
              <a:rPr kumimoji="1" lang="en-US" altLang="zh-CN">
                <a:latin typeface="宋体" charset="-122"/>
                <a:ea typeface="宋体" charset="-122"/>
              </a:rPr>
              <a:t>5</a:t>
            </a:r>
            <a:r>
              <a:rPr kumimoji="1" lang="zh-CN" altLang="en-US">
                <a:latin typeface="宋体" charset="-122"/>
                <a:ea typeface="宋体" charset="-122"/>
              </a:rPr>
              <a:t>个</a:t>
            </a:r>
            <a:r>
              <a:rPr kumimoji="1" lang="en-US" altLang="zh-CN">
                <a:latin typeface="宋体" charset="-122"/>
                <a:ea typeface="宋体" charset="-122"/>
              </a:rPr>
              <a:t>Task</a:t>
            </a:r>
            <a:r>
              <a:rPr kumimoji="1" lang="zh-CN" altLang="en-US">
                <a:latin typeface="宋体" charset="-122"/>
                <a:ea typeface="宋体" charset="-122"/>
              </a:rPr>
              <a:t>，那么每个</a:t>
            </a:r>
            <a:r>
              <a:rPr kumimoji="1" lang="en-US" altLang="zh-CN">
                <a:latin typeface="宋体" charset="-122"/>
                <a:ea typeface="宋体" charset="-122"/>
              </a:rPr>
              <a:t>Executor</a:t>
            </a:r>
            <a:r>
              <a:rPr kumimoji="1" lang="zh-CN" altLang="en-US">
                <a:latin typeface="宋体" charset="-122"/>
                <a:ea typeface="宋体" charset="-122"/>
              </a:rPr>
              <a:t>上总共就要创建</a:t>
            </a:r>
            <a:r>
              <a:rPr kumimoji="1" lang="en-US" altLang="zh-CN">
                <a:latin typeface="宋体" charset="-122"/>
                <a:ea typeface="宋体" charset="-122"/>
              </a:rPr>
              <a:t>500</a:t>
            </a:r>
            <a:r>
              <a:rPr kumimoji="1" lang="zh-CN" altLang="en-US">
                <a:latin typeface="宋体" charset="-122"/>
                <a:ea typeface="宋体" charset="-122"/>
              </a:rPr>
              <a:t>个磁盘文件，所有</a:t>
            </a:r>
            <a:r>
              <a:rPr kumimoji="1" lang="en-US" altLang="zh-CN">
                <a:latin typeface="宋体" charset="-122"/>
                <a:ea typeface="宋体" charset="-122"/>
              </a:rPr>
              <a:t>Executor</a:t>
            </a:r>
            <a:r>
              <a:rPr kumimoji="1" lang="zh-CN" altLang="en-US">
                <a:latin typeface="宋体" charset="-122"/>
                <a:ea typeface="宋体" charset="-122"/>
              </a:rPr>
              <a:t>上会创建</a:t>
            </a:r>
            <a:r>
              <a:rPr kumimoji="1" lang="en-US" altLang="zh-CN">
                <a:latin typeface="宋体" charset="-122"/>
                <a:ea typeface="宋体" charset="-122"/>
              </a:rPr>
              <a:t>5000</a:t>
            </a:r>
            <a:r>
              <a:rPr kumimoji="1" lang="zh-CN" altLang="en-US">
                <a:latin typeface="宋体" charset="-122"/>
                <a:ea typeface="宋体" charset="-122"/>
              </a:rPr>
              <a:t>个磁盘文件。由此可见，未经优化的</a:t>
            </a:r>
            <a:r>
              <a:rPr kumimoji="1" lang="en-US" altLang="zh-CN">
                <a:latin typeface="宋体" charset="-122"/>
                <a:ea typeface="宋体" charset="-122"/>
              </a:rPr>
              <a:t>shuffle write</a:t>
            </a:r>
            <a:r>
              <a:rPr kumimoji="1" lang="zh-CN" altLang="en-US">
                <a:latin typeface="宋体" charset="-122"/>
                <a:ea typeface="宋体" charset="-122"/>
              </a:rPr>
              <a:t>操作所产生的磁盘文件的数量是极其惊人的。</a:t>
            </a:r>
            <a:endParaRPr lang="zh-CN" altLang="en-US" smtClean="0">
              <a:effectLst/>
            </a:endParaRPr>
          </a:p>
          <a:p>
            <a:pPr defTabSz="898672" eaLnBrk="0" fontAlgn="base" hangingPunct="0">
              <a:spcBef>
                <a:spcPct val="30000"/>
              </a:spcBef>
              <a:spcAft>
                <a:spcPct val="0"/>
              </a:spcAft>
              <a:defRPr/>
            </a:pPr>
            <a:r>
              <a:rPr kumimoji="1" lang="en-US" altLang="zh-CN">
                <a:latin typeface="宋体" charset="-122"/>
                <a:ea typeface="宋体" charset="-122"/>
              </a:rPr>
              <a:t>shuffle read</a:t>
            </a:r>
            <a:r>
              <a:rPr kumimoji="1" lang="zh-CN" altLang="en-US">
                <a:latin typeface="宋体" charset="-122"/>
                <a:ea typeface="宋体" charset="-122"/>
              </a:rPr>
              <a:t>的拉取过程是一边拉取一边进行聚合的。每个</a:t>
            </a:r>
            <a:r>
              <a:rPr kumimoji="1" lang="en-US" altLang="zh-CN">
                <a:latin typeface="宋体" charset="-122"/>
                <a:ea typeface="宋体" charset="-122"/>
              </a:rPr>
              <a:t>shuffle read task</a:t>
            </a:r>
            <a:r>
              <a:rPr kumimoji="1" lang="zh-CN" altLang="en-US">
                <a:latin typeface="宋体" charset="-122"/>
                <a:ea typeface="宋体" charset="-122"/>
              </a:rPr>
              <a:t>都会有一个自己的</a:t>
            </a:r>
            <a:r>
              <a:rPr kumimoji="1" lang="en-US" altLang="zh-CN">
                <a:latin typeface="宋体" charset="-122"/>
                <a:ea typeface="宋体" charset="-122"/>
              </a:rPr>
              <a:t>buffer</a:t>
            </a:r>
            <a:r>
              <a:rPr kumimoji="1" lang="zh-CN" altLang="en-US">
                <a:latin typeface="宋体" charset="-122"/>
                <a:ea typeface="宋体" charset="-122"/>
              </a:rPr>
              <a:t>缓冲，每次都只能拉取与</a:t>
            </a:r>
            <a:r>
              <a:rPr kumimoji="1" lang="en-US" altLang="zh-CN">
                <a:latin typeface="宋体" charset="-122"/>
                <a:ea typeface="宋体" charset="-122"/>
              </a:rPr>
              <a:t>buffer</a:t>
            </a:r>
            <a:r>
              <a:rPr kumimoji="1" lang="zh-CN" altLang="en-US">
                <a:latin typeface="宋体" charset="-122"/>
                <a:ea typeface="宋体" charset="-122"/>
              </a:rPr>
              <a:t>缓冲相同大小的数据，然后通过内存中的一个</a:t>
            </a:r>
            <a:r>
              <a:rPr kumimoji="1" lang="en-US" altLang="zh-CN">
                <a:latin typeface="宋体" charset="-122"/>
                <a:ea typeface="宋体" charset="-122"/>
              </a:rPr>
              <a:t>Map</a:t>
            </a:r>
            <a:r>
              <a:rPr kumimoji="1" lang="zh-CN" altLang="en-US">
                <a:latin typeface="宋体" charset="-122"/>
                <a:ea typeface="宋体" charset="-122"/>
              </a:rPr>
              <a:t>进行聚合等操作。聚合完一批数据后，再拉取下一批数据，并放到</a:t>
            </a:r>
            <a:r>
              <a:rPr kumimoji="1" lang="en-US" altLang="zh-CN">
                <a:latin typeface="宋体" charset="-122"/>
                <a:ea typeface="宋体" charset="-122"/>
              </a:rPr>
              <a:t>buffer</a:t>
            </a:r>
            <a:r>
              <a:rPr kumimoji="1" lang="zh-CN" altLang="en-US">
                <a:latin typeface="宋体" charset="-122"/>
                <a:ea typeface="宋体" charset="-122"/>
              </a:rPr>
              <a:t>缓冲中进行聚合操作。以此类推，直到最后将所有数据到拉取完，并得到最终的结果。</a:t>
            </a:r>
            <a:endParaRPr lang="zh-CN" altLang="en-US" smtClean="0">
              <a:effectLst/>
            </a:endParaRPr>
          </a:p>
          <a:p>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1564138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r>
              <a:rPr kumimoji="1" lang="zh-CN" altLang="en-US">
                <a:latin typeface="宋体" charset="-122"/>
                <a:ea typeface="宋体" charset="-122"/>
              </a:rPr>
              <a:t>开启</a:t>
            </a:r>
            <a:r>
              <a:rPr kumimoji="1" lang="en-US" altLang="zh-CN">
                <a:latin typeface="宋体" charset="-122"/>
                <a:ea typeface="宋体" charset="-122"/>
              </a:rPr>
              <a:t>consolidate</a:t>
            </a:r>
            <a:r>
              <a:rPr kumimoji="1" lang="zh-CN" altLang="en-US">
                <a:latin typeface="宋体" charset="-122"/>
                <a:ea typeface="宋体" charset="-122"/>
              </a:rPr>
              <a:t>机制之后，在</a:t>
            </a:r>
            <a:r>
              <a:rPr kumimoji="1" lang="en-US" altLang="zh-CN">
                <a:latin typeface="宋体" charset="-122"/>
                <a:ea typeface="宋体" charset="-122"/>
              </a:rPr>
              <a:t>shuffle write</a:t>
            </a:r>
            <a:r>
              <a:rPr kumimoji="1" lang="zh-CN" altLang="en-US">
                <a:latin typeface="宋体" charset="-122"/>
                <a:ea typeface="宋体" charset="-122"/>
              </a:rPr>
              <a:t>过程中，</a:t>
            </a:r>
            <a:r>
              <a:rPr kumimoji="1" lang="en-US" altLang="zh-CN">
                <a:latin typeface="宋体" charset="-122"/>
                <a:ea typeface="宋体" charset="-122"/>
              </a:rPr>
              <a:t>task</a:t>
            </a:r>
            <a:r>
              <a:rPr kumimoji="1" lang="zh-CN" altLang="en-US">
                <a:latin typeface="宋体" charset="-122"/>
                <a:ea typeface="宋体" charset="-122"/>
              </a:rPr>
              <a:t>就不是为下游</a:t>
            </a:r>
            <a:r>
              <a:rPr kumimoji="1" lang="en-US" altLang="zh-CN">
                <a:latin typeface="宋体" charset="-122"/>
                <a:ea typeface="宋体" charset="-122"/>
              </a:rPr>
              <a:t>stage</a:t>
            </a:r>
            <a:r>
              <a:rPr kumimoji="1" lang="zh-CN" altLang="en-US">
                <a:latin typeface="宋体" charset="-122"/>
                <a:ea typeface="宋体" charset="-122"/>
              </a:rPr>
              <a:t>的每个</a:t>
            </a:r>
            <a:r>
              <a:rPr kumimoji="1" lang="en-US" altLang="zh-CN">
                <a:latin typeface="宋体" charset="-122"/>
                <a:ea typeface="宋体" charset="-122"/>
              </a:rPr>
              <a:t>task</a:t>
            </a:r>
            <a:r>
              <a:rPr kumimoji="1" lang="zh-CN" altLang="en-US">
                <a:latin typeface="宋体" charset="-122"/>
                <a:ea typeface="宋体" charset="-122"/>
              </a:rPr>
              <a:t>创建一个磁盘文件了。此时会出现</a:t>
            </a:r>
            <a:r>
              <a:rPr kumimoji="1" lang="en-US" altLang="zh-CN">
                <a:latin typeface="宋体" charset="-122"/>
                <a:ea typeface="宋体" charset="-122"/>
              </a:rPr>
              <a:t>shuffleFileGroup</a:t>
            </a:r>
            <a:r>
              <a:rPr kumimoji="1" lang="zh-CN" altLang="en-US">
                <a:latin typeface="宋体" charset="-122"/>
                <a:ea typeface="宋体" charset="-122"/>
              </a:rPr>
              <a:t>的概念，每个</a:t>
            </a:r>
            <a:r>
              <a:rPr kumimoji="1" lang="en-US" altLang="zh-CN">
                <a:latin typeface="宋体" charset="-122"/>
                <a:ea typeface="宋体" charset="-122"/>
              </a:rPr>
              <a:t>shuffleFileGroup</a:t>
            </a:r>
            <a:r>
              <a:rPr kumimoji="1" lang="zh-CN" altLang="en-US">
                <a:latin typeface="宋体" charset="-122"/>
                <a:ea typeface="宋体" charset="-122"/>
              </a:rPr>
              <a:t>会对应一批磁盘文件，磁盘文件的数量与下游</a:t>
            </a:r>
            <a:r>
              <a:rPr kumimoji="1" lang="en-US" altLang="zh-CN">
                <a:latin typeface="宋体" charset="-122"/>
                <a:ea typeface="宋体" charset="-122"/>
              </a:rPr>
              <a:t>stage</a:t>
            </a:r>
            <a:r>
              <a:rPr kumimoji="1" lang="zh-CN" altLang="en-US">
                <a:latin typeface="宋体" charset="-122"/>
                <a:ea typeface="宋体" charset="-122"/>
              </a:rPr>
              <a:t>的</a:t>
            </a:r>
            <a:r>
              <a:rPr kumimoji="1" lang="en-US" altLang="zh-CN">
                <a:latin typeface="宋体" charset="-122"/>
                <a:ea typeface="宋体" charset="-122"/>
              </a:rPr>
              <a:t>task</a:t>
            </a:r>
            <a:r>
              <a:rPr kumimoji="1" lang="zh-CN" altLang="en-US">
                <a:latin typeface="宋体" charset="-122"/>
                <a:ea typeface="宋体" charset="-122"/>
              </a:rPr>
              <a:t>数量是相同的。一个</a:t>
            </a:r>
            <a:r>
              <a:rPr kumimoji="1" lang="en-US" altLang="zh-CN">
                <a:latin typeface="宋体" charset="-122"/>
                <a:ea typeface="宋体" charset="-122"/>
              </a:rPr>
              <a:t>Executor</a:t>
            </a:r>
            <a:r>
              <a:rPr kumimoji="1" lang="zh-CN" altLang="en-US">
                <a:latin typeface="宋体" charset="-122"/>
                <a:ea typeface="宋体" charset="-122"/>
              </a:rPr>
              <a:t>上有多少个</a:t>
            </a:r>
            <a:r>
              <a:rPr kumimoji="1" lang="en-US" altLang="zh-CN">
                <a:latin typeface="宋体" charset="-122"/>
                <a:ea typeface="宋体" charset="-122"/>
              </a:rPr>
              <a:t>CPU core</a:t>
            </a:r>
            <a:r>
              <a:rPr kumimoji="1" lang="zh-CN" altLang="en-US">
                <a:latin typeface="宋体" charset="-122"/>
                <a:ea typeface="宋体" charset="-122"/>
              </a:rPr>
              <a:t>，就可以并行执行多少个</a:t>
            </a:r>
            <a:r>
              <a:rPr kumimoji="1" lang="en-US" altLang="zh-CN">
                <a:latin typeface="宋体" charset="-122"/>
                <a:ea typeface="宋体" charset="-122"/>
              </a:rPr>
              <a:t>task</a:t>
            </a:r>
            <a:r>
              <a:rPr kumimoji="1" lang="zh-CN" altLang="en-US">
                <a:latin typeface="宋体" charset="-122"/>
                <a:ea typeface="宋体" charset="-122"/>
              </a:rPr>
              <a:t>。而第一批并行执行的每个</a:t>
            </a:r>
            <a:r>
              <a:rPr kumimoji="1" lang="en-US" altLang="zh-CN">
                <a:latin typeface="宋体" charset="-122"/>
                <a:ea typeface="宋体" charset="-122"/>
              </a:rPr>
              <a:t>task</a:t>
            </a:r>
            <a:r>
              <a:rPr kumimoji="1" lang="zh-CN" altLang="en-US">
                <a:latin typeface="宋体" charset="-122"/>
                <a:ea typeface="宋体" charset="-122"/>
              </a:rPr>
              <a:t>都会创建一个</a:t>
            </a:r>
            <a:r>
              <a:rPr kumimoji="1" lang="en-US" altLang="zh-CN">
                <a:latin typeface="宋体" charset="-122"/>
                <a:ea typeface="宋体" charset="-122"/>
              </a:rPr>
              <a:t>shuffleFileGroup</a:t>
            </a:r>
            <a:r>
              <a:rPr kumimoji="1" lang="zh-CN" altLang="en-US">
                <a:latin typeface="宋体" charset="-122"/>
                <a:ea typeface="宋体" charset="-122"/>
              </a:rPr>
              <a:t>，并将数据写入对应的磁盘文件内。</a:t>
            </a:r>
            <a:endParaRPr lang="zh-CN" altLang="en-US" smtClean="0">
              <a:effectLst/>
            </a:endParaRPr>
          </a:p>
          <a:p>
            <a:r>
              <a:rPr kumimoji="1" lang="zh-CN" altLang="en-US">
                <a:latin typeface="宋体" charset="-122"/>
                <a:ea typeface="宋体" charset="-122"/>
              </a:rPr>
              <a:t>当</a:t>
            </a:r>
            <a:r>
              <a:rPr kumimoji="1" lang="en-US" altLang="zh-CN">
                <a:latin typeface="宋体" charset="-122"/>
                <a:ea typeface="宋体" charset="-122"/>
              </a:rPr>
              <a:t>Executor</a:t>
            </a:r>
            <a:r>
              <a:rPr kumimoji="1" lang="zh-CN" altLang="en-US">
                <a:latin typeface="宋体" charset="-122"/>
                <a:ea typeface="宋体" charset="-122"/>
              </a:rPr>
              <a:t>的</a:t>
            </a:r>
            <a:r>
              <a:rPr kumimoji="1" lang="en-US" altLang="zh-CN">
                <a:latin typeface="宋体" charset="-122"/>
                <a:ea typeface="宋体" charset="-122"/>
              </a:rPr>
              <a:t>CPU core</a:t>
            </a:r>
            <a:r>
              <a:rPr kumimoji="1" lang="zh-CN" altLang="en-US">
                <a:latin typeface="宋体" charset="-122"/>
                <a:ea typeface="宋体" charset="-122"/>
              </a:rPr>
              <a:t>执行完一批</a:t>
            </a:r>
            <a:r>
              <a:rPr kumimoji="1" lang="en-US" altLang="zh-CN">
                <a:latin typeface="宋体" charset="-122"/>
                <a:ea typeface="宋体" charset="-122"/>
              </a:rPr>
              <a:t>task</a:t>
            </a:r>
            <a:r>
              <a:rPr kumimoji="1" lang="zh-CN" altLang="en-US">
                <a:latin typeface="宋体" charset="-122"/>
                <a:ea typeface="宋体" charset="-122"/>
              </a:rPr>
              <a:t>，接着执行下一批</a:t>
            </a:r>
            <a:r>
              <a:rPr kumimoji="1" lang="en-US" altLang="zh-CN">
                <a:latin typeface="宋体" charset="-122"/>
                <a:ea typeface="宋体" charset="-122"/>
              </a:rPr>
              <a:t>task</a:t>
            </a:r>
            <a:r>
              <a:rPr kumimoji="1" lang="zh-CN" altLang="en-US">
                <a:latin typeface="宋体" charset="-122"/>
                <a:ea typeface="宋体" charset="-122"/>
              </a:rPr>
              <a:t>时，下一批</a:t>
            </a:r>
            <a:r>
              <a:rPr kumimoji="1" lang="en-US" altLang="zh-CN">
                <a:latin typeface="宋体" charset="-122"/>
                <a:ea typeface="宋体" charset="-122"/>
              </a:rPr>
              <a:t>task</a:t>
            </a:r>
            <a:r>
              <a:rPr kumimoji="1" lang="zh-CN" altLang="en-US">
                <a:latin typeface="宋体" charset="-122"/>
                <a:ea typeface="宋体" charset="-122"/>
              </a:rPr>
              <a:t>就会复用之前已有的</a:t>
            </a:r>
            <a:r>
              <a:rPr kumimoji="1" lang="en-US" altLang="zh-CN">
                <a:latin typeface="宋体" charset="-122"/>
                <a:ea typeface="宋体" charset="-122"/>
              </a:rPr>
              <a:t>shuffleFileGroup</a:t>
            </a:r>
            <a:r>
              <a:rPr kumimoji="1" lang="zh-CN" altLang="en-US">
                <a:latin typeface="宋体" charset="-122"/>
                <a:ea typeface="宋体" charset="-122"/>
              </a:rPr>
              <a:t>，包括其中的磁盘文件。也就是说，此时</a:t>
            </a:r>
            <a:r>
              <a:rPr kumimoji="1" lang="en-US" altLang="zh-CN">
                <a:latin typeface="宋体" charset="-122"/>
                <a:ea typeface="宋体" charset="-122"/>
              </a:rPr>
              <a:t>task</a:t>
            </a:r>
            <a:r>
              <a:rPr kumimoji="1" lang="zh-CN" altLang="en-US">
                <a:latin typeface="宋体" charset="-122"/>
                <a:ea typeface="宋体" charset="-122"/>
              </a:rPr>
              <a:t>会将数据写入已有的磁盘文件中，而不会写入新的磁盘文件中。因此，</a:t>
            </a:r>
            <a:r>
              <a:rPr kumimoji="1" lang="en-US" altLang="zh-CN">
                <a:latin typeface="宋体" charset="-122"/>
                <a:ea typeface="宋体" charset="-122"/>
              </a:rPr>
              <a:t>consolidate</a:t>
            </a:r>
            <a:r>
              <a:rPr kumimoji="1" lang="zh-CN" altLang="en-US">
                <a:latin typeface="宋体" charset="-122"/>
                <a:ea typeface="宋体" charset="-122"/>
              </a:rPr>
              <a:t>机制允许不同的</a:t>
            </a:r>
            <a:r>
              <a:rPr kumimoji="1" lang="en-US" altLang="zh-CN">
                <a:latin typeface="宋体" charset="-122"/>
                <a:ea typeface="宋体" charset="-122"/>
              </a:rPr>
              <a:t>task</a:t>
            </a:r>
            <a:r>
              <a:rPr kumimoji="1" lang="zh-CN" altLang="en-US">
                <a:latin typeface="宋体" charset="-122"/>
                <a:ea typeface="宋体" charset="-122"/>
              </a:rPr>
              <a:t>复用同一批磁盘文件，这样就可以有效将多个</a:t>
            </a:r>
            <a:r>
              <a:rPr kumimoji="1" lang="en-US" altLang="zh-CN">
                <a:latin typeface="宋体" charset="-122"/>
                <a:ea typeface="宋体" charset="-122"/>
              </a:rPr>
              <a:t>task</a:t>
            </a:r>
            <a:r>
              <a:rPr kumimoji="1" lang="zh-CN" altLang="en-US">
                <a:latin typeface="宋体" charset="-122"/>
                <a:ea typeface="宋体" charset="-122"/>
              </a:rPr>
              <a:t>的磁盘文件进行一定程度上的合并，从而大幅度减少磁盘文件的数量，进而提升</a:t>
            </a:r>
            <a:r>
              <a:rPr kumimoji="1" lang="en-US" altLang="zh-CN">
                <a:latin typeface="宋体" charset="-122"/>
                <a:ea typeface="宋体" charset="-122"/>
              </a:rPr>
              <a:t>shuffle write</a:t>
            </a:r>
            <a:r>
              <a:rPr kumimoji="1" lang="zh-CN" altLang="en-US">
                <a:latin typeface="宋体" charset="-122"/>
                <a:ea typeface="宋体" charset="-122"/>
              </a:rPr>
              <a:t>的性能。</a:t>
            </a:r>
            <a:endParaRPr lang="zh-CN" altLang="en-US" smtClean="0">
              <a:effectLst/>
            </a:endParaRPr>
          </a:p>
          <a:p>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7187819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664242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Ref idx="1001">
        <a:schemeClr val="bg2"/>
      </p:bgRef>
    </p:bg>
    <p:spTree>
      <p:nvGrpSpPr>
        <p:cNvPr id="1" name=""/>
        <p:cNvGrpSpPr/>
        <p:nvPr/>
      </p:nvGrpSpPr>
      <p:grpSpPr>
        <a:xfrm>
          <a:off x="0" y="0"/>
          <a:ext cx="0" cy="0"/>
          <a:chOff x="0" y="0"/>
          <a:chExt cx="0" cy="0"/>
        </a:xfrm>
      </p:grpSpPr>
      <p:sp>
        <p:nvSpPr>
          <p:cNvPr id="7" name="Rectangle 6"/>
          <p:cNvSpPr/>
          <p:nvPr/>
        </p:nvSpPr>
        <p:spPr>
          <a:xfrm>
            <a:off x="0" y="497586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10" name="Rectangle 9"/>
          <p:cNvSpPr/>
          <p:nvPr/>
        </p:nvSpPr>
        <p:spPr>
          <a:xfrm>
            <a:off x="-9144" y="5044440"/>
            <a:ext cx="2249424"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11" name="Rectangle 10"/>
          <p:cNvSpPr/>
          <p:nvPr/>
        </p:nvSpPr>
        <p:spPr>
          <a:xfrm>
            <a:off x="2359152" y="5036820"/>
            <a:ext cx="6784848"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9" name="Subtitle 8"/>
          <p:cNvSpPr>
            <a:spLocks noGrp="1"/>
          </p:cNvSpPr>
          <p:nvPr>
            <p:ph type="subTitle" idx="1"/>
          </p:nvPr>
        </p:nvSpPr>
        <p:spPr>
          <a:xfrm>
            <a:off x="2362200" y="5041698"/>
            <a:ext cx="6515100" cy="571500"/>
          </a:xfrm>
        </p:spPr>
        <p:txBody>
          <a:bodyPr anchor="ctr"/>
          <a:lstStyle>
            <a:lvl1pPr marL="0" indent="0" algn="l" eaLnBrk="1" latinLnBrk="0" hangingPunct="1">
              <a:buNone/>
              <a:defRPr kumimoji="0" lang="zh-CN" sz="2800">
                <a:solidFill>
                  <a:srgbClr val="FFFFFF"/>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extLst/>
          </a:lstStyle>
          <a:p>
            <a:pPr eaLnBrk="1" latinLnBrk="0" hangingPunct="1"/>
            <a:r>
              <a:rPr lang="zh-CN" altLang="en-US" smtClean="0"/>
              <a:t>单击此处编辑母版副标题样式</a:t>
            </a:r>
            <a:endParaRPr/>
          </a:p>
        </p:txBody>
      </p:sp>
      <p:sp>
        <p:nvSpPr>
          <p:cNvPr id="28" name="Date Placeholder 27"/>
          <p:cNvSpPr>
            <a:spLocks noGrp="1"/>
          </p:cNvSpPr>
          <p:nvPr>
            <p:ph type="dt" sz="half" idx="10"/>
          </p:nvPr>
        </p:nvSpPr>
        <p:spPr>
          <a:xfrm>
            <a:off x="76200" y="5057249"/>
            <a:ext cx="2057400" cy="571500"/>
          </a:xfrm>
          <a:prstGeom prst="rect">
            <a:avLst/>
          </a:prstGeom>
        </p:spPr>
        <p:txBody>
          <a:bodyPr>
            <a:noAutofit/>
          </a:bodyPr>
          <a:lstStyle>
            <a:lvl1pPr algn="ctr" eaLnBrk="1" latinLnBrk="0" hangingPunct="1">
              <a:defRPr kumimoji="0" lang="zh-CN" sz="2000">
                <a:solidFill>
                  <a:srgbClr val="FFFFFF"/>
                </a:solidFill>
              </a:defRPr>
            </a:lvl1pPr>
            <a:extLst/>
          </a:lstStyle>
          <a:p>
            <a:pPr algn="ctr"/>
            <a:endParaRPr kumimoji="0" lang="zh-CN" sz="2000">
              <a:solidFill>
                <a:srgbClr val="FFFFFF"/>
              </a:solidFill>
            </a:endParaRPr>
          </a:p>
        </p:txBody>
      </p:sp>
      <p:sp>
        <p:nvSpPr>
          <p:cNvPr id="12" name="Rectangle 11"/>
          <p:cNvSpPr>
            <a:spLocks noGrp="1"/>
          </p:cNvSpPr>
          <p:nvPr>
            <p:ph type="title"/>
          </p:nvPr>
        </p:nvSpPr>
        <p:spPr>
          <a:xfrm>
            <a:off x="1619672" y="1489349"/>
            <a:ext cx="6477000" cy="1152128"/>
          </a:xfrm>
        </p:spPr>
        <p:txBody>
          <a:bodyPr rtlCol="0" anchor="b"/>
          <a:lstStyle>
            <a:lvl1pPr eaLnBrk="1" latinLnBrk="0" hangingPunct="1">
              <a:defRPr kumimoji="0" lang="zh-CN" cap="all" baseline="0"/>
            </a:lvl1pPr>
            <a:extLst/>
          </a:lstStyle>
          <a:p>
            <a:pPr eaLnBrk="1" latinLnBrk="0" hangingPunct="1"/>
            <a:r>
              <a:rPr lang="zh-CN" altLang="en-US" dirty="0" smtClean="0"/>
              <a:t>单击此处编辑母版标题样式</a:t>
            </a:r>
            <a:endParaRPr dirty="0"/>
          </a:p>
        </p:txBody>
      </p:sp>
      <p:sp>
        <p:nvSpPr>
          <p:cNvPr id="2" name="灯片编号占位符 1"/>
          <p:cNvSpPr>
            <a:spLocks noGrp="1"/>
          </p:cNvSpPr>
          <p:nvPr>
            <p:ph type="sldNum" sz="quarter" idx="11"/>
          </p:nvPr>
        </p:nvSpPr>
        <p:spPr/>
        <p:txBody>
          <a:bodyPr/>
          <a:lstStyle/>
          <a:p>
            <a:pPr algn="ctr"/>
            <a:fld id="{8F82E0A0-C266-4798-8C8F-B9F91E9DA37E}" type="slidenum">
              <a:rPr kumimoji="0" lang="zh-CN" sz="1400" b="1" smtClean="0">
                <a:solidFill>
                  <a:srgbClr val="FFFFFF"/>
                </a:solidFill>
              </a:rPr>
              <a:pPr algn="ctr"/>
              <a:t>‹#›</a:t>
            </a:fld>
            <a:endParaRPr kumimoji="0" lang="zh-CN" sz="1400" b="1" dirty="0">
              <a:solidFill>
                <a:srgbClr val="FFFFFF"/>
              </a:solidFill>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1162050" y="5203032"/>
            <a:ext cx="1905000" cy="381000"/>
          </a:xfrm>
          <a:prstGeom prst="rect">
            <a:avLst/>
          </a:prstGeom>
        </p:spPr>
        <p:txBody>
          <a:bodyPr/>
          <a:lstStyle>
            <a:lvl1pPr>
              <a:defRPr/>
            </a:lvl1pPr>
          </a:lstStyle>
          <a:p>
            <a:endParaRPr lang="en-US" altLang="zh-CN"/>
          </a:p>
        </p:txBody>
      </p:sp>
      <p:sp>
        <p:nvSpPr>
          <p:cNvPr id="5" name="页脚占位符 4"/>
          <p:cNvSpPr>
            <a:spLocks noGrp="1"/>
          </p:cNvSpPr>
          <p:nvPr>
            <p:ph type="ftr" sz="quarter" idx="11"/>
          </p:nvPr>
        </p:nvSpPr>
        <p:spPr>
          <a:xfrm>
            <a:off x="3657600" y="5203032"/>
            <a:ext cx="2895600" cy="381000"/>
          </a:xfrm>
          <a:prstGeom prst="rect">
            <a:avLst/>
          </a:prstGeom>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BE189E1E-F126-4CD2-BA3A-C7FA3999FCFB}" type="slidenum">
              <a:rPr lang="zh-CN" altLang="en-US"/>
              <a:pPr/>
              <a:t>‹#›</a:t>
            </a:fld>
            <a:endParaRPr lang="en-US" altLang="zh-CN"/>
          </a:p>
        </p:txBody>
      </p:sp>
    </p:spTree>
    <p:extLst>
      <p:ext uri="{BB962C8B-B14F-4D97-AF65-F5344CB8AC3E}">
        <p14:creationId xmlns:p14="http://schemas.microsoft.com/office/powerpoint/2010/main" val="163224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Rectangle 4"/>
          <p:cNvSpPr>
            <a:spLocks noGrp="1"/>
          </p:cNvSpPr>
          <p:nvPr>
            <p:ph type="sldNum" sz="quarter" idx="12"/>
          </p:nvPr>
        </p:nvSpPr>
        <p:spPr/>
        <p:txBody>
          <a:bodyPr/>
          <a:lstStyle>
            <a:extLst/>
          </a:lstStyle>
          <a:p>
            <a:pPr algn="ctr"/>
            <a:fld id="{8F82E0A0-C266-4798-8C8F-B9F91E9DA37E}" type="slidenum">
              <a:rPr kumimoji="0" lang="zh-CN" sz="1400" b="1">
                <a:solidFill>
                  <a:srgbClr val="FFFFFF"/>
                </a:solidFill>
              </a:rPr>
              <a:pPr algn="ctr"/>
              <a:t>‹#›</a:t>
            </a:fld>
            <a:endParaRPr kumimoji="0" lang="zh-CN" dirty="0"/>
          </a:p>
        </p:txBody>
      </p:sp>
      <p:sp>
        <p:nvSpPr>
          <p:cNvPr id="7" name="Rectangle 6"/>
          <p:cNvSpPr>
            <a:spLocks noGrp="1"/>
          </p:cNvSpPr>
          <p:nvPr>
            <p:ph sz="quarter" idx="13"/>
          </p:nvPr>
        </p:nvSpPr>
        <p:spPr>
          <a:xfrm>
            <a:off x="609600" y="1057301"/>
            <a:ext cx="8153400" cy="4086200"/>
          </a:xfrm>
        </p:spPr>
        <p:txBody>
          <a:bodyPr>
            <a:normAutofit/>
          </a:bodyPr>
          <a:lstStyle>
            <a:lvl1pPr>
              <a:defRPr sz="1800">
                <a:latin typeface="微软雅黑" pitchFamily="34" charset="-122"/>
                <a:ea typeface="微软雅黑" pitchFamily="34" charset="-122"/>
              </a:defRPr>
            </a:lvl1pPr>
            <a:lvl2pPr>
              <a:defRPr sz="1600">
                <a:latin typeface="微软雅黑" pitchFamily="34" charset="-122"/>
                <a:ea typeface="微软雅黑" pitchFamily="34" charset="-122"/>
              </a:defRPr>
            </a:lvl2pPr>
            <a:lvl3pPr>
              <a:defRPr sz="1400">
                <a:latin typeface="微软雅黑" pitchFamily="34" charset="-122"/>
                <a:ea typeface="微软雅黑" pitchFamily="34" charset="-122"/>
              </a:defRPr>
            </a:lvl3pPr>
            <a:lvl4pPr>
              <a:defRPr sz="1200">
                <a:latin typeface="微软雅黑" pitchFamily="34" charset="-122"/>
                <a:ea typeface="微软雅黑" pitchFamily="34" charset="-122"/>
              </a:defRPr>
            </a:lvl4pPr>
            <a:lvl5pPr>
              <a:defRPr sz="1200">
                <a:latin typeface="微软雅黑" pitchFamily="34" charset="-122"/>
                <a:ea typeface="微软雅黑" pitchFamily="34" charset="-122"/>
              </a:defRPr>
            </a:lvl5pPr>
            <a:extLst/>
          </a:lstStyle>
          <a:p>
            <a:pPr lvl="0" eaLnBrk="1" latinLnBrk="0" hangingPunct="1"/>
            <a:r>
              <a:rPr lang="zh-CN" altLang="en-US" dirty="0" smtClean="0"/>
              <a:t>单击此处编辑母版文本样式</a:t>
            </a:r>
          </a:p>
          <a:p>
            <a:pPr lvl="1" eaLnBrk="1" latinLnBrk="0" hangingPunct="1"/>
            <a:r>
              <a:rPr lang="zh-CN" altLang="en-US" dirty="0" smtClean="0"/>
              <a:t>第二级</a:t>
            </a:r>
          </a:p>
          <a:p>
            <a:pPr lvl="2" eaLnBrk="1" latinLnBrk="0" hangingPunct="1"/>
            <a:r>
              <a:rPr lang="zh-CN" altLang="en-US" dirty="0" smtClean="0"/>
              <a:t>第三级</a:t>
            </a:r>
          </a:p>
          <a:p>
            <a:pPr lvl="3" eaLnBrk="1" latinLnBrk="0" hangingPunct="1"/>
            <a:r>
              <a:rPr lang="zh-CN" altLang="en-US" dirty="0" smtClean="0"/>
              <a:t>第四级</a:t>
            </a:r>
          </a:p>
          <a:p>
            <a:pPr lvl="4" eaLnBrk="1" latinLnBrk="0" hangingPunct="1"/>
            <a:r>
              <a:rPr lang="zh-CN" altLang="en-US" dirty="0" smtClean="0"/>
              <a:t>第五级</a:t>
            </a:r>
            <a:endParaRPr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页脚占位符 7"/>
          <p:cNvSpPr>
            <a:spLocks noGrp="1"/>
          </p:cNvSpPr>
          <p:nvPr>
            <p:ph type="ftr" sz="quarter" idx="14"/>
          </p:nvPr>
        </p:nvSpPr>
        <p:spPr>
          <a:xfrm>
            <a:off x="8190148" y="5233764"/>
            <a:ext cx="846348" cy="304271"/>
          </a:xfrm>
          <a:prstGeom prst="rect">
            <a:avLst/>
          </a:prstGeom>
        </p:spPr>
        <p:txBody>
          <a:bodyPr/>
          <a:lstStyle/>
          <a:p>
            <a:endParaRPr lang="zh-CN" altLang="en-US" dirty="0"/>
          </a:p>
        </p:txBody>
      </p:sp>
      <p:graphicFrame>
        <p:nvGraphicFramePr>
          <p:cNvPr id="2" name="对象 1"/>
          <p:cNvGraphicFramePr>
            <a:graphicFrameLocks noChangeAspect="1"/>
          </p:cNvGraphicFramePr>
          <p:nvPr userDrawn="1">
            <p:extLst>
              <p:ext uri="{D42A27DB-BD31-4B8C-83A1-F6EECF244321}">
                <p14:modId xmlns:p14="http://schemas.microsoft.com/office/powerpoint/2010/main" val="3032737274"/>
              </p:ext>
            </p:extLst>
          </p:nvPr>
        </p:nvGraphicFramePr>
        <p:xfrm>
          <a:off x="7308850" y="265113"/>
          <a:ext cx="1439863" cy="388937"/>
        </p:xfrm>
        <a:graphic>
          <a:graphicData uri="http://schemas.openxmlformats.org/presentationml/2006/ole">
            <mc:AlternateContent xmlns:mc="http://schemas.openxmlformats.org/markup-compatibility/2006">
              <mc:Choice xmlns:v="urn:schemas-microsoft-com:vml" Requires="v">
                <p:oleObj spid="_x0000_s2879" name="BMP 图像" r:id="rId3" imgW="1057423" imgH="285866" progId="PBrush">
                  <p:embed/>
                </p:oleObj>
              </mc:Choice>
              <mc:Fallback>
                <p:oleObj name="BMP 图像" r:id="rId3" imgW="1057423" imgH="285866" progId="PBrush">
                  <p:embed/>
                  <p:pic>
                    <p:nvPicPr>
                      <p:cNvPr id="0" name="Picture 8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850" y="265113"/>
                        <a:ext cx="1439863" cy="388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286001"/>
            <a:ext cx="7123113" cy="1394354"/>
          </a:xfrm>
        </p:spPr>
        <p:txBody>
          <a:bodyPr anchor="t"/>
          <a:lstStyle>
            <a:lvl1pPr eaLnBrk="1" latinLnBrk="0" hangingPunct="1">
              <a:buNone/>
              <a:defRPr kumimoji="0" lang="zh-CN" sz="2800">
                <a:solidFill>
                  <a:schemeClr val="tx2"/>
                </a:solidFill>
              </a:defRPr>
            </a:lvl1pPr>
            <a:lvl2pPr eaLnBrk="1" latinLnBrk="0" hangingPunct="1">
              <a:buNone/>
              <a:defRPr kumimoji="0" lang="zh-CN" sz="1800">
                <a:solidFill>
                  <a:schemeClr val="tx1">
                    <a:tint val="75000"/>
                  </a:schemeClr>
                </a:solidFill>
              </a:defRPr>
            </a:lvl2pPr>
            <a:lvl3pPr eaLnBrk="1" latinLnBrk="0" hangingPunct="1">
              <a:buNone/>
              <a:defRPr kumimoji="0" lang="zh-CN" sz="1600">
                <a:solidFill>
                  <a:schemeClr val="tx1">
                    <a:tint val="75000"/>
                  </a:schemeClr>
                </a:solidFill>
              </a:defRPr>
            </a:lvl3pPr>
            <a:lvl4pPr eaLnBrk="1" latinLnBrk="0" hangingPunct="1">
              <a:buNone/>
              <a:defRPr kumimoji="0" lang="zh-CN" sz="1400">
                <a:solidFill>
                  <a:schemeClr val="tx1">
                    <a:tint val="75000"/>
                  </a:schemeClr>
                </a:solidFill>
              </a:defRPr>
            </a:lvl4pPr>
            <a:lvl5pPr eaLnBrk="1" latinLnBrk="0" hangingPunct="1">
              <a:buNone/>
              <a:defRPr kumimoji="0" lang="zh-CN" sz="1400">
                <a:solidFill>
                  <a:schemeClr val="tx1">
                    <a:tint val="75000"/>
                  </a:schemeClr>
                </a:solidFill>
              </a:defRPr>
            </a:lvl5pPr>
            <a:extLst/>
          </a:lstStyle>
          <a:p>
            <a:pPr lvl="0" eaLnBrk="1" latinLnBrk="0" hangingPunct="1"/>
            <a:r>
              <a:rPr lang="zh-CN" altLang="en-US" smtClean="0"/>
              <a:t>单击此处编辑母版文本样式</a:t>
            </a:r>
          </a:p>
        </p:txBody>
      </p:sp>
      <p:sp>
        <p:nvSpPr>
          <p:cNvPr id="7" name="Rectangle 6"/>
          <p:cNvSpPr/>
          <p:nvPr/>
        </p:nvSpPr>
        <p:spPr>
          <a:xfrm>
            <a:off x="0" y="1270000"/>
            <a:ext cx="9144000" cy="9525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8" name="Rectangle 7"/>
          <p:cNvSpPr/>
          <p:nvPr/>
        </p:nvSpPr>
        <p:spPr>
          <a:xfrm>
            <a:off x="0" y="1333500"/>
            <a:ext cx="1295400" cy="825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9" name="Rectangle 8"/>
          <p:cNvSpPr/>
          <p:nvPr/>
        </p:nvSpPr>
        <p:spPr>
          <a:xfrm>
            <a:off x="1371600" y="1333500"/>
            <a:ext cx="7772400" cy="825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2" name="Title 1"/>
          <p:cNvSpPr>
            <a:spLocks noGrp="1"/>
          </p:cNvSpPr>
          <p:nvPr>
            <p:ph type="title" hasCustomPrompt="1"/>
          </p:nvPr>
        </p:nvSpPr>
        <p:spPr>
          <a:xfrm>
            <a:off x="1371600" y="1333500"/>
            <a:ext cx="7620000" cy="825500"/>
          </a:xfrm>
        </p:spPr>
        <p:txBody>
          <a:bodyPr/>
          <a:lstStyle>
            <a:lvl1pPr algn="l" eaLnBrk="1" latinLnBrk="0" hangingPunct="1">
              <a:buNone/>
              <a:defRPr kumimoji="0" lang="zh-CN" sz="4400" b="0" cap="none">
                <a:solidFill>
                  <a:srgbClr val="FFFFFF"/>
                </a:solidFill>
              </a:defRPr>
            </a:lvl1pPr>
            <a:extLst/>
          </a:lstStyle>
          <a:p>
            <a:r>
              <a:rPr kumimoji="0" lang="zh-CN"/>
              <a:t>单击此处编辑母版标题样式</a:t>
            </a:r>
          </a:p>
        </p:txBody>
      </p:sp>
      <p:sp>
        <p:nvSpPr>
          <p:cNvPr id="12" name="Date Placeholder 11"/>
          <p:cNvSpPr>
            <a:spLocks noGrp="1"/>
          </p:cNvSpPr>
          <p:nvPr>
            <p:ph type="dt" sz="half" idx="10"/>
          </p:nvPr>
        </p:nvSpPr>
        <p:spPr>
          <a:xfrm>
            <a:off x="6096000" y="5207000"/>
            <a:ext cx="2667000" cy="304271"/>
          </a:xfrm>
          <a:prstGeom prst="rect">
            <a:avLst/>
          </a:prstGeom>
        </p:spPr>
        <p:txBody>
          <a:bodyPr/>
          <a:lstStyle>
            <a:extLst/>
          </a:lstStyle>
          <a:p>
            <a:endParaRPr kumimoji="0" lang="zh-CN"/>
          </a:p>
        </p:txBody>
      </p:sp>
      <p:sp>
        <p:nvSpPr>
          <p:cNvPr id="13" name="Slide Number Placeholder 12"/>
          <p:cNvSpPr>
            <a:spLocks noGrp="1"/>
          </p:cNvSpPr>
          <p:nvPr>
            <p:ph type="sldNum" sz="quarter" idx="11"/>
          </p:nvPr>
        </p:nvSpPr>
        <p:spPr>
          <a:xfrm>
            <a:off x="0" y="1460501"/>
            <a:ext cx="1295400" cy="584730"/>
          </a:xfrm>
        </p:spPr>
        <p:txBody>
          <a:bodyPr>
            <a:noAutofit/>
          </a:bodyPr>
          <a:lstStyle>
            <a:lvl1pPr eaLnBrk="1" latinLnBrk="0" hangingPunct="1">
              <a:defRPr kumimoji="0" lang="zh-CN" sz="2400">
                <a:solidFill>
                  <a:srgbClr val="FFFFFF"/>
                </a:solidFill>
              </a:defRPr>
            </a:lvl1pPr>
            <a:extLst/>
          </a:lstStyle>
          <a:p>
            <a:pPr algn="ctr"/>
            <a:fld id="{8F82E0A0-C266-4798-8C8F-B9F91E9DA37E}" type="slidenum">
              <a:rPr kumimoji="0" lang="zh-CN" sz="2400" b="1">
                <a:solidFill>
                  <a:srgbClr val="FFFFFF"/>
                </a:solidFill>
              </a:rPr>
              <a:pPr algn="ctr"/>
              <a:t>‹#›</a:t>
            </a:fld>
            <a:endParaRPr kumimoji="0" lang="zh-CN" sz="2400">
              <a:solidFill>
                <a:srgbClr val="FFFFFF"/>
              </a:solidFill>
            </a:endParaRPr>
          </a:p>
        </p:txBody>
      </p:sp>
      <p:sp>
        <p:nvSpPr>
          <p:cNvPr id="14" name="Footer Placeholder 13"/>
          <p:cNvSpPr>
            <a:spLocks noGrp="1"/>
          </p:cNvSpPr>
          <p:nvPr>
            <p:ph type="ftr" sz="quarter" idx="12"/>
          </p:nvPr>
        </p:nvSpPr>
        <p:spPr>
          <a:xfrm>
            <a:off x="8190148" y="5233764"/>
            <a:ext cx="846348" cy="304271"/>
          </a:xfrm>
          <a:prstGeom prst="rect">
            <a:avLst/>
          </a:prstGeom>
        </p:spPr>
        <p:txBody>
          <a:bodyPr/>
          <a:lstStyle>
            <a:extLst/>
          </a:lstStyle>
          <a:p>
            <a:endParaRPr kumimoji="0" lang="zh-C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pPr eaLnBrk="1" latinLnBrk="0" hangingPunct="1"/>
            <a:r>
              <a:rPr lang="zh-CN" altLang="en-US" smtClean="0"/>
              <a:t>单击此处编辑母版标题样式</a:t>
            </a:r>
            <a:endParaRPr/>
          </a:p>
        </p:txBody>
      </p:sp>
      <p:sp>
        <p:nvSpPr>
          <p:cNvPr id="9" name="Content Placeholder 8"/>
          <p:cNvSpPr>
            <a:spLocks noGrp="1"/>
          </p:cNvSpPr>
          <p:nvPr>
            <p:ph sz="quarter" idx="13"/>
          </p:nvPr>
        </p:nvSpPr>
        <p:spPr>
          <a:xfrm>
            <a:off x="609600" y="1502835"/>
            <a:ext cx="3886200" cy="3631804"/>
          </a:xfrm>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11" name="Content Placeholder 10"/>
          <p:cNvSpPr>
            <a:spLocks noGrp="1"/>
          </p:cNvSpPr>
          <p:nvPr>
            <p:ph sz="quarter" idx="14"/>
          </p:nvPr>
        </p:nvSpPr>
        <p:spPr>
          <a:xfrm>
            <a:off x="4844901" y="1502833"/>
            <a:ext cx="3886200" cy="3631806"/>
          </a:xfrm>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8" name="Date Placeholder 7"/>
          <p:cNvSpPr>
            <a:spLocks noGrp="1"/>
          </p:cNvSpPr>
          <p:nvPr>
            <p:ph type="dt" sz="half" idx="15"/>
          </p:nvPr>
        </p:nvSpPr>
        <p:spPr>
          <a:xfrm>
            <a:off x="6096000" y="5207000"/>
            <a:ext cx="2667000" cy="304271"/>
          </a:xfrm>
          <a:prstGeom prst="rect">
            <a:avLst/>
          </a:prstGeom>
        </p:spPr>
        <p:txBody>
          <a:bodyPr rtlCol="0"/>
          <a:lstStyle>
            <a:extLst/>
          </a:lstStyle>
          <a:p>
            <a:endParaRPr kumimoji="0" lang="zh-CN"/>
          </a:p>
        </p:txBody>
      </p:sp>
      <p:sp>
        <p:nvSpPr>
          <p:cNvPr id="10" name="Slide Number Placeholder 9"/>
          <p:cNvSpPr>
            <a:spLocks noGrp="1"/>
          </p:cNvSpPr>
          <p:nvPr>
            <p:ph type="sldNum" sz="quarter" idx="16"/>
          </p:nvPr>
        </p:nvSpPr>
        <p:spPr/>
        <p:txBody>
          <a:bodyPr rtlCol="0"/>
          <a:lstStyle>
            <a:extLst/>
          </a:lstStyle>
          <a:p>
            <a:pPr algn="ctr"/>
            <a:fld id="{8F82E0A0-C266-4798-8C8F-B9F91E9DA37E}" type="slidenum">
              <a:rPr kumimoji="0" lang="zh-CN" sz="1400" b="1">
                <a:solidFill>
                  <a:srgbClr val="FFFFFF"/>
                </a:solidFill>
              </a:rPr>
              <a:pPr algn="ctr"/>
              <a:t>‹#›</a:t>
            </a:fld>
            <a:endParaRPr kumimoji="0" lang="zh-CN"/>
          </a:p>
        </p:txBody>
      </p:sp>
      <p:sp>
        <p:nvSpPr>
          <p:cNvPr id="12" name="Footer Placeholder 11"/>
          <p:cNvSpPr>
            <a:spLocks noGrp="1"/>
          </p:cNvSpPr>
          <p:nvPr>
            <p:ph type="ftr" sz="quarter" idx="17"/>
          </p:nvPr>
        </p:nvSpPr>
        <p:spPr>
          <a:xfrm>
            <a:off x="8190148" y="5233764"/>
            <a:ext cx="846348" cy="304271"/>
          </a:xfrm>
          <a:prstGeom prst="rect">
            <a:avLst/>
          </a:prstGeom>
        </p:spPr>
        <p:txBody>
          <a:bodyPr rtlCol="0"/>
          <a:lstStyle>
            <a:extLst/>
          </a:lstStyle>
          <a:p>
            <a:endParaRPr kumimoji="0"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12648" y="131233"/>
            <a:ext cx="8153400" cy="1117600"/>
          </a:xfrm>
        </p:spPr>
        <p:txBody>
          <a:bodyPr anchor="b"/>
          <a:lstStyle>
            <a:lvl1pPr eaLnBrk="1" latinLnBrk="0" hangingPunct="1">
              <a:defRPr kumimoji="0" lang="zh-CN"/>
            </a:lvl1pPr>
            <a:extLst/>
          </a:lstStyle>
          <a:p>
            <a:pPr eaLnBrk="1" latinLnBrk="0" hangingPunct="1"/>
            <a:r>
              <a:rPr lang="zh-CN" altLang="en-US" smtClean="0"/>
              <a:t>单击此处编辑母版标题样式</a:t>
            </a:r>
            <a:endParaRPr/>
          </a:p>
        </p:txBody>
      </p:sp>
      <p:sp>
        <p:nvSpPr>
          <p:cNvPr id="11" name="Content Placeholder 10"/>
          <p:cNvSpPr>
            <a:spLocks noGrp="1"/>
          </p:cNvSpPr>
          <p:nvPr>
            <p:ph sz="quarter" idx="13"/>
          </p:nvPr>
        </p:nvSpPr>
        <p:spPr>
          <a:xfrm>
            <a:off x="609600" y="2133131"/>
            <a:ext cx="3886200" cy="2921000"/>
          </a:xfrm>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13" name="Content Placeholder 12"/>
          <p:cNvSpPr>
            <a:spLocks noGrp="1"/>
          </p:cNvSpPr>
          <p:nvPr>
            <p:ph sz="quarter" idx="14"/>
          </p:nvPr>
        </p:nvSpPr>
        <p:spPr>
          <a:xfrm>
            <a:off x="4800600" y="2133131"/>
            <a:ext cx="3886200" cy="2921000"/>
          </a:xfrm>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10" name="Date Placeholder 9"/>
          <p:cNvSpPr>
            <a:spLocks noGrp="1"/>
          </p:cNvSpPr>
          <p:nvPr>
            <p:ph type="dt" sz="half" idx="15"/>
          </p:nvPr>
        </p:nvSpPr>
        <p:spPr>
          <a:xfrm>
            <a:off x="6096000" y="5207000"/>
            <a:ext cx="2667000" cy="304271"/>
          </a:xfrm>
          <a:prstGeom prst="rect">
            <a:avLst/>
          </a:prstGeom>
        </p:spPr>
        <p:txBody>
          <a:bodyPr rtlCol="0"/>
          <a:lstStyle>
            <a:extLst/>
          </a:lstStyle>
          <a:p>
            <a:endParaRPr kumimoji="0" lang="zh-CN"/>
          </a:p>
        </p:txBody>
      </p:sp>
      <p:sp>
        <p:nvSpPr>
          <p:cNvPr id="12" name="Slide Number Placeholder 11"/>
          <p:cNvSpPr>
            <a:spLocks noGrp="1"/>
          </p:cNvSpPr>
          <p:nvPr>
            <p:ph type="sldNum" sz="quarter" idx="16"/>
          </p:nvPr>
        </p:nvSpPr>
        <p:spPr/>
        <p:txBody>
          <a:bodyPr rtlCol="0"/>
          <a:lstStyle>
            <a:extLst/>
          </a:lstStyle>
          <a:p>
            <a:pPr algn="ctr"/>
            <a:fld id="{8F82E0A0-C266-4798-8C8F-B9F91E9DA37E}" type="slidenum">
              <a:rPr kumimoji="0" lang="zh-CN" sz="1400" b="1">
                <a:solidFill>
                  <a:srgbClr val="FFFFFF"/>
                </a:solidFill>
              </a:rPr>
              <a:pPr algn="ctr"/>
              <a:t>‹#›</a:t>
            </a:fld>
            <a:endParaRPr kumimoji="0" lang="zh-CN"/>
          </a:p>
        </p:txBody>
      </p:sp>
      <p:sp>
        <p:nvSpPr>
          <p:cNvPr id="14" name="Footer Placeholder 13"/>
          <p:cNvSpPr>
            <a:spLocks noGrp="1"/>
          </p:cNvSpPr>
          <p:nvPr>
            <p:ph type="ftr" sz="quarter" idx="17"/>
          </p:nvPr>
        </p:nvSpPr>
        <p:spPr>
          <a:xfrm>
            <a:off x="8190148" y="5233764"/>
            <a:ext cx="846348" cy="304271"/>
          </a:xfrm>
          <a:prstGeom prst="rect">
            <a:avLst/>
          </a:prstGeom>
        </p:spPr>
        <p:txBody>
          <a:bodyPr rtlCol="0"/>
          <a:lstStyle>
            <a:extLst/>
          </a:lstStyle>
          <a:p>
            <a:endParaRPr kumimoji="0" lang="zh-CN"/>
          </a:p>
        </p:txBody>
      </p:sp>
      <p:sp>
        <p:nvSpPr>
          <p:cNvPr id="16" name="Text Placeholder 15"/>
          <p:cNvSpPr>
            <a:spLocks noGrp="1"/>
          </p:cNvSpPr>
          <p:nvPr>
            <p:ph type="body" sz="quarter" idx="18"/>
          </p:nvPr>
        </p:nvSpPr>
        <p:spPr>
          <a:xfrm>
            <a:off x="609600" y="1513652"/>
            <a:ext cx="3886200" cy="589280"/>
          </a:xfrm>
          <a:solidFill>
            <a:schemeClr val="accent2"/>
          </a:solidFill>
        </p:spPr>
        <p:txBody>
          <a:bodyPr rtlCol="0" anchor="ctr"/>
          <a:lstStyle>
            <a:lvl1pPr eaLnBrk="1" latinLnBrk="0" hangingPunct="1">
              <a:buFontTx/>
              <a:buNone/>
              <a:defRPr kumimoji="0" lang="zh-CN" sz="2000" b="1">
                <a:solidFill>
                  <a:srgbClr val="FFFFFF"/>
                </a:solidFill>
              </a:defRPr>
            </a:lvl1pPr>
            <a:extLst/>
          </a:lstStyle>
          <a:p>
            <a:pPr lvl="0" eaLnBrk="1" latinLnBrk="0" hangingPunct="1"/>
            <a:r>
              <a:rPr lang="zh-CN" altLang="en-US" smtClean="0"/>
              <a:t>单击此处编辑母版文本样式</a:t>
            </a:r>
          </a:p>
        </p:txBody>
      </p:sp>
      <p:sp>
        <p:nvSpPr>
          <p:cNvPr id="15" name="Text Placeholder 14"/>
          <p:cNvSpPr>
            <a:spLocks noGrp="1"/>
          </p:cNvSpPr>
          <p:nvPr>
            <p:ph type="body" sz="quarter" idx="19"/>
          </p:nvPr>
        </p:nvSpPr>
        <p:spPr>
          <a:xfrm>
            <a:off x="4800600" y="1513652"/>
            <a:ext cx="3886200" cy="589280"/>
          </a:xfrm>
          <a:solidFill>
            <a:schemeClr val="accent4"/>
          </a:solidFill>
        </p:spPr>
        <p:txBody>
          <a:bodyPr rtlCol="0" anchor="ctr"/>
          <a:lstStyle>
            <a:lvl1pPr eaLnBrk="1" latinLnBrk="0" hangingPunct="1">
              <a:buFontTx/>
              <a:buNone/>
              <a:defRPr kumimoji="0" lang="zh-CN" sz="2000" b="1">
                <a:solidFill>
                  <a:srgbClr val="FFFFFF"/>
                </a:solidFill>
              </a:defRPr>
            </a:lvl1pPr>
            <a:extLst/>
          </a:lstStyle>
          <a:p>
            <a:pPr lvl="0" eaLnBrk="1" latinLnBrk="0" hangingPunct="1"/>
            <a:r>
              <a:rPr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pPr eaLnBrk="1" latinLnBrk="0" hangingPunct="1"/>
            <a:r>
              <a:rPr lang="zh-CN" altLang="en-US" smtClean="0"/>
              <a:t>单击此处编辑母版标题样式</a:t>
            </a:r>
            <a:endParaRPr/>
          </a:p>
        </p:txBody>
      </p:sp>
      <p:sp>
        <p:nvSpPr>
          <p:cNvPr id="3" name="Date Placeholder 2"/>
          <p:cNvSpPr>
            <a:spLocks noGrp="1"/>
          </p:cNvSpPr>
          <p:nvPr>
            <p:ph type="dt" sz="half" idx="10"/>
          </p:nvPr>
        </p:nvSpPr>
        <p:spPr>
          <a:xfrm>
            <a:off x="6096000" y="5207000"/>
            <a:ext cx="2667000" cy="304271"/>
          </a:xfrm>
          <a:prstGeom prst="rect">
            <a:avLst/>
          </a:prstGeom>
        </p:spPr>
        <p:txBody>
          <a:bodyPr/>
          <a:lstStyle>
            <a:extLst/>
          </a:lstStyle>
          <a:p>
            <a:endParaRPr kumimoji="0" lang="zh-CN"/>
          </a:p>
        </p:txBody>
      </p:sp>
      <p:sp>
        <p:nvSpPr>
          <p:cNvPr id="4" name="Footer Placeholder 3"/>
          <p:cNvSpPr>
            <a:spLocks noGrp="1"/>
          </p:cNvSpPr>
          <p:nvPr>
            <p:ph type="ftr" sz="quarter" idx="11"/>
          </p:nvPr>
        </p:nvSpPr>
        <p:spPr>
          <a:xfrm>
            <a:off x="8190148" y="5233764"/>
            <a:ext cx="846348" cy="304271"/>
          </a:xfrm>
          <a:prstGeom prst="rect">
            <a:avLst/>
          </a:prstGeom>
        </p:spPr>
        <p:txBody>
          <a:bodyPr/>
          <a:lstStyle>
            <a:extLst/>
          </a:lstStyle>
          <a:p>
            <a:endParaRPr kumimoji="0" lang="zh-CN"/>
          </a:p>
        </p:txBody>
      </p:sp>
      <p:sp>
        <p:nvSpPr>
          <p:cNvPr id="5" name="Slide Number Placeholder 4"/>
          <p:cNvSpPr>
            <a:spLocks noGrp="1"/>
          </p:cNvSpPr>
          <p:nvPr>
            <p:ph type="sldNum" sz="quarter" idx="12"/>
          </p:nvPr>
        </p:nvSpPr>
        <p:spPr/>
        <p:txBody>
          <a:bodyPr/>
          <a:lstStyle>
            <a:lvl1pPr eaLnBrk="1" latinLnBrk="0" hangingPunct="1">
              <a:defRPr kumimoji="0" lang="zh-CN">
                <a:solidFill>
                  <a:srgbClr val="FFFFFF"/>
                </a:solidFill>
              </a:defRPr>
            </a:lvl1pPr>
            <a:extLst/>
          </a:lstStyle>
          <a:p>
            <a:fld id="{A3F7CB7D-F184-43C7-B6FD-03D728E1BBFF}" type="slidenum">
              <a:rPr kumimoji="0" lang="zh-CN">
                <a:solidFill>
                  <a:srgbClr val="FFFFFF"/>
                </a:solidFill>
              </a:rPr>
              <a:pPr/>
              <a:t>‹#›</a:t>
            </a:fld>
            <a:endParaRPr kumimoji="0" lang="zh-CN">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0" y="5207000"/>
            <a:ext cx="2667000" cy="304271"/>
          </a:xfrm>
          <a:prstGeom prst="rect">
            <a:avLst/>
          </a:prstGeom>
        </p:spPr>
        <p:txBody>
          <a:bodyPr/>
          <a:lstStyle>
            <a:extLst/>
          </a:lstStyle>
          <a:p>
            <a:endParaRPr kumimoji="0" lang="zh-CN"/>
          </a:p>
        </p:txBody>
      </p:sp>
      <p:sp>
        <p:nvSpPr>
          <p:cNvPr id="3" name="Footer Placeholder 2"/>
          <p:cNvSpPr>
            <a:spLocks noGrp="1"/>
          </p:cNvSpPr>
          <p:nvPr>
            <p:ph type="ftr" sz="quarter" idx="11"/>
          </p:nvPr>
        </p:nvSpPr>
        <p:spPr>
          <a:xfrm>
            <a:off x="8190148" y="5233764"/>
            <a:ext cx="846348" cy="304271"/>
          </a:xfrm>
          <a:prstGeom prst="rect">
            <a:avLst/>
          </a:prstGeom>
        </p:spPr>
        <p:txBody>
          <a:bodyPr/>
          <a:lstStyle>
            <a:extLst/>
          </a:lstStyle>
          <a:p>
            <a:endParaRPr kumimoji="0" lang="zh-CN"/>
          </a:p>
        </p:txBody>
      </p:sp>
      <p:sp>
        <p:nvSpPr>
          <p:cNvPr id="4" name="Slide Number Placeholder 3"/>
          <p:cNvSpPr>
            <a:spLocks noGrp="1"/>
          </p:cNvSpPr>
          <p:nvPr>
            <p:ph type="sldNum" sz="quarter" idx="12"/>
          </p:nvPr>
        </p:nvSpPr>
        <p:spPr>
          <a:xfrm>
            <a:off x="0" y="5207000"/>
            <a:ext cx="533400" cy="317500"/>
          </a:xfrm>
        </p:spPr>
        <p:txBody>
          <a:bodyPr/>
          <a:lstStyle>
            <a:lvl1pPr eaLnBrk="1" latinLnBrk="0" hangingPunct="1">
              <a:defRPr kumimoji="0" lang="zh-CN">
                <a:solidFill>
                  <a:schemeClr val="tx2"/>
                </a:solidFill>
              </a:defRPr>
            </a:lvl1pPr>
            <a:extLst/>
          </a:lstStyle>
          <a:p>
            <a:fld id="{A3F7CB7D-F184-43C7-B6FD-03D728E1BBFF}" type="slidenum">
              <a:rPr kumimoji="0" lang="zh-CN">
                <a:solidFill>
                  <a:schemeClr val="tx2"/>
                </a:solidFill>
              </a:rPr>
              <a:pPr/>
              <a:t>‹#›</a:t>
            </a:fld>
            <a:endParaRPr kumimoji="0" lang="zh-CN">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131233"/>
            <a:ext cx="8153400" cy="1117600"/>
          </a:xfrm>
        </p:spPr>
        <p:txBody>
          <a:bodyPr anchor="b"/>
          <a:lstStyle>
            <a:lvl1pPr algn="l" eaLnBrk="1" latinLnBrk="0" hangingPunct="1">
              <a:buNone/>
              <a:defRPr kumimoji="0" lang="zh-CN" sz="4200" b="0"/>
            </a:lvl1pPr>
            <a:extLst/>
          </a:lstStyle>
          <a:p>
            <a:pPr eaLnBrk="1" latinLnBrk="0" hangingPunct="1"/>
            <a:r>
              <a:rPr lang="zh-CN" altLang="en-US" smtClean="0"/>
              <a:t>单击此处编辑母版标题样式</a:t>
            </a:r>
            <a:endParaRPr/>
          </a:p>
        </p:txBody>
      </p:sp>
      <p:sp>
        <p:nvSpPr>
          <p:cNvPr id="5" name="Date Placeholder 4"/>
          <p:cNvSpPr>
            <a:spLocks noGrp="1"/>
          </p:cNvSpPr>
          <p:nvPr>
            <p:ph type="dt" sz="half" idx="10"/>
          </p:nvPr>
        </p:nvSpPr>
        <p:spPr>
          <a:xfrm>
            <a:off x="6096000" y="5207000"/>
            <a:ext cx="2667000" cy="304271"/>
          </a:xfrm>
          <a:prstGeom prst="rect">
            <a:avLst/>
          </a:prstGeom>
        </p:spPr>
        <p:txBody>
          <a:bodyPr/>
          <a:lstStyle>
            <a:extLst/>
          </a:lstStyle>
          <a:p>
            <a:endParaRPr kumimoji="0" lang="zh-CN"/>
          </a:p>
        </p:txBody>
      </p:sp>
      <p:sp>
        <p:nvSpPr>
          <p:cNvPr id="6" name="Footer Placeholder 5"/>
          <p:cNvSpPr>
            <a:spLocks noGrp="1"/>
          </p:cNvSpPr>
          <p:nvPr>
            <p:ph type="ftr" sz="quarter" idx="11"/>
          </p:nvPr>
        </p:nvSpPr>
        <p:spPr>
          <a:xfrm>
            <a:off x="8190148" y="5233764"/>
            <a:ext cx="846348" cy="304271"/>
          </a:xfrm>
          <a:prstGeom prst="rect">
            <a:avLst/>
          </a:prstGeom>
        </p:spPr>
        <p:txBody>
          <a:bodyPr/>
          <a:lstStyle>
            <a:extLst/>
          </a:lstStyle>
          <a:p>
            <a:endParaRPr kumimoji="0" lang="zh-CN"/>
          </a:p>
        </p:txBody>
      </p:sp>
      <p:sp>
        <p:nvSpPr>
          <p:cNvPr id="7" name="Slide Number Placeholder 6"/>
          <p:cNvSpPr>
            <a:spLocks noGrp="1"/>
          </p:cNvSpPr>
          <p:nvPr>
            <p:ph type="sldNum" sz="quarter" idx="12"/>
          </p:nvPr>
        </p:nvSpPr>
        <p:spPr/>
        <p:txBody>
          <a:bodyPr/>
          <a:lstStyle>
            <a:lvl1pPr eaLnBrk="1" latinLnBrk="0" hangingPunct="1">
              <a:defRPr kumimoji="0" lang="zh-CN">
                <a:solidFill>
                  <a:srgbClr val="FFFFFF"/>
                </a:solidFill>
              </a:defRPr>
            </a:lvl1pPr>
            <a:extLst/>
          </a:lstStyle>
          <a:p>
            <a:fld id="{A3F7CB7D-F184-43C7-B6FD-03D728E1BBFF}" type="slidenum">
              <a:rPr kumimoji="0" lang="zh-CN">
                <a:solidFill>
                  <a:srgbClr val="FFFFFF"/>
                </a:solidFill>
              </a:rPr>
              <a:pPr/>
              <a:t>‹#›</a:t>
            </a:fld>
            <a:endParaRPr kumimoji="0" lang="zh-CN">
              <a:solidFill>
                <a:srgbClr val="FFFFFF"/>
              </a:solidFill>
            </a:endParaRPr>
          </a:p>
        </p:txBody>
      </p:sp>
      <p:sp>
        <p:nvSpPr>
          <p:cNvPr id="3" name="Text Placeholder 2"/>
          <p:cNvSpPr>
            <a:spLocks noGrp="1"/>
          </p:cNvSpPr>
          <p:nvPr>
            <p:ph type="body" idx="1"/>
          </p:nvPr>
        </p:nvSpPr>
        <p:spPr>
          <a:xfrm>
            <a:off x="609600" y="1587500"/>
            <a:ext cx="1600200" cy="3471333"/>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000"/>
              </a:spcAft>
              <a:buNone/>
              <a:defRPr kumimoji="0" lang="zh-CN" sz="1800"/>
            </a:lvl1pPr>
            <a:lvl2pPr eaLnBrk="1" latinLnBrk="0" hangingPunct="1">
              <a:buNone/>
              <a:defRPr kumimoji="0" lang="zh-CN" sz="1200"/>
            </a:lvl2pPr>
            <a:lvl3pPr eaLnBrk="1" latinLnBrk="0" hangingPunct="1">
              <a:buNone/>
              <a:defRPr kumimoji="0" lang="zh-CN" sz="1000"/>
            </a:lvl3pPr>
            <a:lvl4pPr eaLnBrk="1" latinLnBrk="0" hangingPunct="1">
              <a:buNone/>
              <a:defRPr kumimoji="0" lang="zh-CN" sz="900"/>
            </a:lvl4pPr>
            <a:lvl5pPr eaLnBrk="1" latinLnBrk="0" hangingPunct="1">
              <a:buNone/>
              <a:defRPr kumimoji="0" lang="zh-CN" sz="900"/>
            </a:lvl5pPr>
            <a:extLst/>
          </a:lstStyle>
          <a:p>
            <a:pPr lvl="0" eaLnBrk="1" latinLnBrk="0" hangingPunct="1"/>
            <a:r>
              <a:rPr lang="zh-CN" altLang="en-US" smtClean="0"/>
              <a:t>单击此处编辑母版文本样式</a:t>
            </a:r>
          </a:p>
        </p:txBody>
      </p:sp>
      <p:sp>
        <p:nvSpPr>
          <p:cNvPr id="9" name="Content Placeholder 8"/>
          <p:cNvSpPr>
            <a:spLocks noGrp="1"/>
          </p:cNvSpPr>
          <p:nvPr>
            <p:ph sz="quarter" idx="13"/>
          </p:nvPr>
        </p:nvSpPr>
        <p:spPr>
          <a:xfrm>
            <a:off x="2362200" y="1587500"/>
            <a:ext cx="6400800" cy="3556000"/>
          </a:xfrm>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799840"/>
          </a:xfrm>
          <a:solidFill>
            <a:schemeClr val="tx2">
              <a:shade val="50000"/>
            </a:schemeClr>
          </a:solidFill>
          <a:ln>
            <a:noFill/>
          </a:ln>
        </p:spPr>
        <p:txBody>
          <a:bodyPr/>
          <a:lstStyle>
            <a:lvl1pPr eaLnBrk="1" latinLnBrk="0" hangingPunct="1">
              <a:buNone/>
              <a:defRPr kumimoji="0" lang="zh-CN" sz="3200"/>
            </a:lvl1pPr>
            <a:extLst/>
          </a:lstStyle>
          <a:p>
            <a:r>
              <a:rPr kumimoji="0" lang="zh-CN" altLang="en-US" smtClean="0"/>
              <a:t>单击图标添加图片</a:t>
            </a:r>
            <a:endParaRPr kumimoji="0" lang="zh-CN"/>
          </a:p>
        </p:txBody>
      </p:sp>
      <p:sp>
        <p:nvSpPr>
          <p:cNvPr id="4" name="Text Placeholder 3"/>
          <p:cNvSpPr>
            <a:spLocks noGrp="1"/>
          </p:cNvSpPr>
          <p:nvPr>
            <p:ph type="body" sz="half" idx="2"/>
          </p:nvPr>
        </p:nvSpPr>
        <p:spPr>
          <a:xfrm>
            <a:off x="1600200" y="4572000"/>
            <a:ext cx="7315200" cy="571500"/>
          </a:xfrm>
        </p:spPr>
        <p:txBody>
          <a:bodyPr/>
          <a:lstStyle>
            <a:lvl1pPr marL="0" indent="0" eaLnBrk="1" latinLnBrk="0" hangingPunct="1">
              <a:buFontTx/>
              <a:buNone/>
              <a:defRPr kumimoji="0" lang="zh-CN" sz="1700"/>
            </a:lvl1pPr>
            <a:lvl2pPr eaLnBrk="1" latinLnBrk="0" hangingPunct="1">
              <a:buFontTx/>
              <a:buNone/>
              <a:defRPr kumimoji="0" lang="zh-CN" sz="1200"/>
            </a:lvl2pPr>
            <a:lvl3pPr eaLnBrk="1" latinLnBrk="0" hangingPunct="1">
              <a:buFontTx/>
              <a:buNone/>
              <a:defRPr kumimoji="0" lang="zh-CN" sz="1000"/>
            </a:lvl3pPr>
            <a:lvl4pPr eaLnBrk="1" latinLnBrk="0" hangingPunct="1">
              <a:buFontTx/>
              <a:buNone/>
              <a:defRPr kumimoji="0" lang="zh-CN" sz="900"/>
            </a:lvl4pPr>
            <a:lvl5pPr eaLnBrk="1" latinLnBrk="0" hangingPunct="1">
              <a:buFontTx/>
              <a:buNone/>
              <a:defRPr kumimoji="0" lang="zh-CN" sz="900"/>
            </a:lvl5pPr>
            <a:extLst/>
          </a:lstStyle>
          <a:p>
            <a:pPr lvl="0" eaLnBrk="1" latinLnBrk="0" hangingPunct="1"/>
            <a:r>
              <a:rPr lang="zh-CN" altLang="en-US" smtClean="0"/>
              <a:t>单击此处编辑母版文本样式</a:t>
            </a:r>
          </a:p>
        </p:txBody>
      </p:sp>
      <p:sp>
        <p:nvSpPr>
          <p:cNvPr id="8" name="Rectangle 7"/>
          <p:cNvSpPr/>
          <p:nvPr/>
        </p:nvSpPr>
        <p:spPr>
          <a:xfrm>
            <a:off x="-9144" y="381000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9" name="Rectangle 8"/>
          <p:cNvSpPr/>
          <p:nvPr/>
        </p:nvSpPr>
        <p:spPr>
          <a:xfrm>
            <a:off x="-9144" y="3886200"/>
            <a:ext cx="1463040"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10" name="Rectangle 9"/>
          <p:cNvSpPr/>
          <p:nvPr/>
        </p:nvSpPr>
        <p:spPr>
          <a:xfrm>
            <a:off x="1545336" y="3878580"/>
            <a:ext cx="7589520"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2" name="Title 1"/>
          <p:cNvSpPr>
            <a:spLocks noGrp="1"/>
          </p:cNvSpPr>
          <p:nvPr>
            <p:ph type="title"/>
          </p:nvPr>
        </p:nvSpPr>
        <p:spPr>
          <a:xfrm>
            <a:off x="1600200" y="3937000"/>
            <a:ext cx="7315200" cy="508000"/>
          </a:xfrm>
        </p:spPr>
        <p:txBody>
          <a:bodyPr anchor="ctr"/>
          <a:lstStyle>
            <a:lvl1pPr algn="l" eaLnBrk="1" latinLnBrk="0" hangingPunct="1">
              <a:buNone/>
              <a:defRPr kumimoji="0" lang="zh-CN" sz="2800" b="0">
                <a:solidFill>
                  <a:srgbClr val="FFFFFF"/>
                </a:solidFill>
              </a:defRPr>
            </a:lvl1pPr>
            <a:extLst/>
          </a:lstStyle>
          <a:p>
            <a:pPr eaLnBrk="1" latinLnBrk="0" hangingPunct="1"/>
            <a:r>
              <a:rPr lang="zh-CN" altLang="en-US" smtClean="0"/>
              <a:t>单击此处编辑母版标题样式</a:t>
            </a:r>
            <a:endParaRPr/>
          </a:p>
        </p:txBody>
      </p:sp>
      <p:sp>
        <p:nvSpPr>
          <p:cNvPr id="11" name="Rectangle 10"/>
          <p:cNvSpPr/>
          <p:nvPr/>
        </p:nvSpPr>
        <p:spPr>
          <a:xfrm>
            <a:off x="1447800" y="0"/>
            <a:ext cx="100584" cy="572262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12" name="Date Placeholder 11"/>
          <p:cNvSpPr>
            <a:spLocks noGrp="1"/>
          </p:cNvSpPr>
          <p:nvPr>
            <p:ph type="dt" sz="half" idx="10"/>
          </p:nvPr>
        </p:nvSpPr>
        <p:spPr>
          <a:xfrm>
            <a:off x="6248400" y="5207000"/>
            <a:ext cx="2667000" cy="304271"/>
          </a:xfrm>
          <a:prstGeom prst="rect">
            <a:avLst/>
          </a:prstGeom>
        </p:spPr>
        <p:txBody>
          <a:bodyPr rtlCol="0"/>
          <a:lstStyle>
            <a:extLst/>
          </a:lstStyle>
          <a:p>
            <a:endParaRPr kumimoji="0" lang="zh-CN"/>
          </a:p>
        </p:txBody>
      </p:sp>
      <p:sp>
        <p:nvSpPr>
          <p:cNvPr id="13" name="Slide Number Placeholder 12"/>
          <p:cNvSpPr>
            <a:spLocks noGrp="1"/>
          </p:cNvSpPr>
          <p:nvPr>
            <p:ph type="sldNum" sz="quarter" idx="11"/>
          </p:nvPr>
        </p:nvSpPr>
        <p:spPr>
          <a:xfrm>
            <a:off x="0" y="3889375"/>
            <a:ext cx="1447800" cy="552982"/>
          </a:xfrm>
        </p:spPr>
        <p:txBody>
          <a:bodyPr rtlCol="0"/>
          <a:lstStyle>
            <a:lvl1pPr eaLnBrk="1" latinLnBrk="0" hangingPunct="1">
              <a:defRPr kumimoji="0" lang="zh-CN" sz="2800"/>
            </a:lvl1pPr>
            <a:extLst/>
          </a:lstStyle>
          <a:p>
            <a:pPr algn="ctr"/>
            <a:fld id="{8F82E0A0-C266-4798-8C8F-B9F91E9DA37E}" type="slidenum">
              <a:rPr kumimoji="0" lang="zh-CN" sz="2800" b="1">
                <a:solidFill>
                  <a:srgbClr val="FFFFFF"/>
                </a:solidFill>
              </a:rPr>
              <a:pPr algn="ctr"/>
              <a:t>‹#›</a:t>
            </a:fld>
            <a:endParaRPr kumimoji="0" lang="zh-CN" sz="2800"/>
          </a:p>
        </p:txBody>
      </p:sp>
      <p:sp>
        <p:nvSpPr>
          <p:cNvPr id="14" name="Footer Placeholder 13"/>
          <p:cNvSpPr>
            <a:spLocks noGrp="1"/>
          </p:cNvSpPr>
          <p:nvPr>
            <p:ph type="ftr" sz="quarter" idx="12"/>
          </p:nvPr>
        </p:nvSpPr>
        <p:spPr>
          <a:xfrm>
            <a:off x="1600200" y="5206839"/>
            <a:ext cx="4572000" cy="304271"/>
          </a:xfrm>
          <a:prstGeom prst="rect">
            <a:avLst/>
          </a:prstGeom>
        </p:spPr>
        <p:txBody>
          <a:bodyPr rtlCol="0"/>
          <a:lstStyle>
            <a:extLst/>
          </a:lstStyle>
          <a:p>
            <a:endParaRPr kumimoji="0" lang="zh-CN"/>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035968"/>
            <a:ext cx="8153400" cy="4125787"/>
          </a:xfrm>
          <a:prstGeom prst="rect">
            <a:avLst/>
          </a:prstGeom>
        </p:spPr>
        <p:txBody>
          <a:bodyPr vert="horz">
            <a:normAutofit/>
          </a:bodyPr>
          <a:lstStyle>
            <a:extLst/>
          </a:lstStyle>
          <a:p>
            <a:pPr lvl="0" eaLnBrk="1" latinLnBrk="0" hangingPunct="1"/>
            <a:r>
              <a:rPr kumimoji="0" lang="zh-CN" altLang="en-US" dirty="0" smtClean="0"/>
              <a:t>单击此处编辑母版文本样式</a:t>
            </a:r>
          </a:p>
          <a:p>
            <a:pPr lvl="1" eaLnBrk="1" latinLnBrk="0" hangingPunct="1"/>
            <a:r>
              <a:rPr kumimoji="0" lang="zh-CN" altLang="en-US" dirty="0" smtClean="0"/>
              <a:t>第二级</a:t>
            </a:r>
          </a:p>
          <a:p>
            <a:pPr lvl="2" eaLnBrk="1" latinLnBrk="0" hangingPunct="1"/>
            <a:r>
              <a:rPr kumimoji="0" lang="zh-CN" altLang="en-US" dirty="0" smtClean="0"/>
              <a:t>第三级</a:t>
            </a:r>
          </a:p>
          <a:p>
            <a:pPr lvl="3" eaLnBrk="1" latinLnBrk="0" hangingPunct="1"/>
            <a:r>
              <a:rPr kumimoji="0" lang="zh-CN" altLang="en-US" dirty="0" smtClean="0"/>
              <a:t>第四级</a:t>
            </a:r>
          </a:p>
          <a:p>
            <a:pPr lvl="4" eaLnBrk="1" latinLnBrk="0" hangingPunct="1"/>
            <a:r>
              <a:rPr kumimoji="0" lang="zh-CN" altLang="en-US" dirty="0" smtClean="0"/>
              <a:t>第五级</a:t>
            </a:r>
            <a:endParaRPr kumimoji="0" lang="en-US" dirty="0"/>
          </a:p>
        </p:txBody>
      </p:sp>
      <p:sp>
        <p:nvSpPr>
          <p:cNvPr id="7" name="Rectangle 6"/>
          <p:cNvSpPr/>
          <p:nvPr/>
        </p:nvSpPr>
        <p:spPr>
          <a:xfrm>
            <a:off x="0" y="769268"/>
            <a:ext cx="9144000" cy="2667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8" name="Rectangle 7"/>
          <p:cNvSpPr/>
          <p:nvPr/>
        </p:nvSpPr>
        <p:spPr>
          <a:xfrm>
            <a:off x="0" y="807368"/>
            <a:ext cx="533400" cy="190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9" name="Rectangle 8"/>
          <p:cNvSpPr/>
          <p:nvPr/>
        </p:nvSpPr>
        <p:spPr>
          <a:xfrm>
            <a:off x="590550" y="807368"/>
            <a:ext cx="8553450" cy="190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23" name="Slide Number Placeholder 22"/>
          <p:cNvSpPr>
            <a:spLocks noGrp="1"/>
          </p:cNvSpPr>
          <p:nvPr>
            <p:ph type="sldNum" sz="quarter" idx="4"/>
          </p:nvPr>
        </p:nvSpPr>
        <p:spPr>
          <a:xfrm>
            <a:off x="0" y="800754"/>
            <a:ext cx="533400" cy="203730"/>
          </a:xfrm>
          <a:prstGeom prst="rect">
            <a:avLst/>
          </a:prstGeom>
        </p:spPr>
        <p:txBody>
          <a:bodyPr vert="horz" anchor="ctr" anchorCtr="0">
            <a:normAutofit/>
          </a:bodyPr>
          <a:lstStyle>
            <a:lvl1pPr algn="ctr" eaLnBrk="1" latinLnBrk="0" hangingPunct="1">
              <a:defRPr kumimoji="0" lang="zh-CN" sz="1400" b="1">
                <a:solidFill>
                  <a:srgbClr val="FFFFFF"/>
                </a:solidFill>
              </a:defRPr>
            </a:lvl1pPr>
            <a:extLst/>
          </a:lstStyle>
          <a:p>
            <a:pPr algn="ctr"/>
            <a:fld id="{8F82E0A0-C266-4798-8C8F-B9F91E9DA37E}" type="slidenum">
              <a:rPr kumimoji="0" lang="zh-CN" sz="1400" b="1">
                <a:solidFill>
                  <a:srgbClr val="FFFFFF"/>
                </a:solidFill>
              </a:rPr>
              <a:pPr algn="ctr"/>
              <a:t>‹#›</a:t>
            </a:fld>
            <a:endParaRPr kumimoji="0" lang="zh-CN" sz="1400" b="1" dirty="0">
              <a:solidFill>
                <a:srgbClr val="FFFFFF"/>
              </a:solidFill>
            </a:endParaRPr>
          </a:p>
        </p:txBody>
      </p:sp>
      <p:sp>
        <p:nvSpPr>
          <p:cNvPr id="22" name="Title Placeholder 21"/>
          <p:cNvSpPr>
            <a:spLocks noGrp="1"/>
          </p:cNvSpPr>
          <p:nvPr>
            <p:ph type="title"/>
          </p:nvPr>
        </p:nvSpPr>
        <p:spPr>
          <a:xfrm>
            <a:off x="609600" y="131233"/>
            <a:ext cx="8153400" cy="638035"/>
          </a:xfrm>
          <a:prstGeom prst="rect">
            <a:avLst/>
          </a:prstGeom>
        </p:spPr>
        <p:txBody>
          <a:bodyPr vert="horz" anchor="b">
            <a:normAutofit/>
          </a:bodyPr>
          <a:lstStyle>
            <a:extLst/>
          </a:lstStyle>
          <a:p>
            <a:pPr eaLnBrk="1" latinLnBrk="0" hangingPunct="1"/>
            <a:r>
              <a:rPr kumimoji="0" lang="zh-CN" altLang="en-US" smtClean="0"/>
              <a:t>单击此处编辑母版标题样式</a:t>
            </a:r>
            <a:endParaRPr kumimoji="0" lang="en-US" smtClean="0"/>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Lst>
  <p:timing>
    <p:tnLst>
      <p:par>
        <p:cTn id="1" dur="indefinite" restart="never" nodeType="tmRoot"/>
      </p:par>
    </p:tnLst>
  </p:timing>
  <p:hf hdr="0" ftr="0" dt="0"/>
  <p:txStyles>
    <p:titleStyle>
      <a:lvl1pPr algn="l" rtl="0" eaLnBrk="1" latinLnBrk="0" hangingPunct="1">
        <a:spcBef>
          <a:spcPct val="0"/>
        </a:spcBef>
        <a:buNone/>
        <a:defRPr kumimoji="0" lang="zh-CN" sz="2800" kern="1200">
          <a:solidFill>
            <a:schemeClr val="tx2"/>
          </a:solidFill>
          <a:effectLst>
            <a:outerShdw blurRad="38100" dist="38100" dir="2700000" algn="tl">
              <a:srgbClr val="000000">
                <a:alpha val="43137"/>
              </a:srgbClr>
            </a:outerShdw>
          </a:effectLst>
          <a:latin typeface="微软雅黑" pitchFamily="34" charset="-122"/>
          <a:ea typeface="微软雅黑" pitchFamily="34" charset="-122"/>
          <a:cs typeface="+mj-cs"/>
        </a:defRPr>
      </a:lvl1pPr>
      <a:extLst/>
    </p:titleStyle>
    <p:bodyStyle>
      <a:lvl1pPr marL="320040" indent="-320040" algn="l" rtl="0" eaLnBrk="1" latinLnBrk="0" hangingPunct="1">
        <a:spcBef>
          <a:spcPts val="700"/>
        </a:spcBef>
        <a:buClr>
          <a:schemeClr val="accent2"/>
        </a:buClr>
        <a:buSzPct val="60000"/>
        <a:buFont typeface="Wingdings"/>
        <a:buChar char=""/>
        <a:defRPr kumimoji="0" lang="zh-CN" sz="1800" kern="1200">
          <a:solidFill>
            <a:schemeClr val="tx1"/>
          </a:solidFill>
          <a:latin typeface="微软雅黑" pitchFamily="34" charset="-122"/>
          <a:ea typeface="微软雅黑" pitchFamily="34" charset="-122"/>
          <a:cs typeface="+mn-cs"/>
        </a:defRPr>
      </a:lvl1pPr>
      <a:lvl2pPr marL="640080" indent="-274320" algn="l" rtl="0" eaLnBrk="1" latinLnBrk="0" hangingPunct="1">
        <a:spcBef>
          <a:spcPts val="550"/>
        </a:spcBef>
        <a:buClr>
          <a:schemeClr val="accent1"/>
        </a:buClr>
        <a:buSzPct val="70000"/>
        <a:buFont typeface="Wingdings 2"/>
        <a:buChar char=""/>
        <a:defRPr kumimoji="0" lang="zh-CN" sz="1600" kern="1200">
          <a:solidFill>
            <a:schemeClr val="tx1"/>
          </a:solidFill>
          <a:latin typeface="微软雅黑" pitchFamily="34" charset="-122"/>
          <a:ea typeface="微软雅黑" pitchFamily="34" charset="-122"/>
          <a:cs typeface="+mn-cs"/>
        </a:defRPr>
      </a:lvl2pPr>
      <a:lvl3pPr marL="914400" indent="-228600" algn="l" rtl="0" eaLnBrk="1" latinLnBrk="0" hangingPunct="1">
        <a:spcBef>
          <a:spcPts val="500"/>
        </a:spcBef>
        <a:buClr>
          <a:schemeClr val="accent2"/>
        </a:buClr>
        <a:buSzPct val="75000"/>
        <a:buFont typeface="Wingdings"/>
        <a:buChar char=""/>
        <a:defRPr kumimoji="0" lang="zh-CN" sz="1400" kern="1200">
          <a:solidFill>
            <a:schemeClr val="tx1"/>
          </a:solidFill>
          <a:latin typeface="微软雅黑" pitchFamily="34" charset="-122"/>
          <a:ea typeface="微软雅黑" pitchFamily="34" charset="-122"/>
          <a:cs typeface="+mn-cs"/>
        </a:defRPr>
      </a:lvl3pPr>
      <a:lvl4pPr marL="1371600" indent="-228600" algn="l" rtl="0" eaLnBrk="1" latinLnBrk="0" hangingPunct="1">
        <a:spcBef>
          <a:spcPts val="400"/>
        </a:spcBef>
        <a:buClr>
          <a:schemeClr val="accent3"/>
        </a:buClr>
        <a:buSzPct val="75000"/>
        <a:buFont typeface="Wingdings"/>
        <a:buChar char=""/>
        <a:defRPr kumimoji="0" lang="zh-CN" sz="1200" kern="1200">
          <a:solidFill>
            <a:schemeClr val="tx1"/>
          </a:solidFill>
          <a:latin typeface="微软雅黑" pitchFamily="34" charset="-122"/>
          <a:ea typeface="微软雅黑" pitchFamily="34" charset="-122"/>
          <a:cs typeface="+mn-cs"/>
        </a:defRPr>
      </a:lvl4pPr>
      <a:lvl5pPr marL="1828800" indent="-228600" algn="l" rtl="0" eaLnBrk="1" latinLnBrk="0" hangingPunct="1">
        <a:spcBef>
          <a:spcPts val="400"/>
        </a:spcBef>
        <a:buClr>
          <a:schemeClr val="accent4"/>
        </a:buClr>
        <a:buSzPct val="65000"/>
        <a:buFont typeface="Wingdings"/>
        <a:buChar char=""/>
        <a:defRPr kumimoji="0" lang="zh-CN" sz="1200" kern="1200">
          <a:solidFill>
            <a:schemeClr val="tx1"/>
          </a:solidFill>
          <a:latin typeface="微软雅黑" pitchFamily="34" charset="-122"/>
          <a:ea typeface="微软雅黑" pitchFamily="34" charset="-122"/>
          <a:cs typeface="+mn-cs"/>
        </a:defRPr>
      </a:lvl5pPr>
      <a:lvl6pPr marL="2103120" indent="-228600" algn="l" rtl="0" eaLnBrk="1" latinLnBrk="0" hangingPunct="1">
        <a:spcBef>
          <a:spcPct val="20000"/>
        </a:spcBef>
        <a:buClr>
          <a:schemeClr val="accent1"/>
        </a:buClr>
        <a:buFont typeface="Wingdings"/>
        <a:buNone/>
        <a:defRPr kumimoji="0" lang="zh-CN"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zh-CN"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zh-CN"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zh-CN" sz="1800" kern="1200" baseline="0">
          <a:solidFill>
            <a:schemeClr val="tx1"/>
          </a:solidFill>
          <a:latin typeface="+mn-lt"/>
          <a:ea typeface="+mn-ea"/>
          <a:cs typeface="+mn-cs"/>
        </a:defRPr>
      </a:lvl9pPr>
      <a:extLst/>
    </p:bodyStyle>
    <p:otherStyle>
      <a:lvl1pPr marL="0" algn="l" rtl="0" eaLnBrk="1" latinLnBrk="0" hangingPunct="1">
        <a:defRPr kumimoji="0" lang="zh-CN" kern="1200">
          <a:solidFill>
            <a:schemeClr val="tx1"/>
          </a:solidFill>
          <a:latin typeface="+mn-lt"/>
          <a:ea typeface="+mn-ea"/>
          <a:cs typeface="+mn-cs"/>
        </a:defRPr>
      </a:lvl1pPr>
      <a:lvl2pPr marL="457200" algn="l" rtl="0" eaLnBrk="1" latinLnBrk="0" hangingPunct="1">
        <a:defRPr kumimoji="0" lang="zh-CN" kern="1200">
          <a:solidFill>
            <a:schemeClr val="tx1"/>
          </a:solidFill>
          <a:latin typeface="+mn-lt"/>
          <a:ea typeface="+mn-ea"/>
          <a:cs typeface="+mn-cs"/>
        </a:defRPr>
      </a:lvl2pPr>
      <a:lvl3pPr marL="914400" algn="l" rtl="0" eaLnBrk="1" latinLnBrk="0" hangingPunct="1">
        <a:defRPr kumimoji="0" lang="zh-CN" kern="1200">
          <a:solidFill>
            <a:schemeClr val="tx1"/>
          </a:solidFill>
          <a:latin typeface="+mn-lt"/>
          <a:ea typeface="+mn-ea"/>
          <a:cs typeface="+mn-cs"/>
        </a:defRPr>
      </a:lvl3pPr>
      <a:lvl4pPr marL="1371600" algn="l" rtl="0" eaLnBrk="1" latinLnBrk="0" hangingPunct="1">
        <a:defRPr kumimoji="0" lang="zh-CN" kern="1200">
          <a:solidFill>
            <a:schemeClr val="tx1"/>
          </a:solidFill>
          <a:latin typeface="+mn-lt"/>
          <a:ea typeface="+mn-ea"/>
          <a:cs typeface="+mn-cs"/>
        </a:defRPr>
      </a:lvl4pPr>
      <a:lvl5pPr marL="1828800" algn="l" rtl="0" eaLnBrk="1" latinLnBrk="0" hangingPunct="1">
        <a:defRPr kumimoji="0" lang="zh-CN" kern="1200">
          <a:solidFill>
            <a:schemeClr val="tx1"/>
          </a:solidFill>
          <a:latin typeface="+mn-lt"/>
          <a:ea typeface="+mn-ea"/>
          <a:cs typeface="+mn-cs"/>
        </a:defRPr>
      </a:lvl5pPr>
      <a:lvl6pPr marL="2286000" algn="l" rtl="0" eaLnBrk="1" latinLnBrk="0" hangingPunct="1">
        <a:defRPr kumimoji="0" lang="zh-CN" kern="1200">
          <a:solidFill>
            <a:schemeClr val="tx1"/>
          </a:solidFill>
          <a:latin typeface="+mn-lt"/>
          <a:ea typeface="+mn-ea"/>
          <a:cs typeface="+mn-cs"/>
        </a:defRPr>
      </a:lvl6pPr>
      <a:lvl7pPr marL="2743200" algn="l" rtl="0" eaLnBrk="1" latinLnBrk="0" hangingPunct="1">
        <a:defRPr kumimoji="0" lang="zh-CN" kern="1200">
          <a:solidFill>
            <a:schemeClr val="tx1"/>
          </a:solidFill>
          <a:latin typeface="+mn-lt"/>
          <a:ea typeface="+mn-ea"/>
          <a:cs typeface="+mn-cs"/>
        </a:defRPr>
      </a:lvl7pPr>
      <a:lvl8pPr marL="3200400" algn="l" rtl="0" eaLnBrk="1" latinLnBrk="0" hangingPunct="1">
        <a:defRPr kumimoji="0" lang="zh-CN" kern="1200">
          <a:solidFill>
            <a:schemeClr val="tx1"/>
          </a:solidFill>
          <a:latin typeface="+mn-lt"/>
          <a:ea typeface="+mn-ea"/>
          <a:cs typeface="+mn-cs"/>
        </a:defRPr>
      </a:lvl8pPr>
      <a:lvl9pPr marL="3657600" algn="l" rtl="0" eaLnBrk="1" latinLnBrk="0" hangingPunct="1">
        <a:defRPr kumimoji="0" lang="zh-CN"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3.wmf"/><Relationship Id="rId5" Type="http://schemas.openxmlformats.org/officeDocument/2006/relationships/oleObject" Target="../embeddings/oleObject2.bin"/><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3000" b="-3000"/>
          </a:stretch>
        </a:blipFill>
        <a:effectLst/>
      </p:bgPr>
    </p:bg>
    <p:spTree>
      <p:nvGrpSpPr>
        <p:cNvPr id="1" name=""/>
        <p:cNvGrpSpPr/>
        <p:nvPr/>
      </p:nvGrpSpPr>
      <p:grpSpPr>
        <a:xfrm>
          <a:off x="0" y="0"/>
          <a:ext cx="0" cy="0"/>
          <a:chOff x="0" y="0"/>
          <a:chExt cx="0" cy="0"/>
        </a:xfrm>
      </p:grpSpPr>
      <p:sp>
        <p:nvSpPr>
          <p:cNvPr id="5" name="Rectangle 4"/>
          <p:cNvSpPr>
            <a:spLocks noGrp="1"/>
          </p:cNvSpPr>
          <p:nvPr>
            <p:ph type="subTitle" idx="1"/>
          </p:nvPr>
        </p:nvSpPr>
        <p:spPr>
          <a:xfrm>
            <a:off x="6623720" y="5081550"/>
            <a:ext cx="2520280" cy="507689"/>
          </a:xfrm>
        </p:spPr>
        <p:txBody>
          <a:bodyPr>
            <a:normAutofit/>
          </a:bodyPr>
          <a:lstStyle>
            <a:extLst/>
          </a:lstStyle>
          <a:p>
            <a:pPr algn="r"/>
            <a:r>
              <a:rPr lang="en-US" altLang="zh-CN" sz="1600" b="1" dirty="0" smtClean="0">
                <a:latin typeface="微软雅黑" pitchFamily="34" charset="-122"/>
                <a:ea typeface="微软雅黑" pitchFamily="34" charset="-122"/>
              </a:rPr>
              <a:t>2018</a:t>
            </a:r>
            <a:r>
              <a:rPr lang="zh-CN" altLang="en-US" sz="1600" b="1" dirty="0" smtClean="0">
                <a:latin typeface="微软雅黑" pitchFamily="34" charset="-122"/>
                <a:ea typeface="微软雅黑" pitchFamily="34" charset="-122"/>
              </a:rPr>
              <a:t>年</a:t>
            </a:r>
            <a:endParaRPr lang="zh-CN" sz="1600" b="1" dirty="0">
              <a:latin typeface="微软雅黑" pitchFamily="34" charset="-122"/>
              <a:ea typeface="微软雅黑" pitchFamily="34" charset="-122"/>
            </a:endParaRPr>
          </a:p>
        </p:txBody>
      </p:sp>
      <p:sp>
        <p:nvSpPr>
          <p:cNvPr id="9" name="文本框 8"/>
          <p:cNvSpPr txBox="1"/>
          <p:nvPr/>
        </p:nvSpPr>
        <p:spPr>
          <a:xfrm>
            <a:off x="1005142" y="2071688"/>
            <a:ext cx="7308220" cy="523220"/>
          </a:xfrm>
          <a:prstGeom prst="rect">
            <a:avLst/>
          </a:prstGeom>
          <a:noFill/>
        </p:spPr>
        <p:txBody>
          <a:bodyPr wrap="square" rtlCol="0" anchor="ctr">
            <a:spAutoFit/>
          </a:bodyPr>
          <a:lstStyle/>
          <a:p>
            <a:pPr algn="ctr"/>
            <a:r>
              <a:rPr lang="zh-CN" altLang="en-US" sz="2800" b="1" dirty="0" smtClean="0">
                <a:latin typeface="微软雅黑" panose="020B0503020204020204" pitchFamily="34" charset="-122"/>
                <a:ea typeface="微软雅黑" panose="020B0503020204020204" pitchFamily="34" charset="-122"/>
              </a:rPr>
              <a:t>数据挖掘基本方法简介</a:t>
            </a:r>
            <a:endParaRPr lang="zh-CN" altLang="en-US" sz="28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610132" y="3964035"/>
            <a:ext cx="4013588" cy="418191"/>
          </a:xfrm>
          <a:prstGeom prst="rect">
            <a:avLst/>
          </a:prstGeom>
          <a:noFill/>
        </p:spPr>
        <p:txBody>
          <a:bodyPr wrap="square" rtlCol="0">
            <a:spAutoFit/>
          </a:bodyPr>
          <a:lstStyle/>
          <a:p>
            <a:pPr algn="ctr">
              <a:lnSpc>
                <a:spcPct val="150000"/>
              </a:lnSpc>
            </a:pPr>
            <a:r>
              <a:rPr lang="zh-CN" altLang="en-US" sz="1600" dirty="0" smtClean="0">
                <a:latin typeface="微软雅黑" panose="020B0503020204020204" pitchFamily="34" charset="-122"/>
                <a:ea typeface="微软雅黑" panose="020B0503020204020204" pitchFamily="34" charset="-122"/>
              </a:rPr>
              <a:t>上海直真君智科技有限公司</a:t>
            </a:r>
            <a:endParaRPr lang="zh-CN" altLang="en-US" sz="1600" dirty="0">
              <a:latin typeface="微软雅黑" panose="020B0503020204020204" pitchFamily="34" charset="-122"/>
              <a:ea typeface="微软雅黑" panose="020B0503020204020204" pitchFamily="34" charset="-122"/>
            </a:endParaRPr>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0011" y="4455519"/>
            <a:ext cx="266052" cy="2521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10</a:t>
            </a:fld>
            <a:endParaRPr kumimoji="0" lang="zh-CN" dirty="0"/>
          </a:p>
        </p:txBody>
      </p:sp>
      <p:sp>
        <p:nvSpPr>
          <p:cNvPr id="3" name="内容占位符 2"/>
          <p:cNvSpPr>
            <a:spLocks noGrp="1"/>
          </p:cNvSpPr>
          <p:nvPr>
            <p:ph sz="quarter" idx="13"/>
          </p:nvPr>
        </p:nvSpPr>
        <p:spPr/>
        <p:txBody>
          <a:bodyPr>
            <a:normAutofit/>
          </a:bodyPr>
          <a:lstStyle/>
          <a:p>
            <a:r>
              <a:rPr lang="zh-CN" altLang="en-US" sz="2600" dirty="0">
                <a:latin typeface="华文楷体" pitchFamily="2" charset="-122"/>
                <a:ea typeface="华文楷体" pitchFamily="2" charset="-122"/>
              </a:rPr>
              <a:t>分析</a:t>
            </a:r>
            <a:r>
              <a:rPr lang="zh-CN" altLang="en-US" sz="2600" dirty="0" smtClean="0">
                <a:latin typeface="华文楷体" pitchFamily="2" charset="-122"/>
                <a:ea typeface="华文楷体" pitchFamily="2" charset="-122"/>
              </a:rPr>
              <a:t>流联动的适用场景</a:t>
            </a:r>
            <a:endParaRPr lang="en-US" altLang="zh-CN" sz="2600" dirty="0" smtClean="0">
              <a:latin typeface="华文楷体" pitchFamily="2" charset="-122"/>
              <a:ea typeface="华文楷体" pitchFamily="2" charset="-122"/>
            </a:endParaRPr>
          </a:p>
          <a:p>
            <a:pPr lvl="1"/>
            <a:r>
              <a:rPr lang="zh-CN" altLang="en-US" sz="2400" dirty="0">
                <a:latin typeface="华文楷体" pitchFamily="2" charset="-122"/>
                <a:ea typeface="华文楷体" pitchFamily="2" charset="-122"/>
              </a:rPr>
              <a:t>分析</a:t>
            </a:r>
            <a:r>
              <a:rPr lang="zh-CN" altLang="en-US" sz="2400" dirty="0" smtClean="0">
                <a:latin typeface="华文楷体" pitchFamily="2" charset="-122"/>
                <a:ea typeface="华文楷体" pitchFamily="2" charset="-122"/>
              </a:rPr>
              <a:t>流联动本质上是将</a:t>
            </a:r>
            <a:r>
              <a:rPr lang="zh-CN" altLang="en-US" sz="2400" b="1" dirty="0" smtClean="0">
                <a:latin typeface="华文楷体" pitchFamily="2" charset="-122"/>
                <a:ea typeface="华文楷体" pitchFamily="2" charset="-122"/>
              </a:rPr>
              <a:t>数据筛选以及筛选后的数据处理</a:t>
            </a:r>
            <a:r>
              <a:rPr lang="zh-CN" altLang="en-US" sz="2400" dirty="0" smtClean="0">
                <a:latin typeface="华文楷体" pitchFamily="2" charset="-122"/>
                <a:ea typeface="华文楷体" pitchFamily="2" charset="-122"/>
              </a:rPr>
              <a:t>放到</a:t>
            </a:r>
            <a:r>
              <a:rPr lang="zh-CN" altLang="en-US" sz="2400" b="1" dirty="0">
                <a:latin typeface="华文楷体" pitchFamily="2" charset="-122"/>
                <a:ea typeface="华文楷体" pitchFamily="2" charset="-122"/>
              </a:rPr>
              <a:t>联动</a:t>
            </a:r>
            <a:r>
              <a:rPr lang="zh-CN" altLang="en-US" sz="2400" b="1" dirty="0" smtClean="0">
                <a:latin typeface="华文楷体" pitchFamily="2" charset="-122"/>
                <a:ea typeface="华文楷体" pitchFamily="2" charset="-122"/>
              </a:rPr>
              <a:t>子图</a:t>
            </a:r>
            <a:r>
              <a:rPr lang="zh-CN" altLang="en-US" sz="2400" dirty="0" smtClean="0">
                <a:latin typeface="华文楷体" pitchFamily="2" charset="-122"/>
                <a:ea typeface="华文楷体" pitchFamily="2" charset="-122"/>
              </a:rPr>
              <a:t>中，并在执行的时候前推到图元算子进行交互。用</a:t>
            </a:r>
            <a:r>
              <a:rPr lang="zh-CN" altLang="en-US" sz="2400" b="1" dirty="0" smtClean="0">
                <a:latin typeface="华文楷体" pitchFamily="2" charset="-122"/>
                <a:ea typeface="华文楷体" pitchFamily="2" charset="-122"/>
              </a:rPr>
              <a:t>点击</a:t>
            </a:r>
            <a:r>
              <a:rPr lang="zh-CN" altLang="en-US" sz="2400" dirty="0" smtClean="0">
                <a:latin typeface="华文楷体" pitchFamily="2" charset="-122"/>
                <a:ea typeface="华文楷体" pitchFamily="2" charset="-122"/>
              </a:rPr>
              <a:t>操作替代了之前的</a:t>
            </a:r>
            <a:r>
              <a:rPr lang="zh-CN" altLang="en-US" sz="2400" b="1" dirty="0" smtClean="0">
                <a:latin typeface="华文楷体" pitchFamily="2" charset="-122"/>
                <a:ea typeface="华文楷体" pitchFamily="2" charset="-122"/>
              </a:rPr>
              <a:t>选填参数</a:t>
            </a:r>
            <a:r>
              <a:rPr lang="en-US" altLang="zh-CN" sz="2400" b="1" dirty="0" smtClean="0">
                <a:latin typeface="华文楷体" pitchFamily="2" charset="-122"/>
                <a:ea typeface="华文楷体" pitchFamily="2" charset="-122"/>
              </a:rPr>
              <a:t>+</a:t>
            </a:r>
            <a:r>
              <a:rPr lang="zh-CN" altLang="en-US" sz="2400" b="1" dirty="0" smtClean="0">
                <a:latin typeface="华文楷体" pitchFamily="2" charset="-122"/>
                <a:ea typeface="华文楷体" pitchFamily="2" charset="-122"/>
              </a:rPr>
              <a:t>点击执行。</a:t>
            </a:r>
            <a:endParaRPr lang="en-US" altLang="zh-CN" sz="2400" b="1"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适用场景：数据切片、钻取；重复度较高</a:t>
            </a:r>
            <a:endParaRPr lang="en-US" altLang="zh-CN" sz="24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注意事项：</a:t>
            </a:r>
            <a:endParaRPr lang="en-US" altLang="zh-CN" sz="2400" dirty="0" smtClean="0">
              <a:latin typeface="华文楷体" pitchFamily="2" charset="-122"/>
              <a:ea typeface="华文楷体" pitchFamily="2" charset="-122"/>
            </a:endParaRPr>
          </a:p>
          <a:p>
            <a:pPr marL="365760" lvl="1" indent="0">
              <a:buNone/>
            </a:pPr>
            <a:r>
              <a:rPr lang="en-US" altLang="zh-CN" sz="2400" dirty="0" smtClean="0">
                <a:latin typeface="华文楷体" pitchFamily="2" charset="-122"/>
                <a:ea typeface="华文楷体" pitchFamily="2" charset="-122"/>
              </a:rPr>
              <a:t>1</a:t>
            </a:r>
            <a:r>
              <a:rPr lang="zh-CN" altLang="en-US" sz="2400" dirty="0" smtClean="0">
                <a:latin typeface="华文楷体" pitchFamily="2" charset="-122"/>
                <a:ea typeface="华文楷体" pitchFamily="2" charset="-122"/>
              </a:rPr>
              <a:t>）所有需要在联动子图中处理的数据都需要拖拽到子图所对应的父图元中。</a:t>
            </a:r>
            <a:endParaRPr lang="en-US" altLang="zh-CN" sz="2400" dirty="0" smtClean="0">
              <a:latin typeface="华文楷体" pitchFamily="2" charset="-122"/>
              <a:ea typeface="华文楷体" pitchFamily="2" charset="-122"/>
            </a:endParaRPr>
          </a:p>
          <a:p>
            <a:pPr marL="365760" lvl="1" indent="0">
              <a:buNone/>
            </a:pPr>
            <a:r>
              <a:rPr lang="en-US" altLang="zh-CN" sz="2400" dirty="0" smtClean="0">
                <a:latin typeface="华文楷体" pitchFamily="2" charset="-122"/>
                <a:ea typeface="华文楷体" pitchFamily="2" charset="-122"/>
              </a:rPr>
              <a:t>2</a:t>
            </a:r>
            <a:r>
              <a:rPr lang="zh-CN" altLang="en-US" sz="2400" dirty="0" smtClean="0">
                <a:latin typeface="华文楷体" pitchFamily="2" charset="-122"/>
                <a:ea typeface="华文楷体" pitchFamily="2" charset="-122"/>
              </a:rPr>
              <a:t>）父图元删掉或者替换掉，编辑的子图消失。</a:t>
            </a:r>
            <a:endParaRPr lang="en-US" altLang="zh-CN" sz="2400" dirty="0" smtClean="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smtClean="0"/>
              <a:t>二、</a:t>
            </a:r>
            <a:r>
              <a:rPr lang="en-US" altLang="zh-CN" dirty="0" err="1" smtClean="0"/>
              <a:t>DeepInsight</a:t>
            </a:r>
            <a:r>
              <a:rPr lang="zh-CN" altLang="en-US" dirty="0" smtClean="0"/>
              <a:t>平台功能的进一步使用</a:t>
            </a:r>
            <a:endParaRPr lang="zh-CN" altLang="en-US" dirty="0"/>
          </a:p>
        </p:txBody>
      </p:sp>
    </p:spTree>
    <p:extLst>
      <p:ext uri="{BB962C8B-B14F-4D97-AF65-F5344CB8AC3E}">
        <p14:creationId xmlns:p14="http://schemas.microsoft.com/office/powerpoint/2010/main" val="423845075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150938" y="178595"/>
            <a:ext cx="7993062" cy="1218406"/>
          </a:xfrm>
          <a:noFill/>
          <a:ln/>
        </p:spPr>
        <p:txBody>
          <a:bodyPr lIns="92075" tIns="46037" rIns="92075" bIns="46037" anchor="ctr"/>
          <a:lstStyle/>
          <a:p>
            <a:pPr marL="742950" indent="-742950">
              <a:buFont typeface="+mj-ea"/>
              <a:buAutoNum type="circleNumDbPlain" startAt="5"/>
            </a:pPr>
            <a:r>
              <a:rPr lang="zh-CN" altLang="en-US" b="1"/>
              <a:t>将</a:t>
            </a:r>
            <a:r>
              <a:rPr lang="en-US" altLang="zh-CN" b="1"/>
              <a:t>reduce join</a:t>
            </a:r>
            <a:r>
              <a:rPr lang="zh-CN" altLang="en-US" b="1"/>
              <a:t>转为</a:t>
            </a:r>
            <a:r>
              <a:rPr lang="en-US" altLang="zh-CN" b="1"/>
              <a:t>map join</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77413"/>
            <a:ext cx="9144000" cy="2672080"/>
          </a:xfrm>
          <a:prstGeom prst="rect">
            <a:avLst/>
          </a:prstGeom>
        </p:spPr>
      </p:pic>
    </p:spTree>
    <p:extLst>
      <p:ext uri="{BB962C8B-B14F-4D97-AF65-F5344CB8AC3E}">
        <p14:creationId xmlns:p14="http://schemas.microsoft.com/office/powerpoint/2010/main" val="1880110100"/>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fontScale="92500" lnSpcReduction="20000"/>
          </a:bodyPr>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6"/>
            </a:pPr>
            <a:r>
              <a:rPr lang="zh-CN" altLang="en-US" b="1"/>
              <a:t>采样倾斜</a:t>
            </a:r>
            <a:r>
              <a:rPr lang="en-US" altLang="zh-CN" b="1"/>
              <a:t>key</a:t>
            </a:r>
            <a:r>
              <a:rPr lang="zh-CN" altLang="en-US" b="1"/>
              <a:t>并分拆</a:t>
            </a:r>
            <a:r>
              <a:rPr lang="en-US" altLang="zh-CN" b="1"/>
              <a:t>join</a:t>
            </a:r>
            <a:r>
              <a:rPr lang="zh-CN" altLang="en-US" b="1" smtClean="0"/>
              <a:t>操作</a:t>
            </a:r>
            <a:endParaRPr lang="en-US" altLang="zh-CN" b="1" dirty="0" smtClean="0">
              <a:solidFill>
                <a:schemeClr val="tx1"/>
              </a:solidFill>
              <a:latin typeface="+mn-lt"/>
              <a:ea typeface="+mn-ea"/>
              <a:cs typeface="+mn-cs"/>
            </a:endParaRPr>
          </a:p>
          <a:p>
            <a:pPr>
              <a:buFont typeface="Wingdings" panose="05000000000000000000" pitchFamily="2" charset="2"/>
              <a:buChar char="Ø"/>
            </a:pPr>
            <a:r>
              <a:rPr lang="zh-CN" altLang="en-US" sz="1800" smtClean="0"/>
              <a:t>采样包含过大</a:t>
            </a:r>
            <a:r>
              <a:rPr lang="en-US" altLang="zh-CN" sz="1800" smtClean="0"/>
              <a:t>key</a:t>
            </a:r>
            <a:r>
              <a:rPr lang="zh-CN" altLang="en-US" sz="1800" smtClean="0"/>
              <a:t>的</a:t>
            </a:r>
            <a:r>
              <a:rPr lang="en-US" altLang="zh-CN" sz="1800" smtClean="0"/>
              <a:t>RDD1</a:t>
            </a:r>
            <a:r>
              <a:rPr lang="zh-CN" altLang="en-US" sz="1800" smtClean="0"/>
              <a:t>，统计每个</a:t>
            </a:r>
            <a:r>
              <a:rPr lang="en-US" altLang="zh-CN" sz="1800"/>
              <a:t>key</a:t>
            </a:r>
            <a:r>
              <a:rPr lang="zh-CN" altLang="en-US" sz="1800"/>
              <a:t>的数量</a:t>
            </a:r>
            <a:r>
              <a:rPr lang="zh-CN" altLang="en-US" sz="1800" smtClean="0"/>
              <a:t>，找出大数量</a:t>
            </a:r>
            <a:r>
              <a:rPr lang="en-US" altLang="zh-CN" sz="1800" smtClean="0"/>
              <a:t>key</a:t>
            </a:r>
            <a:r>
              <a:rPr lang="zh-CN" altLang="en-US" sz="1800"/>
              <a:t>。</a:t>
            </a:r>
          </a:p>
          <a:p>
            <a:pPr>
              <a:buFont typeface="Wingdings" panose="05000000000000000000" pitchFamily="2" charset="2"/>
              <a:buChar char="Ø"/>
            </a:pPr>
            <a:r>
              <a:rPr lang="zh-CN" altLang="en-US" sz="1800" smtClean="0"/>
              <a:t>从</a:t>
            </a:r>
            <a:r>
              <a:rPr lang="en-US" altLang="zh-CN" sz="1800" smtClean="0"/>
              <a:t>RDD1</a:t>
            </a:r>
            <a:r>
              <a:rPr lang="zh-CN" altLang="en-US" sz="1800" smtClean="0"/>
              <a:t>中拆分</a:t>
            </a:r>
            <a:r>
              <a:rPr lang="zh-CN" altLang="en-US" sz="1800"/>
              <a:t>这几个</a:t>
            </a:r>
            <a:r>
              <a:rPr lang="en-US" altLang="zh-CN" sz="1800"/>
              <a:t>key</a:t>
            </a:r>
            <a:r>
              <a:rPr lang="zh-CN" altLang="en-US" sz="1800"/>
              <a:t>对应的</a:t>
            </a:r>
            <a:r>
              <a:rPr lang="zh-CN" altLang="en-US" sz="1800" smtClean="0"/>
              <a:t>数据，并</a:t>
            </a:r>
            <a:r>
              <a:rPr lang="zh-CN" altLang="en-US" sz="1800"/>
              <a:t>给每个</a:t>
            </a:r>
            <a:r>
              <a:rPr lang="en-US" altLang="zh-CN" sz="1800"/>
              <a:t>key</a:t>
            </a:r>
            <a:r>
              <a:rPr lang="zh-CN" altLang="en-US" sz="1800"/>
              <a:t>都打上</a:t>
            </a:r>
            <a:r>
              <a:rPr lang="en-US" altLang="zh-CN" sz="1800"/>
              <a:t>n</a:t>
            </a:r>
            <a:r>
              <a:rPr lang="zh-CN" altLang="en-US" sz="1800"/>
              <a:t>以内的随机数作为前缀</a:t>
            </a:r>
            <a:r>
              <a:rPr lang="zh-CN" altLang="en-US" sz="1800" smtClean="0"/>
              <a:t>，</a:t>
            </a:r>
            <a:r>
              <a:rPr lang="zh-CN" altLang="en-US" sz="1800"/>
              <a:t>形成</a:t>
            </a:r>
            <a:r>
              <a:rPr lang="en-US" altLang="zh-CN" sz="1800"/>
              <a:t>RDD11</a:t>
            </a:r>
            <a:r>
              <a:rPr lang="zh-CN" altLang="en-US" sz="1800" smtClean="0"/>
              <a:t>，剩余大部分</a:t>
            </a:r>
            <a:r>
              <a:rPr lang="en-US" altLang="zh-CN" sz="1800"/>
              <a:t>key</a:t>
            </a:r>
            <a:r>
              <a:rPr lang="zh-CN" altLang="en-US" sz="1800" smtClean="0"/>
              <a:t>形成</a:t>
            </a:r>
            <a:r>
              <a:rPr lang="en-US" altLang="zh-CN" sz="1800" smtClean="0"/>
              <a:t>RDD12</a:t>
            </a:r>
            <a:r>
              <a:rPr lang="zh-CN" altLang="en-US" sz="1800" smtClean="0"/>
              <a:t>。</a:t>
            </a:r>
            <a:endParaRPr lang="zh-CN" altLang="en-US" sz="1800"/>
          </a:p>
          <a:p>
            <a:pPr>
              <a:buFont typeface="Wingdings" panose="05000000000000000000" pitchFamily="2" charset="2"/>
              <a:buChar char="Ø"/>
            </a:pPr>
            <a:r>
              <a:rPr lang="zh-CN" altLang="en-US" sz="1800" smtClean="0"/>
              <a:t>将</a:t>
            </a:r>
            <a:r>
              <a:rPr lang="zh-CN" altLang="en-US" sz="1800"/>
              <a:t>需要</a:t>
            </a:r>
            <a:r>
              <a:rPr lang="en-US" altLang="zh-CN" sz="1800"/>
              <a:t>join</a:t>
            </a:r>
            <a:r>
              <a:rPr lang="zh-CN" altLang="en-US" sz="1800" smtClean="0"/>
              <a:t>的</a:t>
            </a:r>
            <a:r>
              <a:rPr lang="en-US" altLang="zh-CN" sz="1800" smtClean="0"/>
              <a:t>RDD2</a:t>
            </a:r>
            <a:r>
              <a:rPr lang="zh-CN" altLang="en-US" sz="1800" smtClean="0"/>
              <a:t>，过滤出那</a:t>
            </a:r>
            <a:r>
              <a:rPr lang="zh-CN" altLang="en-US" sz="1800"/>
              <a:t>几个倾斜</a:t>
            </a:r>
            <a:r>
              <a:rPr lang="en-US" altLang="zh-CN" sz="1800" smtClean="0"/>
              <a:t>key</a:t>
            </a:r>
            <a:r>
              <a:rPr lang="zh-CN" altLang="en-US" sz="1800" smtClean="0"/>
              <a:t>的数据，</a:t>
            </a:r>
            <a:r>
              <a:rPr lang="zh-CN" altLang="en-US" sz="1800"/>
              <a:t>将每条数据膨胀成</a:t>
            </a:r>
            <a:r>
              <a:rPr lang="en-US" altLang="zh-CN" sz="1800"/>
              <a:t>n</a:t>
            </a:r>
            <a:r>
              <a:rPr lang="zh-CN" altLang="en-US" sz="1800"/>
              <a:t>条数据，这</a:t>
            </a:r>
            <a:r>
              <a:rPr lang="en-US" altLang="zh-CN" sz="1800"/>
              <a:t>n</a:t>
            </a:r>
            <a:r>
              <a:rPr lang="zh-CN" altLang="en-US" sz="1800"/>
              <a:t>条数据都按顺序附加一个</a:t>
            </a:r>
            <a:r>
              <a:rPr lang="en-US" altLang="zh-CN" sz="1800"/>
              <a:t>0~n</a:t>
            </a:r>
            <a:r>
              <a:rPr lang="zh-CN" altLang="en-US" sz="1800"/>
              <a:t>的前缀</a:t>
            </a:r>
            <a:r>
              <a:rPr lang="zh-CN" altLang="en-US" sz="1800" smtClean="0"/>
              <a:t>，最后形成</a:t>
            </a:r>
            <a:r>
              <a:rPr lang="en-US" altLang="zh-CN" sz="1800" smtClean="0"/>
              <a:t>RDD21</a:t>
            </a:r>
            <a:r>
              <a:rPr lang="zh-CN" altLang="en-US" sz="1800" smtClean="0"/>
              <a:t>，剩余大部分</a:t>
            </a:r>
            <a:r>
              <a:rPr lang="en-US" altLang="zh-CN" sz="1800" smtClean="0"/>
              <a:t>key</a:t>
            </a:r>
            <a:r>
              <a:rPr lang="zh-CN" altLang="en-US" sz="1800" smtClean="0"/>
              <a:t>形成</a:t>
            </a:r>
            <a:r>
              <a:rPr lang="en-US" altLang="zh-CN" sz="1800" smtClean="0"/>
              <a:t>RDD22</a:t>
            </a:r>
            <a:r>
              <a:rPr lang="zh-CN" altLang="en-US" sz="1800" smtClean="0"/>
              <a:t>。</a:t>
            </a:r>
            <a:endParaRPr lang="zh-CN" altLang="en-US" sz="1800"/>
          </a:p>
          <a:p>
            <a:pPr>
              <a:buFont typeface="Wingdings" panose="05000000000000000000" pitchFamily="2" charset="2"/>
              <a:buChar char="Ø"/>
            </a:pPr>
            <a:r>
              <a:rPr lang="zh-CN" altLang="en-US" sz="1800"/>
              <a:t>再</a:t>
            </a:r>
            <a:r>
              <a:rPr lang="zh-CN" altLang="en-US" sz="1800" smtClean="0"/>
              <a:t>将</a:t>
            </a:r>
            <a:r>
              <a:rPr lang="en-US" altLang="zh-CN" sz="1800" smtClean="0"/>
              <a:t>RDD11</a:t>
            </a:r>
            <a:r>
              <a:rPr lang="zh-CN" altLang="en-US" sz="1800" smtClean="0"/>
              <a:t>与</a:t>
            </a:r>
            <a:r>
              <a:rPr lang="en-US" altLang="zh-CN" sz="1800" smtClean="0"/>
              <a:t>RDD21</a:t>
            </a:r>
            <a:r>
              <a:rPr lang="zh-CN" altLang="en-US" sz="1800" smtClean="0"/>
              <a:t>进行</a:t>
            </a:r>
            <a:r>
              <a:rPr lang="en-US" altLang="zh-CN" sz="1800"/>
              <a:t>join</a:t>
            </a:r>
            <a:r>
              <a:rPr lang="zh-CN" altLang="en-US" sz="1800" smtClean="0"/>
              <a:t>，原先</a:t>
            </a:r>
            <a:r>
              <a:rPr lang="zh-CN" altLang="en-US" sz="1800"/>
              <a:t>相同的</a:t>
            </a:r>
            <a:r>
              <a:rPr lang="en-US" altLang="zh-CN" sz="1800"/>
              <a:t>key</a:t>
            </a:r>
            <a:r>
              <a:rPr lang="zh-CN" altLang="en-US" sz="1800"/>
              <a:t>打散成</a:t>
            </a:r>
            <a:r>
              <a:rPr lang="en-US" altLang="zh-CN" sz="1800"/>
              <a:t>n</a:t>
            </a:r>
            <a:r>
              <a:rPr lang="zh-CN" altLang="en-US" sz="1800"/>
              <a:t>份，分散到多个</a:t>
            </a:r>
            <a:r>
              <a:rPr lang="en-US" altLang="zh-CN" sz="1800"/>
              <a:t>task</a:t>
            </a:r>
            <a:r>
              <a:rPr lang="zh-CN" altLang="en-US" sz="1800"/>
              <a:t>中去进行</a:t>
            </a:r>
            <a:r>
              <a:rPr lang="en-US" altLang="zh-CN" sz="1800"/>
              <a:t>join</a:t>
            </a:r>
            <a:r>
              <a:rPr lang="zh-CN" altLang="en-US" sz="1800"/>
              <a:t>了。</a:t>
            </a:r>
          </a:p>
          <a:p>
            <a:pPr>
              <a:buFont typeface="Wingdings" panose="05000000000000000000" pitchFamily="2" charset="2"/>
              <a:buChar char="Ø"/>
            </a:pPr>
            <a:r>
              <a:rPr lang="zh-CN" altLang="en-US" sz="1800"/>
              <a:t>而另外两个普通的</a:t>
            </a:r>
            <a:r>
              <a:rPr lang="en-US" altLang="zh-CN" sz="1800"/>
              <a:t>RDD</a:t>
            </a:r>
            <a:r>
              <a:rPr lang="zh-CN" altLang="en-US" sz="1800"/>
              <a:t>就照常</a:t>
            </a:r>
            <a:r>
              <a:rPr lang="en-US" altLang="zh-CN" sz="1800"/>
              <a:t>join</a:t>
            </a:r>
            <a:r>
              <a:rPr lang="zh-CN" altLang="en-US" sz="1800"/>
              <a:t>即可。</a:t>
            </a:r>
          </a:p>
          <a:p>
            <a:pPr>
              <a:buFont typeface="Wingdings" panose="05000000000000000000" pitchFamily="2" charset="2"/>
              <a:buChar char="Ø"/>
            </a:pPr>
            <a:r>
              <a:rPr lang="zh-CN" altLang="en-US" sz="1800" smtClean="0"/>
              <a:t>两</a:t>
            </a:r>
            <a:r>
              <a:rPr lang="zh-CN" altLang="en-US" sz="1800"/>
              <a:t>次</a:t>
            </a:r>
            <a:r>
              <a:rPr lang="en-US" altLang="zh-CN" sz="1800"/>
              <a:t>join</a:t>
            </a:r>
            <a:r>
              <a:rPr lang="zh-CN" altLang="en-US" sz="1800"/>
              <a:t>的结果使用</a:t>
            </a:r>
            <a:r>
              <a:rPr lang="en-US" altLang="zh-CN" sz="1800"/>
              <a:t>union</a:t>
            </a:r>
            <a:r>
              <a:rPr lang="zh-CN" altLang="en-US" sz="1800"/>
              <a:t>算子</a:t>
            </a:r>
            <a:r>
              <a:rPr lang="zh-CN" altLang="en-US" sz="1800" smtClean="0"/>
              <a:t>合并，</a:t>
            </a:r>
            <a:r>
              <a:rPr lang="zh-CN" altLang="en-US" sz="1800"/>
              <a:t>就是最终的</a:t>
            </a:r>
            <a:r>
              <a:rPr lang="en-US" altLang="zh-CN" sz="1800"/>
              <a:t>join</a:t>
            </a:r>
            <a:r>
              <a:rPr lang="zh-CN" altLang="en-US" sz="1800"/>
              <a:t>结果</a:t>
            </a:r>
          </a:p>
          <a:p>
            <a:pPr marL="514350" indent="-514350">
              <a:buClr>
                <a:srgbClr val="76B749"/>
              </a:buClr>
              <a:buSzPct val="100000"/>
            </a:pPr>
            <a:r>
              <a:rPr lang="zh-CN" altLang="en-US" sz="2800" b="1" smtClean="0">
                <a:solidFill>
                  <a:schemeClr val="tx1"/>
                </a:solidFill>
                <a:latin typeface="+mn-lt"/>
                <a:ea typeface="+mn-ea"/>
                <a:cs typeface="+mn-cs"/>
              </a:rPr>
              <a:t>适用场景：</a:t>
            </a:r>
            <a:r>
              <a:rPr lang="zh-CN" altLang="en-US" sz="1600" smtClean="0">
                <a:solidFill>
                  <a:schemeClr val="tx1"/>
                </a:solidFill>
                <a:latin typeface="+mn-lt"/>
                <a:ea typeface="+mn-ea"/>
                <a:cs typeface="+mn-cs"/>
              </a:rPr>
              <a:t>两</a:t>
            </a:r>
            <a:r>
              <a:rPr lang="en-US" altLang="zh-CN" sz="1600" smtClean="0">
                <a:solidFill>
                  <a:schemeClr val="tx1"/>
                </a:solidFill>
                <a:latin typeface="+mn-lt"/>
                <a:ea typeface="+mn-ea"/>
                <a:cs typeface="+mn-cs"/>
              </a:rPr>
              <a:t>RDD</a:t>
            </a:r>
            <a:r>
              <a:rPr lang="zh-CN" altLang="en-US" sz="1600" smtClean="0">
                <a:solidFill>
                  <a:schemeClr val="tx1"/>
                </a:solidFill>
                <a:latin typeface="+mn-lt"/>
                <a:ea typeface="+mn-ea"/>
                <a:cs typeface="+mn-cs"/>
              </a:rPr>
              <a:t>数据量大，且只有一个</a:t>
            </a:r>
            <a:r>
              <a:rPr lang="en-US" altLang="zh-CN" sz="1600" smtClean="0">
                <a:solidFill>
                  <a:schemeClr val="tx1"/>
                </a:solidFill>
                <a:latin typeface="+mn-lt"/>
                <a:ea typeface="+mn-ea"/>
                <a:cs typeface="+mn-cs"/>
              </a:rPr>
              <a:t>RDD</a:t>
            </a:r>
            <a:r>
              <a:rPr lang="zh-CN" altLang="en-US" sz="1600" smtClean="0">
                <a:solidFill>
                  <a:schemeClr val="tx1"/>
                </a:solidFill>
                <a:latin typeface="+mn-lt"/>
                <a:ea typeface="+mn-ea"/>
                <a:cs typeface="+mn-cs"/>
              </a:rPr>
              <a:t>包含少数几个大</a:t>
            </a:r>
            <a:r>
              <a:rPr lang="en-US" altLang="zh-CN" sz="1600" smtClean="0">
                <a:solidFill>
                  <a:schemeClr val="tx1"/>
                </a:solidFill>
                <a:latin typeface="+mn-lt"/>
                <a:ea typeface="+mn-ea"/>
                <a:cs typeface="+mn-cs"/>
              </a:rPr>
              <a:t>key</a:t>
            </a:r>
            <a:r>
              <a:rPr lang="zh-CN" altLang="en-US" sz="2000" smtClean="0"/>
              <a:t>。</a:t>
            </a:r>
            <a:endParaRPr lang="en-US" altLang="zh-CN" sz="2000" dirty="0" smtClean="0">
              <a:solidFill>
                <a:schemeClr val="tx1"/>
              </a:solidFill>
            </a:endParaRPr>
          </a:p>
        </p:txBody>
      </p:sp>
    </p:spTree>
    <p:extLst>
      <p:ext uri="{BB962C8B-B14F-4D97-AF65-F5344CB8AC3E}">
        <p14:creationId xmlns:p14="http://schemas.microsoft.com/office/powerpoint/2010/main" val="4040179903"/>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150938" y="178595"/>
            <a:ext cx="7993062" cy="1218406"/>
          </a:xfrm>
          <a:noFill/>
          <a:ln/>
        </p:spPr>
        <p:txBody>
          <a:bodyPr lIns="92075" tIns="46037" rIns="92075" bIns="46037" anchor="ctr"/>
          <a:lstStyle/>
          <a:p>
            <a:pPr marL="742950" indent="-742950">
              <a:buFont typeface="+mj-ea"/>
              <a:buAutoNum type="circleNumDbPlain" startAt="6"/>
            </a:pPr>
            <a:r>
              <a:rPr lang="zh-CN" altLang="en-US" b="1"/>
              <a:t>采样倾斜</a:t>
            </a:r>
            <a:r>
              <a:rPr lang="en-US" altLang="zh-CN" b="1"/>
              <a:t>key</a:t>
            </a:r>
            <a:r>
              <a:rPr lang="zh-CN" altLang="en-US" b="1"/>
              <a:t>并分拆</a:t>
            </a:r>
            <a:r>
              <a:rPr lang="en-US" altLang="zh-CN" b="1"/>
              <a:t>join</a:t>
            </a:r>
            <a:r>
              <a:rPr lang="zh-CN" altLang="en-US" b="1"/>
              <a:t>操作</a:t>
            </a:r>
            <a:endParaRPr lang="zh-CN" altLang="en-US"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3728" y="1544192"/>
            <a:ext cx="5259714" cy="4170808"/>
          </a:xfrm>
          <a:prstGeom prst="rect">
            <a:avLst/>
          </a:prstGeom>
        </p:spPr>
      </p:pic>
    </p:spTree>
    <p:extLst>
      <p:ext uri="{BB962C8B-B14F-4D97-AF65-F5344CB8AC3E}">
        <p14:creationId xmlns:p14="http://schemas.microsoft.com/office/powerpoint/2010/main" val="3415175905"/>
      </p:ext>
    </p:extLst>
  </p:cSld>
  <p:clrMapOvr>
    <a:masterClrMapping/>
  </p:clrMapOvr>
  <p:transition spd="med">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7"/>
            </a:pPr>
            <a:r>
              <a:rPr lang="zh-CN" altLang="en-US" b="1"/>
              <a:t>使用随机前缀和扩容</a:t>
            </a:r>
            <a:r>
              <a:rPr lang="en-US" altLang="zh-CN" b="1"/>
              <a:t>RDD</a:t>
            </a:r>
            <a:r>
              <a:rPr lang="zh-CN" altLang="en-US" b="1"/>
              <a:t>进行</a:t>
            </a:r>
            <a:r>
              <a:rPr lang="en-US" altLang="zh-CN" b="1" smtClean="0"/>
              <a:t>join</a:t>
            </a:r>
            <a:endParaRPr lang="en-US" altLang="zh-CN" b="1" dirty="0" smtClean="0">
              <a:solidFill>
                <a:schemeClr val="tx1"/>
              </a:solidFill>
              <a:latin typeface="+mn-lt"/>
              <a:ea typeface="+mn-ea"/>
              <a:cs typeface="+mn-cs"/>
            </a:endParaRPr>
          </a:p>
          <a:p>
            <a:pPr>
              <a:buFont typeface="Wingdings" panose="05000000000000000000" pitchFamily="2" charset="2"/>
              <a:buChar char="Ø"/>
            </a:pPr>
            <a:r>
              <a:rPr lang="zh-CN" altLang="en-US" sz="1800" smtClean="0"/>
              <a:t>该</a:t>
            </a:r>
            <a:r>
              <a:rPr lang="zh-CN" altLang="en-US" sz="1800"/>
              <a:t>方案的实现思路基本和</a:t>
            </a:r>
            <a:r>
              <a:rPr lang="zh-CN" altLang="en-US" sz="1800" smtClean="0"/>
              <a:t>“方案⑥”</a:t>
            </a:r>
            <a:r>
              <a:rPr lang="zh-CN" altLang="en-US" sz="1800"/>
              <a:t>类似，首先查看</a:t>
            </a:r>
            <a:r>
              <a:rPr lang="en-US" altLang="zh-CN" sz="1800" smtClean="0"/>
              <a:t>RDD</a:t>
            </a:r>
            <a:r>
              <a:rPr lang="zh-CN" altLang="en-US" sz="1800" smtClean="0"/>
              <a:t>表</a:t>
            </a:r>
            <a:r>
              <a:rPr lang="zh-CN" altLang="en-US" sz="1800"/>
              <a:t>中的数据分布情况，找到那个造成数据倾斜的</a:t>
            </a:r>
            <a:r>
              <a:rPr lang="en-US" altLang="zh-CN" sz="1800" smtClean="0"/>
              <a:t>RDD1</a:t>
            </a:r>
            <a:r>
              <a:rPr lang="zh-CN" altLang="en-US" sz="1800" smtClean="0"/>
              <a:t>表。</a:t>
            </a:r>
            <a:endParaRPr lang="zh-CN" altLang="en-US" sz="1800"/>
          </a:p>
          <a:p>
            <a:pPr>
              <a:buFont typeface="Wingdings" panose="05000000000000000000" pitchFamily="2" charset="2"/>
              <a:buChar char="Ø"/>
            </a:pPr>
            <a:r>
              <a:rPr lang="zh-CN" altLang="en-US" sz="1800"/>
              <a:t>然后将该</a:t>
            </a:r>
            <a:r>
              <a:rPr lang="en-US" altLang="zh-CN" sz="1800" smtClean="0"/>
              <a:t>RDD1</a:t>
            </a:r>
            <a:r>
              <a:rPr lang="zh-CN" altLang="en-US" sz="1800" smtClean="0"/>
              <a:t>的</a:t>
            </a:r>
            <a:r>
              <a:rPr lang="zh-CN" altLang="en-US" sz="1800"/>
              <a:t>每条数据都打上一个</a:t>
            </a:r>
            <a:r>
              <a:rPr lang="en-US" altLang="zh-CN" sz="1800"/>
              <a:t>n</a:t>
            </a:r>
            <a:r>
              <a:rPr lang="zh-CN" altLang="en-US" sz="1800"/>
              <a:t>以内的随机前缀。</a:t>
            </a:r>
          </a:p>
          <a:p>
            <a:pPr>
              <a:buFont typeface="Wingdings" panose="05000000000000000000" pitchFamily="2" charset="2"/>
              <a:buChar char="Ø"/>
            </a:pPr>
            <a:r>
              <a:rPr lang="zh-CN" altLang="en-US" sz="1800"/>
              <a:t>同时对另外一个正常的</a:t>
            </a:r>
            <a:r>
              <a:rPr lang="en-US" altLang="zh-CN" sz="1800" smtClean="0"/>
              <a:t>RDD2</a:t>
            </a:r>
            <a:r>
              <a:rPr lang="zh-CN" altLang="en-US" sz="1800" smtClean="0"/>
              <a:t>进行</a:t>
            </a:r>
            <a:r>
              <a:rPr lang="zh-CN" altLang="en-US" sz="1800"/>
              <a:t>扩容，将每条数据都扩容成</a:t>
            </a:r>
            <a:r>
              <a:rPr lang="en-US" altLang="zh-CN" sz="1800"/>
              <a:t>n</a:t>
            </a:r>
            <a:r>
              <a:rPr lang="zh-CN" altLang="en-US" sz="1800"/>
              <a:t>条数据，扩容出来的每条数据都依次打上一个</a:t>
            </a:r>
            <a:r>
              <a:rPr lang="en-US" altLang="zh-CN" sz="1800"/>
              <a:t>0~n</a:t>
            </a:r>
            <a:r>
              <a:rPr lang="zh-CN" altLang="en-US" sz="1800"/>
              <a:t>的前缀。</a:t>
            </a:r>
          </a:p>
          <a:p>
            <a:pPr>
              <a:buFont typeface="Wingdings" panose="05000000000000000000" pitchFamily="2" charset="2"/>
              <a:buChar char="Ø"/>
            </a:pPr>
            <a:r>
              <a:rPr lang="zh-CN" altLang="en-US" sz="1800"/>
              <a:t>最后将两个处理后的</a:t>
            </a:r>
            <a:r>
              <a:rPr lang="en-US" altLang="zh-CN" sz="1800"/>
              <a:t>RDD</a:t>
            </a:r>
            <a:r>
              <a:rPr lang="zh-CN" altLang="en-US" sz="1800"/>
              <a:t>进行</a:t>
            </a:r>
            <a:r>
              <a:rPr lang="en-US" altLang="zh-CN" sz="1800"/>
              <a:t>join</a:t>
            </a:r>
            <a:r>
              <a:rPr lang="zh-CN" altLang="en-US" sz="1800"/>
              <a:t>即可</a:t>
            </a:r>
          </a:p>
          <a:p>
            <a:pPr marL="514350" indent="-514350">
              <a:buClr>
                <a:srgbClr val="76B749"/>
              </a:buClr>
              <a:buSzPct val="100000"/>
            </a:pPr>
            <a:r>
              <a:rPr lang="zh-CN" altLang="en-US" sz="2800" b="1" smtClean="0">
                <a:solidFill>
                  <a:schemeClr val="tx1"/>
                </a:solidFill>
                <a:latin typeface="+mn-lt"/>
                <a:ea typeface="+mn-ea"/>
                <a:cs typeface="+mn-cs"/>
              </a:rPr>
              <a:t>适用场景：</a:t>
            </a:r>
            <a:r>
              <a:rPr lang="zh-CN" altLang="en-US" sz="2000"/>
              <a:t>如果在进行</a:t>
            </a:r>
            <a:r>
              <a:rPr lang="en-US" altLang="zh-CN" sz="2000"/>
              <a:t>join</a:t>
            </a:r>
            <a:r>
              <a:rPr lang="zh-CN" altLang="en-US" sz="2000"/>
              <a:t>操作时，</a:t>
            </a:r>
            <a:r>
              <a:rPr lang="en-US" altLang="zh-CN" sz="2000"/>
              <a:t>RDD</a:t>
            </a:r>
            <a:r>
              <a:rPr lang="zh-CN" altLang="en-US" sz="2000"/>
              <a:t>中有大量的</a:t>
            </a:r>
            <a:r>
              <a:rPr lang="en-US" altLang="zh-CN" sz="2000"/>
              <a:t>key</a:t>
            </a:r>
            <a:r>
              <a:rPr lang="zh-CN" altLang="en-US" sz="2000"/>
              <a:t>导致数据</a:t>
            </a:r>
            <a:r>
              <a:rPr lang="zh-CN" altLang="en-US" sz="2000" smtClean="0"/>
              <a:t>倾斜，因为只能</a:t>
            </a:r>
            <a:r>
              <a:rPr lang="zh-CN" altLang="en-US" sz="2000"/>
              <a:t>对整个</a:t>
            </a:r>
            <a:r>
              <a:rPr lang="en-US" altLang="zh-CN" sz="2000"/>
              <a:t>RDD</a:t>
            </a:r>
            <a:r>
              <a:rPr lang="zh-CN" altLang="en-US" sz="2000"/>
              <a:t>进行数据扩容，对内存资源要求很</a:t>
            </a:r>
            <a:r>
              <a:rPr lang="zh-CN" altLang="en-US" sz="2000" smtClean="0"/>
              <a:t>高。</a:t>
            </a:r>
            <a:endParaRPr lang="en-US" altLang="zh-CN" sz="2000" dirty="0" smtClean="0">
              <a:solidFill>
                <a:schemeClr val="tx1"/>
              </a:solidFill>
            </a:endParaRPr>
          </a:p>
        </p:txBody>
      </p:sp>
    </p:spTree>
    <p:extLst>
      <p:ext uri="{BB962C8B-B14F-4D97-AF65-F5344CB8AC3E}">
        <p14:creationId xmlns:p14="http://schemas.microsoft.com/office/powerpoint/2010/main" val="302935480"/>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8"/>
            </a:pPr>
            <a:r>
              <a:rPr lang="zh-CN" altLang="en-US" b="1"/>
              <a:t>多种方案组合</a:t>
            </a:r>
            <a:r>
              <a:rPr lang="zh-CN" altLang="en-US" b="1" smtClean="0"/>
              <a:t>使用</a:t>
            </a:r>
            <a:endParaRPr lang="en-US" altLang="zh-CN" b="1" dirty="0" smtClean="0">
              <a:solidFill>
                <a:schemeClr val="tx1"/>
              </a:solidFill>
              <a:latin typeface="+mn-lt"/>
              <a:ea typeface="+mn-ea"/>
              <a:cs typeface="+mn-cs"/>
            </a:endParaRPr>
          </a:p>
          <a:p>
            <a:pPr>
              <a:buFont typeface="Wingdings" panose="05000000000000000000" pitchFamily="2" charset="2"/>
              <a:buChar char="Ø"/>
            </a:pPr>
            <a:r>
              <a:rPr lang="zh-CN" altLang="en-US" sz="1800"/>
              <a:t>如果只是处理较为简单的数据倾斜场景，那么使用上述方案中的某一种基本就可以</a:t>
            </a:r>
            <a:r>
              <a:rPr lang="zh-CN" altLang="en-US" sz="1800" smtClean="0"/>
              <a:t>解决。</a:t>
            </a:r>
            <a:endParaRPr lang="zh-CN" altLang="en-US" sz="1800"/>
          </a:p>
          <a:p>
            <a:pPr>
              <a:buFont typeface="Wingdings" panose="05000000000000000000" pitchFamily="2" charset="2"/>
              <a:buChar char="Ø"/>
            </a:pPr>
            <a:r>
              <a:rPr lang="zh-CN" altLang="en-US" sz="1800"/>
              <a:t>如果要处理一个较为复杂的数据倾斜场景，那么可能需要将多种方案组合起来</a:t>
            </a:r>
            <a:r>
              <a:rPr lang="zh-CN" altLang="en-US" sz="1800" smtClean="0"/>
              <a:t>使用。</a:t>
            </a:r>
            <a:endParaRPr lang="en-US" altLang="zh-CN" sz="1800" smtClean="0"/>
          </a:p>
          <a:p>
            <a:pPr>
              <a:buFont typeface="Wingdings" panose="05000000000000000000" pitchFamily="2" charset="2"/>
              <a:buChar char="Ø"/>
            </a:pPr>
            <a:r>
              <a:rPr lang="zh-CN" altLang="en-US" sz="1800"/>
              <a:t>可以先运用解决方案一和二，预处理一部分数据，并过滤一部分数据来缓解；其次可以对某些</a:t>
            </a:r>
            <a:r>
              <a:rPr lang="en-US" altLang="zh-CN" sz="1800"/>
              <a:t>shuffle</a:t>
            </a:r>
            <a:r>
              <a:rPr lang="zh-CN" altLang="en-US" sz="1800"/>
              <a:t>操作提升并行度，优化其性能；最后还可以针对不同的聚合或</a:t>
            </a:r>
            <a:r>
              <a:rPr lang="en-US" altLang="zh-CN" sz="1800"/>
              <a:t>join</a:t>
            </a:r>
            <a:r>
              <a:rPr lang="zh-CN" altLang="en-US" sz="1800"/>
              <a:t>操作，选择一种方案来优化其</a:t>
            </a:r>
            <a:r>
              <a:rPr lang="zh-CN" altLang="en-US" sz="1800" smtClean="0"/>
              <a:t>性能。</a:t>
            </a:r>
            <a:endParaRPr lang="zh-CN" altLang="en-US" sz="1800"/>
          </a:p>
          <a:p>
            <a:pPr marL="514350" indent="-514350">
              <a:buClr>
                <a:srgbClr val="76B749"/>
              </a:buClr>
              <a:buSzPct val="100000"/>
            </a:pPr>
            <a:r>
              <a:rPr lang="zh-CN" altLang="en-US" sz="2800" b="1" smtClean="0">
                <a:solidFill>
                  <a:schemeClr val="tx1"/>
                </a:solidFill>
                <a:latin typeface="+mn-lt"/>
                <a:ea typeface="+mn-ea"/>
                <a:cs typeface="+mn-cs"/>
              </a:rPr>
              <a:t>适用场景：</a:t>
            </a:r>
            <a:r>
              <a:rPr lang="zh-CN" altLang="en-US" sz="2000"/>
              <a:t>复杂的数据倾斜</a:t>
            </a:r>
            <a:r>
              <a:rPr lang="zh-CN" altLang="en-US" sz="2000" smtClean="0"/>
              <a:t>场景。</a:t>
            </a:r>
            <a:endParaRPr lang="en-US" altLang="zh-CN" sz="2000" dirty="0" smtClean="0">
              <a:solidFill>
                <a:schemeClr val="tx1"/>
              </a:solidFill>
            </a:endParaRPr>
          </a:p>
        </p:txBody>
      </p:sp>
    </p:spTree>
    <p:extLst>
      <p:ext uri="{BB962C8B-B14F-4D97-AF65-F5344CB8AC3E}">
        <p14:creationId xmlns:p14="http://schemas.microsoft.com/office/powerpoint/2010/main" val="3179899813"/>
      </p:ext>
    </p:extLst>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lnSpcReduction="10000"/>
          </a:bodyPr>
          <a:lstStyle/>
          <a:p>
            <a:pPr marL="514350" indent="-514350">
              <a:buClr>
                <a:srgbClr val="76B749"/>
              </a:buClr>
              <a:buSzPct val="100000"/>
              <a:buFont typeface="+mj-lt"/>
              <a:buAutoNum type="arabicPeriod"/>
            </a:pPr>
            <a:r>
              <a:rPr lang="en-US" altLang="zh-CN" smtClean="0"/>
              <a:t>shuffle</a:t>
            </a:r>
            <a:r>
              <a:rPr lang="zh-CN" altLang="en-US"/>
              <a:t>的</a:t>
            </a:r>
            <a:r>
              <a:rPr lang="zh-CN" altLang="en-US" smtClean="0"/>
              <a:t>原理</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a:pPr>
            <a:r>
              <a:rPr lang="zh-CN" altLang="en-US" b="1" smtClean="0">
                <a:solidFill>
                  <a:schemeClr val="tx1"/>
                </a:solidFill>
                <a:latin typeface="+mn-lt"/>
                <a:ea typeface="+mn-ea"/>
                <a:cs typeface="+mn-cs"/>
              </a:rPr>
              <a:t>发展概述</a:t>
            </a:r>
            <a:endParaRPr lang="en-US" altLang="zh-CN" b="1" dirty="0" smtClean="0">
              <a:solidFill>
                <a:schemeClr val="tx1"/>
              </a:solidFill>
              <a:latin typeface="+mn-lt"/>
              <a:ea typeface="+mn-ea"/>
              <a:cs typeface="+mn-cs"/>
            </a:endParaRPr>
          </a:p>
          <a:p>
            <a:pPr>
              <a:buFont typeface="Wingdings" panose="05000000000000000000" pitchFamily="2" charset="2"/>
              <a:buChar char="Ø"/>
            </a:pPr>
            <a:r>
              <a:rPr lang="en-US" altLang="zh-CN" sz="1800" b="1"/>
              <a:t>Spark </a:t>
            </a:r>
            <a:r>
              <a:rPr lang="en-US" altLang="zh-CN" sz="1800" b="1" smtClean="0"/>
              <a:t>1.2</a:t>
            </a:r>
            <a:r>
              <a:rPr lang="zh-CN" altLang="en-US" sz="1800" b="1" smtClean="0"/>
              <a:t> </a:t>
            </a:r>
            <a:r>
              <a:rPr lang="zh-CN" altLang="en-US" sz="1800" smtClean="0"/>
              <a:t>默认由</a:t>
            </a:r>
            <a:r>
              <a:rPr lang="en-US" altLang="zh-CN" sz="1800" smtClean="0"/>
              <a:t>HashShuffleManager</a:t>
            </a:r>
            <a:r>
              <a:rPr lang="zh-CN" altLang="en-US" sz="1800" smtClean="0"/>
              <a:t>      </a:t>
            </a:r>
            <a:r>
              <a:rPr lang="en-US" altLang="zh-CN" sz="1800" smtClean="0"/>
              <a:t>SortShuffleManager</a:t>
            </a:r>
          </a:p>
          <a:p>
            <a:pPr>
              <a:buFont typeface="Wingdings" panose="05000000000000000000" pitchFamily="2" charset="2"/>
              <a:buChar char="Ø"/>
            </a:pPr>
            <a:r>
              <a:rPr lang="en-US" altLang="zh-CN" sz="1800" b="1" smtClean="0"/>
              <a:t>Spark 1.4 </a:t>
            </a:r>
            <a:r>
              <a:rPr lang="zh-CN" altLang="en-US" sz="1800" b="1"/>
              <a:t>引入</a:t>
            </a:r>
            <a:r>
              <a:rPr lang="en-US" altLang="zh-CN" sz="1800" b="1"/>
              <a:t>Tungsten-Sort Based </a:t>
            </a:r>
            <a:r>
              <a:rPr lang="en-US" altLang="zh-CN" sz="1800" b="1" smtClean="0"/>
              <a:t>Shuffle</a:t>
            </a:r>
          </a:p>
          <a:p>
            <a:pPr>
              <a:buFont typeface="Wingdings" panose="05000000000000000000" pitchFamily="2" charset="2"/>
              <a:buChar char="Ø"/>
            </a:pPr>
            <a:r>
              <a:rPr lang="en-US" altLang="zh-CN" sz="1800" b="1"/>
              <a:t>Spark 1.6 Tungsten-sort</a:t>
            </a:r>
            <a:r>
              <a:rPr lang="zh-CN" altLang="en-US" sz="1800" b="1"/>
              <a:t>并入</a:t>
            </a:r>
            <a:r>
              <a:rPr lang="en-US" altLang="zh-CN" sz="1800" b="1"/>
              <a:t>Sort Based </a:t>
            </a:r>
            <a:r>
              <a:rPr lang="en-US" altLang="zh-CN" sz="1800" b="1" smtClean="0"/>
              <a:t>Shuffle</a:t>
            </a:r>
          </a:p>
          <a:p>
            <a:pPr>
              <a:buFont typeface="Wingdings" panose="05000000000000000000" pitchFamily="2" charset="2"/>
              <a:buChar char="Ø"/>
            </a:pPr>
            <a:r>
              <a:rPr lang="en-US" altLang="zh-CN" sz="1800" b="1" smtClean="0"/>
              <a:t>Spark </a:t>
            </a:r>
            <a:r>
              <a:rPr lang="en-US" altLang="zh-CN" sz="1800" b="1"/>
              <a:t>2.0 Hash Based Shuffle</a:t>
            </a:r>
            <a:r>
              <a:rPr lang="zh-CN" altLang="en-US" sz="1800" b="1"/>
              <a:t>退出历史，只有</a:t>
            </a:r>
            <a:r>
              <a:rPr lang="en-US" altLang="zh-CN" sz="1800" b="1"/>
              <a:t>SortShufflemanager</a:t>
            </a:r>
          </a:p>
          <a:p>
            <a:pPr marL="0" indent="0">
              <a:buNone/>
            </a:pPr>
            <a:r>
              <a:rPr lang="en-US" altLang="zh-CN" sz="1800" smtClean="0"/>
              <a:t>SortShuffleManager</a:t>
            </a:r>
            <a:r>
              <a:rPr lang="zh-CN" altLang="en-US" sz="1800"/>
              <a:t>相较于</a:t>
            </a:r>
            <a:r>
              <a:rPr lang="en-US" altLang="zh-CN" sz="1800"/>
              <a:t>HashShuffleManager</a:t>
            </a:r>
            <a:r>
              <a:rPr lang="zh-CN" altLang="en-US" sz="1800"/>
              <a:t>来说，有了一定的改进。主要就在于，每个</a:t>
            </a:r>
            <a:r>
              <a:rPr lang="en-US" altLang="zh-CN" sz="1800"/>
              <a:t>Task</a:t>
            </a:r>
            <a:r>
              <a:rPr lang="zh-CN" altLang="en-US" sz="1800"/>
              <a:t>在进行</a:t>
            </a:r>
            <a:r>
              <a:rPr lang="en-US" altLang="zh-CN" sz="1800"/>
              <a:t>shuffle</a:t>
            </a:r>
            <a:r>
              <a:rPr lang="zh-CN" altLang="en-US" sz="1800"/>
              <a:t>操作时，虽然也会产生较多的临时磁盘文件，但是最后会将所有的临时文件合并（</a:t>
            </a:r>
            <a:r>
              <a:rPr lang="en-US" altLang="zh-CN" sz="1800"/>
              <a:t>merge</a:t>
            </a:r>
            <a:r>
              <a:rPr lang="zh-CN" altLang="en-US" sz="1800"/>
              <a:t>）成一个磁盘文件，因此每个</a:t>
            </a:r>
            <a:r>
              <a:rPr lang="en-US" altLang="zh-CN" sz="1800"/>
              <a:t>Task</a:t>
            </a:r>
            <a:r>
              <a:rPr lang="zh-CN" altLang="en-US" sz="1800"/>
              <a:t>就只有一个磁盘文件。在下一个</a:t>
            </a:r>
            <a:r>
              <a:rPr lang="en-US" altLang="zh-CN" sz="1800"/>
              <a:t>stage</a:t>
            </a:r>
            <a:r>
              <a:rPr lang="zh-CN" altLang="en-US" sz="1800"/>
              <a:t>的</a:t>
            </a:r>
            <a:r>
              <a:rPr lang="en-US" altLang="zh-CN" sz="1800"/>
              <a:t>shuffle read task</a:t>
            </a:r>
            <a:r>
              <a:rPr lang="zh-CN" altLang="en-US" sz="1800"/>
              <a:t>拉取自己的数据时，只要根据索引读取每个磁盘文件中的部分数据即</a:t>
            </a:r>
            <a:r>
              <a:rPr lang="zh-CN" altLang="en-US" sz="1800" smtClean="0"/>
              <a:t>可。</a:t>
            </a:r>
            <a:endParaRPr lang="zh-CN" altLang="en-US" sz="1800"/>
          </a:p>
        </p:txBody>
      </p:sp>
      <p:cxnSp>
        <p:nvCxnSpPr>
          <p:cNvPr id="3" name="直接箭头连接符 2"/>
          <p:cNvCxnSpPr/>
          <p:nvPr/>
        </p:nvCxnSpPr>
        <p:spPr bwMode="auto">
          <a:xfrm>
            <a:off x="5652120" y="2797493"/>
            <a:ext cx="5760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227399939"/>
      </p:ext>
    </p:extLst>
  </p:cSld>
  <p:clrMapOvr>
    <a:masterClrMapping/>
  </p:clrMapOvr>
  <p:transition spd="med">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fontScale="92500"/>
          </a:bodyPr>
          <a:lstStyle/>
          <a:p>
            <a:pPr marL="514350" indent="-514350">
              <a:buClr>
                <a:srgbClr val="76B749"/>
              </a:buClr>
              <a:buSzPct val="100000"/>
              <a:buFont typeface="+mj-lt"/>
              <a:buAutoNum type="arabicPeriod"/>
            </a:pPr>
            <a:r>
              <a:rPr lang="en-US" altLang="zh-CN" smtClean="0"/>
              <a:t>shuffle</a:t>
            </a:r>
            <a:r>
              <a:rPr lang="zh-CN" altLang="en-US"/>
              <a:t>的</a:t>
            </a:r>
            <a:r>
              <a:rPr lang="zh-CN" altLang="en-US" smtClean="0"/>
              <a:t>原理</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2"/>
            </a:pPr>
            <a:r>
              <a:rPr lang="en-US" altLang="zh-CN" b="1"/>
              <a:t>HashShuffleManager</a:t>
            </a:r>
            <a:r>
              <a:rPr lang="zh-CN" altLang="en-US" b="1"/>
              <a:t>运行</a:t>
            </a:r>
            <a:r>
              <a:rPr lang="zh-CN" altLang="en-US" b="1" smtClean="0"/>
              <a:t>原理</a:t>
            </a:r>
            <a:endParaRPr lang="en-US" altLang="zh-CN" b="1" smtClean="0">
              <a:solidFill>
                <a:schemeClr val="tx1"/>
              </a:solidFill>
              <a:latin typeface="+mn-lt"/>
              <a:ea typeface="+mn-ea"/>
              <a:cs typeface="+mn-cs"/>
            </a:endParaRPr>
          </a:p>
          <a:p>
            <a:pPr>
              <a:buFont typeface="Wingdings" panose="05000000000000000000" pitchFamily="2" charset="2"/>
              <a:buChar char="Ø"/>
            </a:pPr>
            <a:r>
              <a:rPr lang="en-US" altLang="zh-CN" sz="2400" b="1"/>
              <a:t>shuffle </a:t>
            </a:r>
            <a:r>
              <a:rPr lang="en-US" altLang="zh-CN" sz="2400" b="1" smtClean="0"/>
              <a:t>write</a:t>
            </a:r>
            <a:r>
              <a:rPr lang="zh-CN" altLang="en-US" sz="2400" smtClean="0"/>
              <a:t>：</a:t>
            </a:r>
            <a:r>
              <a:rPr lang="zh-CN" altLang="en-US" sz="2400"/>
              <a:t>主要就是在一个</a:t>
            </a:r>
            <a:r>
              <a:rPr lang="en-US" altLang="zh-CN" sz="2400"/>
              <a:t>stage</a:t>
            </a:r>
            <a:r>
              <a:rPr lang="zh-CN" altLang="en-US" sz="2400"/>
              <a:t>结束计算之后，为了下一个</a:t>
            </a:r>
            <a:r>
              <a:rPr lang="en-US" altLang="zh-CN" sz="2400"/>
              <a:t>stage</a:t>
            </a:r>
            <a:r>
              <a:rPr lang="zh-CN" altLang="en-US" sz="2400"/>
              <a:t>可以执行</a:t>
            </a:r>
            <a:r>
              <a:rPr lang="en-US" altLang="zh-CN" sz="2400"/>
              <a:t>shuffle</a:t>
            </a:r>
            <a:r>
              <a:rPr lang="zh-CN" altLang="en-US" sz="2400"/>
              <a:t>类的算子（比如</a:t>
            </a:r>
            <a:r>
              <a:rPr lang="en-US" altLang="zh-CN" sz="2400"/>
              <a:t>reduceByKey</a:t>
            </a:r>
            <a:r>
              <a:rPr lang="zh-CN" altLang="en-US" sz="2400"/>
              <a:t>），而将每个</a:t>
            </a:r>
            <a:r>
              <a:rPr lang="en-US" altLang="zh-CN" sz="2400"/>
              <a:t>task</a:t>
            </a:r>
            <a:r>
              <a:rPr lang="zh-CN" altLang="en-US" sz="2400"/>
              <a:t>处理的数据按</a:t>
            </a:r>
            <a:r>
              <a:rPr lang="en-US" altLang="zh-CN" sz="2400"/>
              <a:t>key</a:t>
            </a:r>
            <a:r>
              <a:rPr lang="zh-CN" altLang="en-US" sz="2400"/>
              <a:t>进行</a:t>
            </a:r>
            <a:r>
              <a:rPr lang="zh-CN" altLang="en-US" sz="2400" smtClean="0"/>
              <a:t>“分类”，</a:t>
            </a:r>
            <a:r>
              <a:rPr lang="zh-CN" altLang="en-US" sz="2400"/>
              <a:t>从而将相同</a:t>
            </a:r>
            <a:r>
              <a:rPr lang="en-US" altLang="zh-CN" sz="2400"/>
              <a:t>key</a:t>
            </a:r>
            <a:r>
              <a:rPr lang="zh-CN" altLang="en-US" sz="2400"/>
              <a:t>都写入同一个磁盘文件中，而每一个磁盘文件都只属于下游</a:t>
            </a:r>
            <a:r>
              <a:rPr lang="en-US" altLang="zh-CN" sz="2400"/>
              <a:t>stage</a:t>
            </a:r>
            <a:r>
              <a:rPr lang="zh-CN" altLang="en-US" sz="2400"/>
              <a:t>的一个</a:t>
            </a:r>
            <a:r>
              <a:rPr lang="en-US" altLang="zh-CN" sz="2400" smtClean="0"/>
              <a:t>task</a:t>
            </a:r>
            <a:r>
              <a:rPr lang="zh-CN" altLang="en-US" sz="2400" smtClean="0"/>
              <a:t>。</a:t>
            </a:r>
            <a:endParaRPr lang="en-US" altLang="zh-CN" sz="2400" smtClean="0"/>
          </a:p>
          <a:p>
            <a:pPr>
              <a:buFont typeface="Wingdings" panose="05000000000000000000" pitchFamily="2" charset="2"/>
              <a:buChar char="Ø"/>
            </a:pPr>
            <a:r>
              <a:rPr lang="en-US" altLang="zh-CN" sz="2400" b="1"/>
              <a:t>shuffle read</a:t>
            </a:r>
            <a:r>
              <a:rPr lang="zh-CN" altLang="en-US" sz="2400" smtClean="0"/>
              <a:t>，</a:t>
            </a:r>
            <a:r>
              <a:rPr lang="en-US" altLang="zh-CN" sz="2400" smtClean="0"/>
              <a:t>stage</a:t>
            </a:r>
            <a:r>
              <a:rPr lang="zh-CN" altLang="en-US" sz="2400"/>
              <a:t>的每一个</a:t>
            </a:r>
            <a:r>
              <a:rPr lang="en-US" altLang="zh-CN" sz="2400"/>
              <a:t>task</a:t>
            </a:r>
            <a:r>
              <a:rPr lang="zh-CN" altLang="en-US" sz="2400"/>
              <a:t>就需要将上一个</a:t>
            </a:r>
            <a:r>
              <a:rPr lang="en-US" altLang="zh-CN" sz="2400"/>
              <a:t>stage</a:t>
            </a:r>
            <a:r>
              <a:rPr lang="zh-CN" altLang="en-US" sz="2400"/>
              <a:t>的计算结果中的所有相同</a:t>
            </a:r>
            <a:r>
              <a:rPr lang="en-US" altLang="zh-CN" sz="2400"/>
              <a:t>key</a:t>
            </a:r>
            <a:r>
              <a:rPr lang="zh-CN" altLang="en-US" sz="2400"/>
              <a:t>，从各个节点上通过网络都拉取到自己所在的节点上，然后进行</a:t>
            </a:r>
            <a:r>
              <a:rPr lang="en-US" altLang="zh-CN" sz="2400"/>
              <a:t>key</a:t>
            </a:r>
            <a:r>
              <a:rPr lang="zh-CN" altLang="en-US" sz="2400"/>
              <a:t>的聚合或连接等</a:t>
            </a:r>
            <a:r>
              <a:rPr lang="zh-CN" altLang="en-US" sz="2400" smtClean="0"/>
              <a:t>操作。</a:t>
            </a:r>
            <a:endParaRPr lang="zh-CN" altLang="en-US" sz="2400"/>
          </a:p>
          <a:p>
            <a:pPr>
              <a:buFont typeface="Wingdings" panose="05000000000000000000" pitchFamily="2" charset="2"/>
              <a:buChar char="Ø"/>
            </a:pPr>
            <a:endParaRPr lang="zh-CN" altLang="en-US" sz="2400"/>
          </a:p>
          <a:p>
            <a:pPr>
              <a:buFont typeface="Wingdings" panose="05000000000000000000" pitchFamily="2" charset="2"/>
              <a:buChar char="Ø"/>
            </a:pPr>
            <a:endParaRPr lang="zh-CN" altLang="en-US" sz="2400"/>
          </a:p>
          <a:p>
            <a:pPr>
              <a:buFont typeface="Wingdings" panose="05000000000000000000" pitchFamily="2" charset="2"/>
              <a:buChar char="Ø"/>
            </a:pPr>
            <a:endParaRPr lang="en-US" altLang="zh-CN" sz="2400"/>
          </a:p>
        </p:txBody>
      </p:sp>
    </p:spTree>
    <p:extLst>
      <p:ext uri="{BB962C8B-B14F-4D97-AF65-F5344CB8AC3E}">
        <p14:creationId xmlns:p14="http://schemas.microsoft.com/office/powerpoint/2010/main" val="393790313"/>
      </p:ext>
    </p:extLst>
  </p:cSld>
  <p:clrMapOvr>
    <a:masterClrMapping/>
  </p:clrMapOvr>
  <p:transition spd="med">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99592" y="178595"/>
            <a:ext cx="8244408" cy="1218406"/>
          </a:xfrm>
          <a:noFill/>
          <a:ln/>
        </p:spPr>
        <p:txBody>
          <a:bodyPr lIns="92075" tIns="46037" rIns="92075" bIns="46037" anchor="ctr"/>
          <a:lstStyle/>
          <a:p>
            <a:pPr marL="742950" indent="-742950">
              <a:buFont typeface="+mj-ea"/>
              <a:buAutoNum type="circleNumDbPlain" startAt="2"/>
            </a:pPr>
            <a:r>
              <a:rPr lang="en-US" altLang="zh-CN" b="1"/>
              <a:t>HashShuffleManager</a:t>
            </a:r>
            <a:r>
              <a:rPr lang="zh-CN" altLang="en-US" b="1"/>
              <a:t>运行</a:t>
            </a:r>
            <a:r>
              <a:rPr lang="zh-CN" altLang="en-US" b="1" smtClean="0"/>
              <a:t>原理</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0" indent="0">
              <a:buNone/>
            </a:pPr>
            <a:endParaRPr lang="zh-CN" altLang="en-US" sz="2400"/>
          </a:p>
          <a:p>
            <a:pPr>
              <a:buFont typeface="Wingdings" panose="05000000000000000000" pitchFamily="2" charset="2"/>
              <a:buChar char="Ø"/>
            </a:pPr>
            <a:endParaRPr lang="zh-CN" altLang="en-US" sz="2400"/>
          </a:p>
          <a:p>
            <a:pPr>
              <a:buFont typeface="Wingdings" panose="05000000000000000000" pitchFamily="2" charset="2"/>
              <a:buChar char="Ø"/>
            </a:pPr>
            <a:endParaRPr lang="en-US" altLang="zh-CN" sz="240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7380"/>
            <a:ext cx="9144000" cy="3901076"/>
          </a:xfrm>
          <a:prstGeom prst="rect">
            <a:avLst/>
          </a:prstGeom>
        </p:spPr>
      </p:pic>
    </p:spTree>
    <p:extLst>
      <p:ext uri="{BB962C8B-B14F-4D97-AF65-F5344CB8AC3E}">
        <p14:creationId xmlns:p14="http://schemas.microsoft.com/office/powerpoint/2010/main" val="1283903970"/>
      </p:ext>
    </p:extLst>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99592" y="178595"/>
            <a:ext cx="8244408" cy="1218406"/>
          </a:xfrm>
          <a:noFill/>
          <a:ln/>
        </p:spPr>
        <p:txBody>
          <a:bodyPr lIns="92075" tIns="46037" rIns="92075" bIns="46037" anchor="ctr"/>
          <a:lstStyle/>
          <a:p>
            <a:pPr marL="742950" indent="-742950">
              <a:buFont typeface="+mj-ea"/>
              <a:buAutoNum type="circleNumDbPlain" startAt="2"/>
            </a:pPr>
            <a:r>
              <a:rPr lang="zh-CN" altLang="en-US" b="1"/>
              <a:t>优化后</a:t>
            </a:r>
            <a:r>
              <a:rPr lang="zh-CN" altLang="en-US" b="1" smtClean="0"/>
              <a:t>的</a:t>
            </a:r>
            <a:r>
              <a:rPr lang="en-US" altLang="zh-CN" b="1" smtClean="0"/>
              <a:t>HashShuffleManager</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9293"/>
            <a:ext cx="9144000" cy="3988534"/>
          </a:xfrm>
          <a:prstGeom prst="rect">
            <a:avLst/>
          </a:prstGeom>
        </p:spPr>
      </p:pic>
      <p:sp>
        <p:nvSpPr>
          <p:cNvPr id="4" name="文本框 3"/>
          <p:cNvSpPr txBox="1"/>
          <p:nvPr/>
        </p:nvSpPr>
        <p:spPr>
          <a:xfrm>
            <a:off x="2339752" y="1537353"/>
            <a:ext cx="3888432" cy="369332"/>
          </a:xfrm>
          <a:prstGeom prst="rect">
            <a:avLst/>
          </a:prstGeom>
          <a:noFill/>
        </p:spPr>
        <p:txBody>
          <a:bodyPr wrap="square" rtlCol="0">
            <a:spAutoFit/>
          </a:bodyPr>
          <a:lstStyle/>
          <a:p>
            <a:r>
              <a:rPr lang="en-US" altLang="zh-CN" smtClean="0"/>
              <a:t>spark.shuffle.consolidateFiles=true</a:t>
            </a:r>
            <a:endParaRPr lang="en-US" altLang="zh-CN"/>
          </a:p>
        </p:txBody>
      </p:sp>
    </p:spTree>
    <p:extLst>
      <p:ext uri="{BB962C8B-B14F-4D97-AF65-F5344CB8AC3E}">
        <p14:creationId xmlns:p14="http://schemas.microsoft.com/office/powerpoint/2010/main" val="1744011167"/>
      </p:ext>
    </p:extLst>
  </p:cSld>
  <p:clrMapOvr>
    <a:masterClrMapping/>
  </p:clrMapOvr>
  <p:transition spd="med">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a:pPr>
            <a:r>
              <a:rPr lang="en-US" altLang="zh-CN" smtClean="0"/>
              <a:t>shuffle</a:t>
            </a:r>
            <a:r>
              <a:rPr lang="zh-CN" altLang="en-US"/>
              <a:t>的</a:t>
            </a:r>
            <a:r>
              <a:rPr lang="zh-CN" altLang="en-US" smtClean="0"/>
              <a:t>原理</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3"/>
            </a:pPr>
            <a:r>
              <a:rPr lang="en-US" altLang="zh-CN" b="1"/>
              <a:t>SortShuffleManager</a:t>
            </a:r>
            <a:r>
              <a:rPr lang="zh-CN" altLang="en-US" b="1"/>
              <a:t>运行</a:t>
            </a:r>
            <a:r>
              <a:rPr lang="zh-CN" altLang="en-US" b="1" smtClean="0"/>
              <a:t>原理</a:t>
            </a:r>
            <a:endParaRPr lang="en-US" altLang="zh-CN" b="1" smtClean="0">
              <a:solidFill>
                <a:schemeClr val="tx1"/>
              </a:solidFill>
              <a:latin typeface="+mn-lt"/>
              <a:ea typeface="+mn-ea"/>
              <a:cs typeface="+mn-cs"/>
            </a:endParaRPr>
          </a:p>
          <a:p>
            <a:pPr>
              <a:buFont typeface="Wingdings" panose="05000000000000000000" pitchFamily="2" charset="2"/>
              <a:buChar char="Ø"/>
            </a:pPr>
            <a:r>
              <a:rPr lang="zh-CN" altLang="en-US" sz="2400" b="1"/>
              <a:t>普通运行机制</a:t>
            </a:r>
            <a:endParaRPr lang="zh-CN" altLang="en-US" sz="2400"/>
          </a:p>
          <a:p>
            <a:pPr>
              <a:buFont typeface="Wingdings" panose="05000000000000000000" pitchFamily="2" charset="2"/>
              <a:buChar char="Ø"/>
            </a:pPr>
            <a:r>
              <a:rPr lang="en-US" altLang="zh-CN" sz="2400" b="1"/>
              <a:t>bypass</a:t>
            </a:r>
            <a:r>
              <a:rPr lang="zh-CN" altLang="en-US" sz="2400" b="1"/>
              <a:t>运行</a:t>
            </a:r>
            <a:r>
              <a:rPr lang="zh-CN" altLang="en-US" sz="2400" b="1" smtClean="0"/>
              <a:t>机制：</a:t>
            </a:r>
            <a:endParaRPr lang="zh-CN" altLang="en-US" sz="2400"/>
          </a:p>
          <a:p>
            <a:pPr marL="0" indent="0">
              <a:buNone/>
            </a:pPr>
            <a:r>
              <a:rPr lang="zh-CN" altLang="en-US" sz="2400"/>
              <a:t> </a:t>
            </a:r>
            <a:r>
              <a:rPr lang="zh-CN" altLang="en-US" sz="2400" smtClean="0"/>
              <a:t>  触发</a:t>
            </a:r>
            <a:r>
              <a:rPr lang="zh-CN" altLang="en-US" sz="2400"/>
              <a:t>条件如下：</a:t>
            </a:r>
          </a:p>
          <a:p>
            <a:r>
              <a:rPr lang="en-US" altLang="zh-CN" sz="2000"/>
              <a:t>shuffle </a:t>
            </a:r>
            <a:r>
              <a:rPr lang="en-US" altLang="zh-CN" sz="2000" smtClean="0"/>
              <a:t>read</a:t>
            </a:r>
            <a:r>
              <a:rPr lang="zh-CN" altLang="en-US" sz="2000" smtClean="0"/>
              <a:t> </a:t>
            </a:r>
            <a:r>
              <a:rPr lang="en-US" altLang="zh-CN" sz="2000" smtClean="0"/>
              <a:t>task</a:t>
            </a:r>
            <a:r>
              <a:rPr lang="zh-CN" altLang="en-US" sz="2000"/>
              <a:t>数量小于</a:t>
            </a:r>
            <a:r>
              <a:rPr lang="en-US" altLang="zh-CN" sz="1800"/>
              <a:t>spark.shuffle.sort.bypassMergeThreshold</a:t>
            </a:r>
            <a:r>
              <a:rPr lang="zh-CN" altLang="en-US" sz="2400"/>
              <a:t>参数的值。</a:t>
            </a:r>
          </a:p>
          <a:p>
            <a:r>
              <a:rPr lang="zh-CN" altLang="en-US" sz="1800"/>
              <a:t>不是聚合类的</a:t>
            </a:r>
            <a:r>
              <a:rPr lang="en-US" altLang="zh-CN" sz="1800"/>
              <a:t>shuffle</a:t>
            </a:r>
            <a:r>
              <a:rPr lang="zh-CN" altLang="en-US" sz="1800"/>
              <a:t>算子（比如</a:t>
            </a:r>
            <a:r>
              <a:rPr lang="en-US" altLang="zh-CN" sz="1800"/>
              <a:t>reduceByKey</a:t>
            </a:r>
            <a:r>
              <a:rPr lang="zh-CN" altLang="en-US" sz="1800"/>
              <a:t>）</a:t>
            </a:r>
            <a:r>
              <a:rPr lang="zh-CN" altLang="en-US" sz="2400"/>
              <a:t>。</a:t>
            </a:r>
          </a:p>
          <a:p>
            <a:pPr marL="0" indent="0">
              <a:buNone/>
            </a:pPr>
            <a:endParaRPr lang="zh-CN" altLang="en-US" sz="2400"/>
          </a:p>
          <a:p>
            <a:pPr>
              <a:buFont typeface="Wingdings" panose="05000000000000000000" pitchFamily="2" charset="2"/>
              <a:buChar char="Ø"/>
            </a:pPr>
            <a:endParaRPr lang="zh-CN" altLang="en-US" sz="2400"/>
          </a:p>
          <a:p>
            <a:pPr>
              <a:buFont typeface="Wingdings" panose="05000000000000000000" pitchFamily="2" charset="2"/>
              <a:buChar char="Ø"/>
            </a:pPr>
            <a:endParaRPr lang="en-US" altLang="zh-CN" sz="2400"/>
          </a:p>
        </p:txBody>
      </p:sp>
    </p:spTree>
    <p:extLst>
      <p:ext uri="{BB962C8B-B14F-4D97-AF65-F5344CB8AC3E}">
        <p14:creationId xmlns:p14="http://schemas.microsoft.com/office/powerpoint/2010/main" val="3336809926"/>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11</a:t>
            </a:fld>
            <a:endParaRPr kumimoji="0" lang="zh-CN" dirty="0"/>
          </a:p>
        </p:txBody>
      </p:sp>
      <p:sp>
        <p:nvSpPr>
          <p:cNvPr id="4" name="标题 3"/>
          <p:cNvSpPr>
            <a:spLocks noGrp="1"/>
          </p:cNvSpPr>
          <p:nvPr>
            <p:ph type="title"/>
          </p:nvPr>
        </p:nvSpPr>
        <p:spPr/>
        <p:txBody>
          <a:bodyPr/>
          <a:lstStyle/>
          <a:p>
            <a:r>
              <a:rPr lang="zh-CN" altLang="en-US" dirty="0" smtClean="0"/>
              <a:t>二、</a:t>
            </a:r>
            <a:r>
              <a:rPr lang="en-US" altLang="zh-CN" dirty="0" err="1" smtClean="0"/>
              <a:t>DeepInsight</a:t>
            </a:r>
            <a:r>
              <a:rPr lang="zh-CN" altLang="en-US" dirty="0"/>
              <a:t>平台功能的进一步使用</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11</a:t>
            </a:fld>
            <a:endParaRPr lang="en-US" dirty="0"/>
          </a:p>
        </p:txBody>
      </p:sp>
      <p:sp>
        <p:nvSpPr>
          <p:cNvPr id="7" name="内容占位符 2"/>
          <p:cNvSpPr>
            <a:spLocks noGrp="1"/>
          </p:cNvSpPr>
          <p:nvPr>
            <p:ph sz="quarter" idx="13"/>
          </p:nvPr>
        </p:nvSpPr>
        <p:spPr>
          <a:xfrm>
            <a:off x="379563" y="1057301"/>
            <a:ext cx="8417943" cy="4086200"/>
          </a:xfrm>
        </p:spPr>
        <p:txBody>
          <a:bodyPr>
            <a:normAutofit/>
          </a:bodyPr>
          <a:lstStyle/>
          <a:p>
            <a:r>
              <a:rPr lang="zh-CN" altLang="en-US" sz="3200" dirty="0" smtClean="0">
                <a:latin typeface="华文楷体" pitchFamily="2" charset="-122"/>
                <a:ea typeface="华文楷体" pitchFamily="2" charset="-122"/>
              </a:rPr>
              <a:t>简单流应用</a:t>
            </a:r>
            <a:endParaRPr lang="en-US" altLang="zh-CN" sz="3200" dirty="0" smtClean="0">
              <a:latin typeface="华文楷体" pitchFamily="2" charset="-122"/>
              <a:ea typeface="华文楷体" pitchFamily="2" charset="-122"/>
            </a:endParaRPr>
          </a:p>
          <a:p>
            <a:pPr marL="0" indent="0">
              <a:buNone/>
            </a:pPr>
            <a:endParaRPr lang="en-US" altLang="zh-CN" sz="3200" dirty="0" smtClean="0">
              <a:latin typeface="华文楷体" pitchFamily="2" charset="-122"/>
              <a:ea typeface="华文楷体" pitchFamily="2" charset="-122"/>
            </a:endParaRPr>
          </a:p>
          <a:p>
            <a:pPr marL="0" indent="0">
              <a:buNone/>
            </a:pPr>
            <a:endParaRPr lang="en-US" altLang="zh-CN" sz="3200" dirty="0">
              <a:latin typeface="华文楷体" pitchFamily="2" charset="-122"/>
              <a:ea typeface="华文楷体" pitchFamily="2" charset="-122"/>
            </a:endParaRPr>
          </a:p>
          <a:p>
            <a:pPr marL="0" indent="0">
              <a:buNone/>
            </a:pPr>
            <a:endParaRPr lang="en-US" altLang="zh-CN" sz="3200" dirty="0" smtClean="0">
              <a:latin typeface="华文楷体" pitchFamily="2" charset="-122"/>
              <a:ea typeface="华文楷体" pitchFamily="2" charset="-122"/>
            </a:endParaRPr>
          </a:p>
        </p:txBody>
      </p:sp>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59471"/>
            <a:ext cx="6898576" cy="2992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360587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99592" y="1"/>
            <a:ext cx="8244408" cy="457233"/>
          </a:xfrm>
          <a:noFill/>
          <a:ln/>
        </p:spPr>
        <p:txBody>
          <a:bodyPr lIns="92075" tIns="46037" rIns="92075" bIns="46037" anchor="ctr">
            <a:normAutofit fontScale="90000"/>
          </a:bodyPr>
          <a:lstStyle/>
          <a:p>
            <a:r>
              <a:rPr lang="en-US" altLang="zh-CN" b="1" smtClean="0"/>
              <a:t>SortShuffleManager</a:t>
            </a:r>
            <a:r>
              <a:rPr lang="zh-CN" altLang="en-US" b="1" smtClean="0"/>
              <a:t>普通机制</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9" y="457233"/>
            <a:ext cx="8064896" cy="5257767"/>
          </a:xfrm>
          <a:prstGeom prst="rect">
            <a:avLst/>
          </a:prstGeom>
        </p:spPr>
      </p:pic>
    </p:spTree>
    <p:extLst>
      <p:ext uri="{BB962C8B-B14F-4D97-AF65-F5344CB8AC3E}">
        <p14:creationId xmlns:p14="http://schemas.microsoft.com/office/powerpoint/2010/main" val="2319093574"/>
      </p:ext>
    </p:extLst>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55576" y="360040"/>
            <a:ext cx="8388424" cy="457233"/>
          </a:xfrm>
          <a:noFill/>
          <a:ln/>
        </p:spPr>
        <p:txBody>
          <a:bodyPr lIns="92075" tIns="46037" rIns="92075" bIns="46037" anchor="ctr">
            <a:normAutofit fontScale="90000"/>
          </a:bodyPr>
          <a:lstStyle/>
          <a:p>
            <a:r>
              <a:rPr lang="en-US" altLang="zh-CN" b="1" smtClean="0"/>
              <a:t>SortShuffleManager</a:t>
            </a:r>
            <a:r>
              <a:rPr lang="zh-CN" altLang="en-US" b="1" smtClean="0"/>
              <a:t> </a:t>
            </a:r>
            <a:r>
              <a:rPr lang="en-US" altLang="zh-CN" b="1" smtClean="0"/>
              <a:t>bypass</a:t>
            </a:r>
            <a:r>
              <a:rPr lang="zh-CN" altLang="en-US" b="1" smtClean="0"/>
              <a:t>机制</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174889"/>
            <a:ext cx="7956376" cy="4562931"/>
          </a:xfrm>
          <a:prstGeom prst="rect">
            <a:avLst/>
          </a:prstGeom>
        </p:spPr>
      </p:pic>
    </p:spTree>
    <p:extLst>
      <p:ext uri="{BB962C8B-B14F-4D97-AF65-F5344CB8AC3E}">
        <p14:creationId xmlns:p14="http://schemas.microsoft.com/office/powerpoint/2010/main" val="667797005"/>
      </p:ext>
    </p:extLst>
  </p:cSld>
  <p:clrMapOvr>
    <a:masterClrMapping/>
  </p:clrMapOvr>
  <p:transition spd="med">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lnSpcReduction="10000"/>
          </a:bodyPr>
          <a:lstStyle/>
          <a:p>
            <a:pPr marL="514350" indent="-514350">
              <a:buClr>
                <a:srgbClr val="76B749"/>
              </a:buClr>
              <a:buSzPct val="100000"/>
              <a:buFont typeface="+mj-lt"/>
              <a:buAutoNum type="arabicPeriod" startAt="2"/>
            </a:pPr>
            <a:r>
              <a:rPr lang="zh-CN" altLang="en-US" b="1" dirty="0"/>
              <a:t>相关参数调</a:t>
            </a:r>
            <a:r>
              <a:rPr lang="zh-CN" altLang="en-US" b="1" dirty="0"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a:pPr>
            <a:r>
              <a:rPr lang="en-US" altLang="zh-CN" b="1" dirty="0" err="1" smtClean="0"/>
              <a:t>spark.shuffle.file.buffer</a:t>
            </a:r>
            <a:endParaRPr lang="en-US" altLang="zh-CN" b="1" dirty="0" smtClean="0">
              <a:solidFill>
                <a:schemeClr val="tx1"/>
              </a:solidFill>
              <a:latin typeface="+mn-lt"/>
              <a:ea typeface="+mn-ea"/>
              <a:cs typeface="+mn-cs"/>
            </a:endParaRPr>
          </a:p>
          <a:p>
            <a:r>
              <a:rPr lang="zh-CN" altLang="en-US" sz="2000" dirty="0"/>
              <a:t>默认值：</a:t>
            </a:r>
            <a:r>
              <a:rPr lang="en-US" altLang="zh-CN" sz="2000" dirty="0"/>
              <a:t>32k</a:t>
            </a:r>
          </a:p>
          <a:p>
            <a:r>
              <a:rPr lang="zh-CN" altLang="en-US" sz="2000" dirty="0"/>
              <a:t>参数说明：该参数用于设置</a:t>
            </a:r>
            <a:r>
              <a:rPr lang="en-US" altLang="zh-CN" sz="2000" dirty="0"/>
              <a:t>shuffle write task</a:t>
            </a:r>
            <a:r>
              <a:rPr lang="zh-CN" altLang="en-US" sz="2000" dirty="0"/>
              <a:t>的</a:t>
            </a:r>
            <a:r>
              <a:rPr lang="en-US" altLang="zh-CN" sz="2000" dirty="0" err="1"/>
              <a:t>BufferedOutputStream</a:t>
            </a:r>
            <a:r>
              <a:rPr lang="zh-CN" altLang="en-US" sz="2000" dirty="0"/>
              <a:t>的</a:t>
            </a:r>
            <a:r>
              <a:rPr lang="en-US" altLang="zh-CN" sz="2000" dirty="0"/>
              <a:t>buffer</a:t>
            </a:r>
            <a:r>
              <a:rPr lang="zh-CN" altLang="en-US" sz="2000" dirty="0"/>
              <a:t>缓冲大小。将数据写到磁盘文件之前，会先写入</a:t>
            </a:r>
            <a:r>
              <a:rPr lang="en-US" altLang="zh-CN" sz="2000" dirty="0"/>
              <a:t>buffer</a:t>
            </a:r>
            <a:r>
              <a:rPr lang="zh-CN" altLang="en-US" sz="2000" dirty="0"/>
              <a:t>缓冲中，待缓冲写满之后，才会溢写到磁盘。</a:t>
            </a:r>
          </a:p>
          <a:p>
            <a:r>
              <a:rPr lang="zh-CN" altLang="en-US" sz="2000" dirty="0"/>
              <a:t>调优建议：如果作业可用的内存资源较为充足的话，可以适当增加这个参数的大小（比如</a:t>
            </a:r>
            <a:r>
              <a:rPr lang="en-US" altLang="zh-CN" sz="2000" dirty="0"/>
              <a:t>64k</a:t>
            </a:r>
            <a:r>
              <a:rPr lang="zh-CN" altLang="en-US" sz="2000" dirty="0"/>
              <a:t>），从而减少</a:t>
            </a:r>
            <a:r>
              <a:rPr lang="en-US" altLang="zh-CN" sz="2000" dirty="0"/>
              <a:t>shuffle write</a:t>
            </a:r>
            <a:r>
              <a:rPr lang="zh-CN" altLang="en-US" sz="2000" dirty="0"/>
              <a:t>过程中溢写磁盘文件的次数，也就可以减少磁盘</a:t>
            </a:r>
            <a:r>
              <a:rPr lang="en-US" altLang="zh-CN" sz="2000" dirty="0"/>
              <a:t>IO</a:t>
            </a:r>
            <a:r>
              <a:rPr lang="zh-CN" altLang="en-US" sz="2000" dirty="0"/>
              <a:t>次数，进而提升性能。在实践中发现，合理调节该参数，性能会有</a:t>
            </a:r>
            <a:r>
              <a:rPr lang="en-US" altLang="zh-CN" sz="2000" dirty="0"/>
              <a:t>1%~5%</a:t>
            </a:r>
            <a:r>
              <a:rPr lang="zh-CN" altLang="en-US" sz="2000" dirty="0"/>
              <a:t>的提升</a:t>
            </a:r>
            <a:r>
              <a:rPr lang="zh-CN" altLang="en-US" sz="2000" dirty="0" smtClean="0"/>
              <a:t>。</a:t>
            </a:r>
          </a:p>
          <a:p>
            <a:pPr marL="0" indent="0">
              <a:buNone/>
            </a:pPr>
            <a:endParaRPr lang="zh-CN" altLang="en-US" sz="2400" dirty="0"/>
          </a:p>
          <a:p>
            <a:pPr>
              <a:buFont typeface="Wingdings" panose="05000000000000000000" pitchFamily="2" charset="2"/>
              <a:buChar char="Ø"/>
            </a:pPr>
            <a:endParaRPr lang="zh-CN" altLang="en-US" sz="2400" dirty="0"/>
          </a:p>
          <a:p>
            <a:pPr>
              <a:buFont typeface="Wingdings" panose="05000000000000000000" pitchFamily="2" charset="2"/>
              <a:buChar char="Ø"/>
            </a:pPr>
            <a:endParaRPr lang="en-US" altLang="zh-CN" sz="2400" dirty="0"/>
          </a:p>
        </p:txBody>
      </p:sp>
    </p:spTree>
    <p:extLst>
      <p:ext uri="{BB962C8B-B14F-4D97-AF65-F5344CB8AC3E}">
        <p14:creationId xmlns:p14="http://schemas.microsoft.com/office/powerpoint/2010/main" val="3324059302"/>
      </p:ext>
    </p:extLst>
  </p:cSld>
  <p:clrMapOvr>
    <a:masterClrMapping/>
  </p:clrMapOvr>
  <p:transition spd="med">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2"/>
            </a:pPr>
            <a:r>
              <a:rPr lang="zh-CN" altLang="en-US" b="1"/>
              <a:t>相关参数调</a:t>
            </a:r>
            <a:r>
              <a:rPr lang="zh-CN" altLang="en-US" b="1"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2"/>
            </a:pPr>
            <a:r>
              <a:rPr lang="en-US" altLang="zh-CN" b="1" smtClean="0"/>
              <a:t>spark.reducer.maxSizeInFlight</a:t>
            </a:r>
            <a:endParaRPr lang="en-US" altLang="zh-CN" b="1" smtClean="0">
              <a:solidFill>
                <a:schemeClr val="tx1"/>
              </a:solidFill>
              <a:latin typeface="+mn-lt"/>
              <a:ea typeface="+mn-ea"/>
              <a:cs typeface="+mn-cs"/>
            </a:endParaRPr>
          </a:p>
          <a:p>
            <a:r>
              <a:rPr lang="zh-CN" altLang="en-US" sz="2000"/>
              <a:t>默认值：</a:t>
            </a:r>
            <a:r>
              <a:rPr lang="en-US" altLang="zh-CN" sz="2000"/>
              <a:t>48m</a:t>
            </a:r>
          </a:p>
          <a:p>
            <a:r>
              <a:rPr lang="zh-CN" altLang="en-US" sz="2000"/>
              <a:t>参数说明：该参数用于设置</a:t>
            </a:r>
            <a:r>
              <a:rPr lang="en-US" altLang="zh-CN" sz="2000"/>
              <a:t>shuffle read task</a:t>
            </a:r>
            <a:r>
              <a:rPr lang="zh-CN" altLang="en-US" sz="2000"/>
              <a:t>的</a:t>
            </a:r>
            <a:r>
              <a:rPr lang="en-US" altLang="zh-CN" sz="2000"/>
              <a:t>buffer</a:t>
            </a:r>
            <a:r>
              <a:rPr lang="zh-CN" altLang="en-US" sz="2000"/>
              <a:t>缓冲大小，而这个</a:t>
            </a:r>
            <a:r>
              <a:rPr lang="en-US" altLang="zh-CN" sz="2000"/>
              <a:t>buffer</a:t>
            </a:r>
            <a:r>
              <a:rPr lang="zh-CN" altLang="en-US" sz="2000"/>
              <a:t>缓冲决定了每次能够拉取多少数据。</a:t>
            </a:r>
          </a:p>
          <a:p>
            <a:r>
              <a:rPr lang="zh-CN" altLang="en-US" sz="2000"/>
              <a:t>调优建议：如果作业可用的内存资源较为充足的话，可以适当增加这个参数的大小（比如</a:t>
            </a:r>
            <a:r>
              <a:rPr lang="en-US" altLang="zh-CN" sz="2000" smtClean="0"/>
              <a:t>96M</a:t>
            </a:r>
            <a:r>
              <a:rPr lang="zh-CN" altLang="en-US" sz="2000" smtClean="0"/>
              <a:t>），</a:t>
            </a:r>
            <a:r>
              <a:rPr lang="zh-CN" altLang="en-US" sz="2000"/>
              <a:t>从而减少拉取数据的次数，也就可以减少网络传输的次数，进而提升性能。在实践中发现，合理调节该参数，性能会有</a:t>
            </a:r>
            <a:r>
              <a:rPr lang="en-US" altLang="zh-CN" sz="2000"/>
              <a:t>1%~5%</a:t>
            </a:r>
            <a:r>
              <a:rPr lang="zh-CN" altLang="en-US" sz="2000"/>
              <a:t>的提升</a:t>
            </a:r>
            <a:r>
              <a:rPr lang="zh-CN" altLang="en-US" sz="2000" smtClean="0"/>
              <a:t>。</a:t>
            </a:r>
            <a:endParaRPr lang="zh-CN" altLang="en-US" sz="2400"/>
          </a:p>
          <a:p>
            <a:pPr>
              <a:buFont typeface="Wingdings" panose="05000000000000000000" pitchFamily="2" charset="2"/>
              <a:buChar char="Ø"/>
            </a:pPr>
            <a:endParaRPr lang="zh-CN" altLang="en-US" sz="2400"/>
          </a:p>
          <a:p>
            <a:pPr>
              <a:buFont typeface="Wingdings" panose="05000000000000000000" pitchFamily="2" charset="2"/>
              <a:buChar char="Ø"/>
            </a:pPr>
            <a:endParaRPr lang="en-US" altLang="zh-CN" sz="2400"/>
          </a:p>
        </p:txBody>
      </p:sp>
    </p:spTree>
    <p:extLst>
      <p:ext uri="{BB962C8B-B14F-4D97-AF65-F5344CB8AC3E}">
        <p14:creationId xmlns:p14="http://schemas.microsoft.com/office/powerpoint/2010/main" val="3244335848"/>
      </p:ext>
    </p:extLst>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fontScale="92500"/>
          </a:bodyPr>
          <a:lstStyle/>
          <a:p>
            <a:pPr marL="514350" indent="-514350">
              <a:buClr>
                <a:srgbClr val="76B749"/>
              </a:buClr>
              <a:buSzPct val="100000"/>
              <a:buFont typeface="+mj-lt"/>
              <a:buAutoNum type="arabicPeriod" startAt="2"/>
            </a:pPr>
            <a:r>
              <a:rPr lang="zh-CN" altLang="en-US" b="1"/>
              <a:t>相关参数调</a:t>
            </a:r>
            <a:r>
              <a:rPr lang="zh-CN" altLang="en-US" b="1"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3"/>
            </a:pPr>
            <a:r>
              <a:rPr lang="en-US" altLang="zh-CN" b="1" smtClean="0"/>
              <a:t>spark.shuffle.io.maxRetries</a:t>
            </a:r>
            <a:endParaRPr lang="en-US" altLang="zh-CN" b="1" smtClean="0">
              <a:solidFill>
                <a:schemeClr val="tx1"/>
              </a:solidFill>
              <a:latin typeface="+mn-lt"/>
              <a:ea typeface="+mn-ea"/>
              <a:cs typeface="+mn-cs"/>
            </a:endParaRPr>
          </a:p>
          <a:p>
            <a:r>
              <a:rPr lang="zh-CN" altLang="en-US" sz="2000"/>
              <a:t>默认值：</a:t>
            </a:r>
            <a:r>
              <a:rPr lang="en-US" altLang="zh-CN" sz="2000"/>
              <a:t>3</a:t>
            </a:r>
          </a:p>
          <a:p>
            <a:r>
              <a:rPr lang="zh-CN" altLang="en-US" sz="2000"/>
              <a:t>参数说明：</a:t>
            </a:r>
            <a:r>
              <a:rPr lang="en-US" altLang="zh-CN" sz="2000"/>
              <a:t>shuffle read task</a:t>
            </a:r>
            <a:r>
              <a:rPr lang="zh-CN" altLang="en-US" sz="2000"/>
              <a:t>从</a:t>
            </a:r>
            <a:r>
              <a:rPr lang="en-US" altLang="zh-CN" sz="2000"/>
              <a:t>shuffle write task</a:t>
            </a:r>
            <a:r>
              <a:rPr lang="zh-CN" altLang="en-US" sz="2000"/>
              <a:t>所在节点拉取属于自己的数据时，如果因为网络异常导致拉取失败，是会自动进行重试的。该参数就代表了可以重试的最大次数。如果在指定次数之内拉取还是没有成功，就可能会导致作业执行失败。</a:t>
            </a:r>
          </a:p>
          <a:p>
            <a:r>
              <a:rPr lang="zh-CN" altLang="en-US" sz="2000"/>
              <a:t>调优建议：对于那些包含了特别耗时的</a:t>
            </a:r>
            <a:r>
              <a:rPr lang="en-US" altLang="zh-CN" sz="2000"/>
              <a:t>shuffle</a:t>
            </a:r>
            <a:r>
              <a:rPr lang="zh-CN" altLang="en-US" sz="2000"/>
              <a:t>操作的作业，建议增加重试最大次数（比如</a:t>
            </a:r>
            <a:r>
              <a:rPr lang="en-US" altLang="zh-CN" sz="2000"/>
              <a:t>60</a:t>
            </a:r>
            <a:r>
              <a:rPr lang="zh-CN" altLang="en-US" sz="2000"/>
              <a:t>次），以避免由于</a:t>
            </a:r>
            <a:r>
              <a:rPr lang="en-US" altLang="zh-CN" sz="2000"/>
              <a:t>JVM</a:t>
            </a:r>
            <a:r>
              <a:rPr lang="zh-CN" altLang="en-US" sz="2000"/>
              <a:t>的</a:t>
            </a:r>
            <a:r>
              <a:rPr lang="en-US" altLang="zh-CN" sz="2000"/>
              <a:t>full gc</a:t>
            </a:r>
            <a:r>
              <a:rPr lang="zh-CN" altLang="en-US" sz="2000"/>
              <a:t>或者网络不稳定等因素导致的数据拉取失败。在实践中发现，对于针对超大数据量（数十亿</a:t>
            </a:r>
            <a:r>
              <a:rPr lang="en-US" altLang="zh-CN" sz="2000"/>
              <a:t>~</a:t>
            </a:r>
            <a:r>
              <a:rPr lang="zh-CN" altLang="en-US" sz="2000"/>
              <a:t>上百亿）的</a:t>
            </a:r>
            <a:r>
              <a:rPr lang="en-US" altLang="zh-CN" sz="2000"/>
              <a:t>shuffle</a:t>
            </a:r>
            <a:r>
              <a:rPr lang="zh-CN" altLang="en-US" sz="2000"/>
              <a:t>过程，调节该参数可以大幅度提升</a:t>
            </a:r>
            <a:r>
              <a:rPr lang="zh-CN" altLang="en-US" sz="2000" smtClean="0"/>
              <a:t>稳定性</a:t>
            </a:r>
            <a:r>
              <a:rPr lang="zh-CN" altLang="en-US" sz="2000"/>
              <a:t>。</a:t>
            </a:r>
            <a:endParaRPr lang="zh-CN" altLang="en-US" sz="2400"/>
          </a:p>
          <a:p>
            <a:pPr>
              <a:buFont typeface="Wingdings" panose="05000000000000000000" pitchFamily="2" charset="2"/>
              <a:buChar char="Ø"/>
            </a:pPr>
            <a:endParaRPr lang="en-US" altLang="zh-CN" sz="2400"/>
          </a:p>
        </p:txBody>
      </p:sp>
    </p:spTree>
    <p:extLst>
      <p:ext uri="{BB962C8B-B14F-4D97-AF65-F5344CB8AC3E}">
        <p14:creationId xmlns:p14="http://schemas.microsoft.com/office/powerpoint/2010/main" val="985128741"/>
      </p:ext>
    </p:extLst>
  </p:cSld>
  <p:clrMapOvr>
    <a:masterClrMapping/>
  </p:clrMapOvr>
  <p:transitio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2"/>
            </a:pPr>
            <a:r>
              <a:rPr lang="zh-CN" altLang="en-US" b="1"/>
              <a:t>相关参数调</a:t>
            </a:r>
            <a:r>
              <a:rPr lang="zh-CN" altLang="en-US" b="1"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4"/>
            </a:pPr>
            <a:r>
              <a:rPr lang="en-US" altLang="zh-CN" b="1" smtClean="0"/>
              <a:t>spark.shuffle.io.retryWait</a:t>
            </a:r>
            <a:endParaRPr lang="en-US" altLang="zh-CN" b="1" smtClean="0">
              <a:solidFill>
                <a:schemeClr val="tx1"/>
              </a:solidFill>
              <a:latin typeface="+mn-lt"/>
              <a:ea typeface="+mn-ea"/>
              <a:cs typeface="+mn-cs"/>
            </a:endParaRPr>
          </a:p>
          <a:p>
            <a:r>
              <a:rPr lang="zh-CN" altLang="en-US" sz="2000"/>
              <a:t>默认值：</a:t>
            </a:r>
            <a:r>
              <a:rPr lang="en-US" altLang="zh-CN" sz="2000"/>
              <a:t>5s</a:t>
            </a:r>
          </a:p>
          <a:p>
            <a:r>
              <a:rPr lang="zh-CN" altLang="en-US" sz="2000"/>
              <a:t>参数说明：具体解释同上，该参数代表了每次重试拉取数据的等待间隔，默认是</a:t>
            </a:r>
            <a:r>
              <a:rPr lang="en-US" altLang="zh-CN" sz="2000"/>
              <a:t>5s</a:t>
            </a:r>
            <a:r>
              <a:rPr lang="zh-CN" altLang="en-US" sz="2000"/>
              <a:t>。</a:t>
            </a:r>
          </a:p>
          <a:p>
            <a:r>
              <a:rPr lang="zh-CN" altLang="en-US" sz="2000"/>
              <a:t>调优建议：建议加大间隔时长（比如</a:t>
            </a:r>
            <a:r>
              <a:rPr lang="en-US" altLang="zh-CN" sz="2000"/>
              <a:t>60s</a:t>
            </a:r>
            <a:r>
              <a:rPr lang="zh-CN" altLang="en-US" sz="2000"/>
              <a:t>），以增加</a:t>
            </a:r>
            <a:r>
              <a:rPr lang="en-US" altLang="zh-CN" sz="2000"/>
              <a:t>shuffle</a:t>
            </a:r>
            <a:r>
              <a:rPr lang="zh-CN" altLang="en-US" sz="2000"/>
              <a:t>操作的稳定性</a:t>
            </a:r>
            <a:r>
              <a:rPr lang="zh-CN" altLang="en-US" sz="2000" smtClean="0"/>
              <a:t>。</a:t>
            </a:r>
            <a:endParaRPr lang="zh-CN" altLang="en-US" sz="2000"/>
          </a:p>
        </p:txBody>
      </p:sp>
    </p:spTree>
    <p:extLst>
      <p:ext uri="{BB962C8B-B14F-4D97-AF65-F5344CB8AC3E}">
        <p14:creationId xmlns:p14="http://schemas.microsoft.com/office/powerpoint/2010/main" val="4263159387"/>
      </p:ext>
    </p:extLst>
  </p:cSld>
  <p:clrMapOvr>
    <a:masterClrMapping/>
  </p:clrMapOvr>
  <p:transition spd="med">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2"/>
            </a:pPr>
            <a:r>
              <a:rPr lang="zh-CN" altLang="en-US" b="1"/>
              <a:t>相关参数调</a:t>
            </a:r>
            <a:r>
              <a:rPr lang="zh-CN" altLang="en-US" b="1"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5"/>
            </a:pPr>
            <a:r>
              <a:rPr lang="en-US" altLang="zh-CN" b="1" smtClean="0"/>
              <a:t>spark.shuffle.memoryFraction</a:t>
            </a:r>
            <a:endParaRPr lang="en-US" altLang="zh-CN" b="1" smtClean="0">
              <a:solidFill>
                <a:schemeClr val="tx1"/>
              </a:solidFill>
              <a:latin typeface="+mn-lt"/>
              <a:ea typeface="+mn-ea"/>
              <a:cs typeface="+mn-cs"/>
            </a:endParaRPr>
          </a:p>
          <a:p>
            <a:r>
              <a:rPr lang="zh-CN" altLang="en-US" sz="2000"/>
              <a:t>默认值：</a:t>
            </a:r>
            <a:r>
              <a:rPr lang="en-US" altLang="zh-CN" sz="2000"/>
              <a:t>0.2</a:t>
            </a:r>
          </a:p>
          <a:p>
            <a:r>
              <a:rPr lang="zh-CN" altLang="en-US" sz="2000"/>
              <a:t>参数说明：该参数代表了</a:t>
            </a:r>
            <a:r>
              <a:rPr lang="en-US" altLang="zh-CN" sz="2000"/>
              <a:t>Executor</a:t>
            </a:r>
            <a:r>
              <a:rPr lang="zh-CN" altLang="en-US" sz="2000"/>
              <a:t>内存中，分配给</a:t>
            </a:r>
            <a:r>
              <a:rPr lang="en-US" altLang="zh-CN" sz="2000"/>
              <a:t>shuffle read task</a:t>
            </a:r>
            <a:r>
              <a:rPr lang="zh-CN" altLang="en-US" sz="2000"/>
              <a:t>进行聚合操作的内存比例，默认是</a:t>
            </a:r>
            <a:r>
              <a:rPr lang="en-US" altLang="zh-CN" sz="2000"/>
              <a:t>20%</a:t>
            </a:r>
            <a:r>
              <a:rPr lang="zh-CN" altLang="en-US" sz="2000"/>
              <a:t>。</a:t>
            </a:r>
          </a:p>
          <a:p>
            <a:r>
              <a:rPr lang="zh-CN" altLang="en-US" sz="2000"/>
              <a:t>调优建议：在资源参数调优中讲解过这个参数。如果内存充足，而且很少使用持久化操作，建议调高这个比例，给</a:t>
            </a:r>
            <a:r>
              <a:rPr lang="en-US" altLang="zh-CN" sz="2000"/>
              <a:t>shuffle read</a:t>
            </a:r>
            <a:r>
              <a:rPr lang="zh-CN" altLang="en-US" sz="2000"/>
              <a:t>的聚合操作更多内存，以避免由于内存不足导致聚合过程中频繁读写磁盘。在实践中发现，合理调节该参数可以将性能提升</a:t>
            </a:r>
            <a:r>
              <a:rPr lang="en-US" altLang="zh-CN" sz="2000"/>
              <a:t>10%</a:t>
            </a:r>
            <a:r>
              <a:rPr lang="zh-CN" altLang="en-US" sz="2000"/>
              <a:t>左右。</a:t>
            </a:r>
          </a:p>
        </p:txBody>
      </p:sp>
    </p:spTree>
    <p:extLst>
      <p:ext uri="{BB962C8B-B14F-4D97-AF65-F5344CB8AC3E}">
        <p14:creationId xmlns:p14="http://schemas.microsoft.com/office/powerpoint/2010/main" val="2812113312"/>
      </p:ext>
    </p:extLst>
  </p:cSld>
  <p:clrMapOvr>
    <a:masterClrMapping/>
  </p:clrMapOvr>
  <p:transition spd="med">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lnSpcReduction="10000"/>
          </a:bodyPr>
          <a:lstStyle/>
          <a:p>
            <a:pPr marL="514350" indent="-514350">
              <a:buClr>
                <a:srgbClr val="76B749"/>
              </a:buClr>
              <a:buSzPct val="100000"/>
              <a:buFont typeface="+mj-lt"/>
              <a:buAutoNum type="arabicPeriod" startAt="2"/>
            </a:pPr>
            <a:r>
              <a:rPr lang="zh-CN" altLang="en-US" b="1"/>
              <a:t>相关参数调</a:t>
            </a:r>
            <a:r>
              <a:rPr lang="zh-CN" altLang="en-US" b="1"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6"/>
            </a:pPr>
            <a:r>
              <a:rPr lang="en-US" altLang="zh-CN" b="1" smtClean="0"/>
              <a:t>spark.shuffle.manager</a:t>
            </a:r>
            <a:endParaRPr lang="en-US" altLang="zh-CN" b="1" smtClean="0">
              <a:solidFill>
                <a:schemeClr val="tx1"/>
              </a:solidFill>
              <a:latin typeface="+mn-lt"/>
              <a:ea typeface="+mn-ea"/>
              <a:cs typeface="+mn-cs"/>
            </a:endParaRPr>
          </a:p>
          <a:p>
            <a:r>
              <a:rPr lang="zh-CN" altLang="en-US" sz="1800"/>
              <a:t>默认值：</a:t>
            </a:r>
            <a:r>
              <a:rPr lang="en-US" altLang="zh-CN" sz="1800"/>
              <a:t>sort</a:t>
            </a:r>
          </a:p>
          <a:p>
            <a:r>
              <a:rPr lang="zh-CN" altLang="en-US" sz="1800"/>
              <a:t>参数说明：该参数用于设置</a:t>
            </a:r>
            <a:r>
              <a:rPr lang="en-US" altLang="zh-CN" sz="1800"/>
              <a:t>ShuffleManager</a:t>
            </a:r>
            <a:r>
              <a:rPr lang="zh-CN" altLang="en-US" sz="1800"/>
              <a:t>的类型。</a:t>
            </a:r>
            <a:r>
              <a:rPr lang="en-US" altLang="zh-CN" sz="1800"/>
              <a:t>Spark 1.5</a:t>
            </a:r>
            <a:r>
              <a:rPr lang="zh-CN" altLang="en-US" sz="1800"/>
              <a:t>以后，有三个可选项：</a:t>
            </a:r>
            <a:r>
              <a:rPr lang="en-US" altLang="zh-CN" sz="1800"/>
              <a:t>hash</a:t>
            </a:r>
            <a:r>
              <a:rPr lang="zh-CN" altLang="en-US" sz="1800"/>
              <a:t>、</a:t>
            </a:r>
            <a:r>
              <a:rPr lang="en-US" altLang="zh-CN" sz="1800"/>
              <a:t>sort</a:t>
            </a:r>
            <a:r>
              <a:rPr lang="zh-CN" altLang="en-US" sz="1800"/>
              <a:t>和</a:t>
            </a:r>
            <a:r>
              <a:rPr lang="en-US" altLang="zh-CN" sz="1800"/>
              <a:t>tungsten-sort</a:t>
            </a:r>
            <a:r>
              <a:rPr lang="zh-CN" altLang="en-US" sz="1800" smtClean="0"/>
              <a:t>。</a:t>
            </a:r>
            <a:r>
              <a:rPr lang="en-US" altLang="zh-CN" sz="1800" smtClean="0"/>
              <a:t>Spark </a:t>
            </a:r>
            <a:r>
              <a:rPr lang="en-US" altLang="zh-CN" sz="1800"/>
              <a:t>1.2</a:t>
            </a:r>
            <a:r>
              <a:rPr lang="zh-CN" altLang="en-US" sz="1800"/>
              <a:t>以及之后的版本默认都是</a:t>
            </a:r>
            <a:r>
              <a:rPr lang="en-US" altLang="zh-CN" sz="1800"/>
              <a:t>SortShuffleManager</a:t>
            </a:r>
            <a:r>
              <a:rPr lang="zh-CN" altLang="en-US" sz="1800"/>
              <a:t>了。</a:t>
            </a:r>
            <a:r>
              <a:rPr lang="en-US" altLang="zh-CN" sz="1800"/>
              <a:t>tungsten-sort</a:t>
            </a:r>
            <a:r>
              <a:rPr lang="zh-CN" altLang="en-US" sz="1800"/>
              <a:t>与</a:t>
            </a:r>
            <a:r>
              <a:rPr lang="en-US" altLang="zh-CN" sz="1800"/>
              <a:t>sort</a:t>
            </a:r>
            <a:r>
              <a:rPr lang="zh-CN" altLang="en-US" sz="1800"/>
              <a:t>类似，但是使用了</a:t>
            </a:r>
            <a:r>
              <a:rPr lang="en-US" altLang="zh-CN" sz="1800"/>
              <a:t>tungsten</a:t>
            </a:r>
            <a:r>
              <a:rPr lang="zh-CN" altLang="en-US" sz="1800"/>
              <a:t>计划中的堆外内存管理机制，内存使用效率更高。</a:t>
            </a:r>
          </a:p>
          <a:p>
            <a:r>
              <a:rPr lang="zh-CN" altLang="en-US" sz="1800"/>
              <a:t>调优建议：由于</a:t>
            </a:r>
            <a:r>
              <a:rPr lang="en-US" altLang="zh-CN" sz="1800"/>
              <a:t>SortShuffleManager</a:t>
            </a:r>
            <a:r>
              <a:rPr lang="zh-CN" altLang="en-US" sz="1800"/>
              <a:t>默认会对数据进行排序，因此如果你的业务逻辑中需要该排序机制的话，则使用默认的</a:t>
            </a:r>
            <a:r>
              <a:rPr lang="en-US" altLang="zh-CN" sz="1800"/>
              <a:t>SortShuffleManager</a:t>
            </a:r>
            <a:r>
              <a:rPr lang="zh-CN" altLang="en-US" sz="1800"/>
              <a:t>就可以；而如果你的业务逻辑不需要对数据进行排序，那么建议参考后面的几个参数调优，通过</a:t>
            </a:r>
            <a:r>
              <a:rPr lang="en-US" altLang="zh-CN" sz="1800"/>
              <a:t>bypass</a:t>
            </a:r>
            <a:r>
              <a:rPr lang="zh-CN" altLang="en-US" sz="1800"/>
              <a:t>机制或优化的</a:t>
            </a:r>
            <a:r>
              <a:rPr lang="en-US" altLang="zh-CN" sz="1800"/>
              <a:t>HashShuffleManager</a:t>
            </a:r>
            <a:r>
              <a:rPr lang="zh-CN" altLang="en-US" sz="1800"/>
              <a:t>来避免排序操作，同时提供较好的磁盘读写性能</a:t>
            </a:r>
            <a:r>
              <a:rPr lang="zh-CN" altLang="en-US" sz="1800" smtClean="0"/>
              <a:t>。</a:t>
            </a:r>
            <a:endParaRPr lang="zh-CN" altLang="en-US" sz="1800"/>
          </a:p>
        </p:txBody>
      </p:sp>
    </p:spTree>
    <p:extLst>
      <p:ext uri="{BB962C8B-B14F-4D97-AF65-F5344CB8AC3E}">
        <p14:creationId xmlns:p14="http://schemas.microsoft.com/office/powerpoint/2010/main" val="3845929084"/>
      </p:ext>
    </p:extLst>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fontScale="92500"/>
          </a:bodyPr>
          <a:lstStyle/>
          <a:p>
            <a:pPr marL="514350" indent="-514350">
              <a:buClr>
                <a:srgbClr val="76B749"/>
              </a:buClr>
              <a:buSzPct val="100000"/>
              <a:buFont typeface="+mj-lt"/>
              <a:buAutoNum type="arabicPeriod" startAt="2"/>
            </a:pPr>
            <a:r>
              <a:rPr lang="zh-CN" altLang="en-US" b="1"/>
              <a:t>相关参数调</a:t>
            </a:r>
            <a:r>
              <a:rPr lang="zh-CN" altLang="en-US" b="1"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7"/>
            </a:pPr>
            <a:r>
              <a:rPr lang="en-US" altLang="zh-CN" sz="2600" b="1" smtClean="0"/>
              <a:t>spark.shuffle.sort.bypassMergeThreshold</a:t>
            </a:r>
            <a:endParaRPr lang="en-US" altLang="zh-CN" sz="2600" b="1" smtClean="0">
              <a:solidFill>
                <a:schemeClr val="tx1"/>
              </a:solidFill>
            </a:endParaRPr>
          </a:p>
          <a:p>
            <a:r>
              <a:rPr lang="zh-CN" altLang="en-US" sz="1800"/>
              <a:t>默认值：</a:t>
            </a:r>
            <a:r>
              <a:rPr lang="en-US" altLang="zh-CN" sz="1800"/>
              <a:t>200</a:t>
            </a:r>
          </a:p>
          <a:p>
            <a:r>
              <a:rPr lang="zh-CN" altLang="en-US" sz="1800"/>
              <a:t>参数说明：当</a:t>
            </a:r>
            <a:r>
              <a:rPr lang="en-US" altLang="zh-CN" sz="1800"/>
              <a:t>ShuffleManager</a:t>
            </a:r>
            <a:r>
              <a:rPr lang="zh-CN" altLang="en-US" sz="1800"/>
              <a:t>为</a:t>
            </a:r>
            <a:r>
              <a:rPr lang="en-US" altLang="zh-CN" sz="1800"/>
              <a:t>SortShuffleManager</a:t>
            </a:r>
            <a:r>
              <a:rPr lang="zh-CN" altLang="en-US" sz="1800"/>
              <a:t>时，如果</a:t>
            </a:r>
            <a:r>
              <a:rPr lang="en-US" altLang="zh-CN" sz="1800"/>
              <a:t>shuffle read task</a:t>
            </a:r>
            <a:r>
              <a:rPr lang="zh-CN" altLang="en-US" sz="1800"/>
              <a:t>的数量小于这个阈值（默认是</a:t>
            </a:r>
            <a:r>
              <a:rPr lang="en-US" altLang="zh-CN" sz="1800"/>
              <a:t>200</a:t>
            </a:r>
            <a:r>
              <a:rPr lang="zh-CN" altLang="en-US" sz="1800"/>
              <a:t>），则</a:t>
            </a:r>
            <a:r>
              <a:rPr lang="en-US" altLang="zh-CN" sz="1800"/>
              <a:t>shuffle write</a:t>
            </a:r>
            <a:r>
              <a:rPr lang="zh-CN" altLang="en-US" sz="1800"/>
              <a:t>过程中不会进行排序操作，而是直接按照未经优化的</a:t>
            </a:r>
            <a:r>
              <a:rPr lang="en-US" altLang="zh-CN" sz="1800"/>
              <a:t>HashShuffleManager</a:t>
            </a:r>
            <a:r>
              <a:rPr lang="zh-CN" altLang="en-US" sz="1800"/>
              <a:t>的方式去写数据，但是最后会将每个</a:t>
            </a:r>
            <a:r>
              <a:rPr lang="en-US" altLang="zh-CN" sz="1800"/>
              <a:t>task</a:t>
            </a:r>
            <a:r>
              <a:rPr lang="zh-CN" altLang="en-US" sz="1800"/>
              <a:t>产生的所有临时磁盘文件都合并成一个文件，并会创建单独的索引文件。</a:t>
            </a:r>
          </a:p>
          <a:p>
            <a:r>
              <a:rPr lang="zh-CN" altLang="en-US" sz="1800"/>
              <a:t>调优建议：当你使用</a:t>
            </a:r>
            <a:r>
              <a:rPr lang="en-US" altLang="zh-CN" sz="1800"/>
              <a:t>SortShuffleManager</a:t>
            </a:r>
            <a:r>
              <a:rPr lang="zh-CN" altLang="en-US" sz="1800"/>
              <a:t>时，如果的确不需要排序操作，那么建议将这个参数调大一些，大于</a:t>
            </a:r>
            <a:r>
              <a:rPr lang="en-US" altLang="zh-CN" sz="1800"/>
              <a:t>shuffle read task</a:t>
            </a:r>
            <a:r>
              <a:rPr lang="zh-CN" altLang="en-US" sz="1800"/>
              <a:t>的数量。那么此时就会自动启用</a:t>
            </a:r>
            <a:r>
              <a:rPr lang="en-US" altLang="zh-CN" sz="1800"/>
              <a:t>bypass</a:t>
            </a:r>
            <a:r>
              <a:rPr lang="zh-CN" altLang="en-US" sz="1800"/>
              <a:t>机制，</a:t>
            </a:r>
            <a:r>
              <a:rPr lang="en-US" altLang="zh-CN" sz="1800"/>
              <a:t>map-side</a:t>
            </a:r>
            <a:r>
              <a:rPr lang="zh-CN" altLang="en-US" sz="1800"/>
              <a:t>就不会进行排序了，减少了排序的性能开销。但是这种方式下，依然会产生大量的磁盘文件，因此</a:t>
            </a:r>
            <a:r>
              <a:rPr lang="en-US" altLang="zh-CN" sz="1800"/>
              <a:t>shuffle write</a:t>
            </a:r>
            <a:r>
              <a:rPr lang="zh-CN" altLang="en-US" sz="1800"/>
              <a:t>性能有待提高。</a:t>
            </a:r>
          </a:p>
        </p:txBody>
      </p:sp>
    </p:spTree>
    <p:extLst>
      <p:ext uri="{BB962C8B-B14F-4D97-AF65-F5344CB8AC3E}">
        <p14:creationId xmlns:p14="http://schemas.microsoft.com/office/powerpoint/2010/main" val="864476936"/>
      </p:ext>
    </p:extLst>
  </p:cSld>
  <p:clrMapOvr>
    <a:masterClrMapping/>
  </p:clrMapOvr>
  <p:transition spd="med">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2"/>
            </a:pPr>
            <a:r>
              <a:rPr lang="zh-CN" altLang="en-US" b="1"/>
              <a:t>相关参数调</a:t>
            </a:r>
            <a:r>
              <a:rPr lang="zh-CN" altLang="en-US" b="1"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8"/>
            </a:pPr>
            <a:r>
              <a:rPr lang="en-US" altLang="zh-CN" sz="2800" b="1" smtClean="0"/>
              <a:t>spark.shuffle.consolidateFiles</a:t>
            </a:r>
            <a:endParaRPr lang="en-US" altLang="zh-CN" sz="2600" b="1" smtClean="0">
              <a:solidFill>
                <a:schemeClr val="tx1"/>
              </a:solidFill>
            </a:endParaRPr>
          </a:p>
          <a:p>
            <a:r>
              <a:rPr lang="zh-CN" altLang="en-US" sz="1800"/>
              <a:t>默认值：</a:t>
            </a:r>
            <a:r>
              <a:rPr lang="en-US" altLang="zh-CN" sz="1800"/>
              <a:t>false</a:t>
            </a:r>
          </a:p>
          <a:p>
            <a:r>
              <a:rPr lang="zh-CN" altLang="en-US" sz="1800"/>
              <a:t>参数说明：如果使用</a:t>
            </a:r>
            <a:r>
              <a:rPr lang="en-US" altLang="zh-CN" sz="1800"/>
              <a:t>HashShuffleManager</a:t>
            </a:r>
            <a:r>
              <a:rPr lang="zh-CN" altLang="en-US" sz="1800"/>
              <a:t>，该参数有效。如果设置为</a:t>
            </a:r>
            <a:r>
              <a:rPr lang="en-US" altLang="zh-CN" sz="1800"/>
              <a:t>true</a:t>
            </a:r>
            <a:r>
              <a:rPr lang="zh-CN" altLang="en-US" sz="1800"/>
              <a:t>，那么就会开启</a:t>
            </a:r>
            <a:r>
              <a:rPr lang="en-US" altLang="zh-CN" sz="1800"/>
              <a:t>consolidate</a:t>
            </a:r>
            <a:r>
              <a:rPr lang="zh-CN" altLang="en-US" sz="1800"/>
              <a:t>机制，会大幅度合并</a:t>
            </a:r>
            <a:r>
              <a:rPr lang="en-US" altLang="zh-CN" sz="1800"/>
              <a:t>shuffle write</a:t>
            </a:r>
            <a:r>
              <a:rPr lang="zh-CN" altLang="en-US" sz="1800"/>
              <a:t>的输出文件，对于</a:t>
            </a:r>
            <a:r>
              <a:rPr lang="en-US" altLang="zh-CN" sz="1800"/>
              <a:t>shuffle read task</a:t>
            </a:r>
            <a:r>
              <a:rPr lang="zh-CN" altLang="en-US" sz="1800"/>
              <a:t>数量特别多的情况下，这种方法可以极大地减少磁盘</a:t>
            </a:r>
            <a:r>
              <a:rPr lang="en-US" altLang="zh-CN" sz="1800"/>
              <a:t>IO</a:t>
            </a:r>
            <a:r>
              <a:rPr lang="zh-CN" altLang="en-US" sz="1800"/>
              <a:t>开销，提升性能。</a:t>
            </a:r>
          </a:p>
          <a:p>
            <a:r>
              <a:rPr lang="zh-CN" altLang="en-US" sz="1800"/>
              <a:t>调优建议：如果的确不需要</a:t>
            </a:r>
            <a:r>
              <a:rPr lang="en-US" altLang="zh-CN" sz="1800"/>
              <a:t>SortShuffleManager</a:t>
            </a:r>
            <a:r>
              <a:rPr lang="zh-CN" altLang="en-US" sz="1800"/>
              <a:t>的排序机制，那么除了使用</a:t>
            </a:r>
            <a:r>
              <a:rPr lang="en-US" altLang="zh-CN" sz="1800"/>
              <a:t>bypass</a:t>
            </a:r>
            <a:r>
              <a:rPr lang="zh-CN" altLang="en-US" sz="1800"/>
              <a:t>机制，还可以尝试将</a:t>
            </a:r>
            <a:r>
              <a:rPr lang="en-US" altLang="zh-CN" sz="1800"/>
              <a:t>spark.shffle.manager</a:t>
            </a:r>
            <a:r>
              <a:rPr lang="zh-CN" altLang="en-US" sz="1800"/>
              <a:t>参数手动指定为</a:t>
            </a:r>
            <a:r>
              <a:rPr lang="en-US" altLang="zh-CN" sz="1800"/>
              <a:t>hash</a:t>
            </a:r>
            <a:r>
              <a:rPr lang="zh-CN" altLang="en-US" sz="1800"/>
              <a:t>，使用</a:t>
            </a:r>
            <a:r>
              <a:rPr lang="en-US" altLang="zh-CN" sz="1800"/>
              <a:t>HashShuffleManager</a:t>
            </a:r>
            <a:r>
              <a:rPr lang="zh-CN" altLang="en-US" sz="1800"/>
              <a:t>，同时开启</a:t>
            </a:r>
            <a:r>
              <a:rPr lang="en-US" altLang="zh-CN" sz="1800"/>
              <a:t>consolidate</a:t>
            </a:r>
            <a:r>
              <a:rPr lang="zh-CN" altLang="en-US" sz="1800"/>
              <a:t>机制。在实践中尝试过，发现其性能比开启了</a:t>
            </a:r>
            <a:r>
              <a:rPr lang="en-US" altLang="zh-CN" sz="1800"/>
              <a:t>bypass</a:t>
            </a:r>
            <a:r>
              <a:rPr lang="zh-CN" altLang="en-US" sz="1800"/>
              <a:t>机制的</a:t>
            </a:r>
            <a:r>
              <a:rPr lang="en-US" altLang="zh-CN" sz="1800"/>
              <a:t>SortShuffleManager</a:t>
            </a:r>
            <a:r>
              <a:rPr lang="zh-CN" altLang="en-US" sz="1800"/>
              <a:t>要高出</a:t>
            </a:r>
            <a:r>
              <a:rPr lang="en-US" altLang="zh-CN" sz="1800"/>
              <a:t>10%~30%</a:t>
            </a:r>
            <a:r>
              <a:rPr lang="zh-CN" altLang="en-US" sz="1800"/>
              <a:t>。</a:t>
            </a:r>
          </a:p>
        </p:txBody>
      </p:sp>
    </p:spTree>
    <p:extLst>
      <p:ext uri="{BB962C8B-B14F-4D97-AF65-F5344CB8AC3E}">
        <p14:creationId xmlns:p14="http://schemas.microsoft.com/office/powerpoint/2010/main" val="2357620158"/>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12</a:t>
            </a:fld>
            <a:endParaRPr kumimoji="0" lang="zh-CN" dirty="0"/>
          </a:p>
        </p:txBody>
      </p:sp>
      <p:sp>
        <p:nvSpPr>
          <p:cNvPr id="3" name="内容占位符 2"/>
          <p:cNvSpPr>
            <a:spLocks noGrp="1"/>
          </p:cNvSpPr>
          <p:nvPr>
            <p:ph sz="quarter" idx="13"/>
          </p:nvPr>
        </p:nvSpPr>
        <p:spPr/>
        <p:txBody>
          <a:bodyPr>
            <a:normAutofit/>
          </a:bodyPr>
          <a:lstStyle/>
          <a:p>
            <a:r>
              <a:rPr lang="zh-CN" altLang="en-US" sz="2800" dirty="0" smtClean="0">
                <a:latin typeface="华文楷体" pitchFamily="2" charset="-122"/>
                <a:ea typeface="华文楷体" pitchFamily="2" charset="-122"/>
              </a:rPr>
              <a:t>流应用的基本流程</a:t>
            </a:r>
            <a:endParaRPr lang="en-US" altLang="zh-CN" sz="28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一个流应用的基本流程：流处理框架节点 </a:t>
            </a:r>
            <a:r>
              <a:rPr lang="en-US" altLang="zh-CN" sz="2400" dirty="0" smtClean="0">
                <a:latin typeface="华文楷体" pitchFamily="2" charset="-122"/>
                <a:ea typeface="华文楷体" pitchFamily="2" charset="-122"/>
              </a:rPr>
              <a:t>=&gt; </a:t>
            </a:r>
            <a:r>
              <a:rPr lang="zh-CN" altLang="en-US" sz="2400" dirty="0" smtClean="0">
                <a:latin typeface="华文楷体" pitchFamily="2" charset="-122"/>
                <a:ea typeface="华文楷体" pitchFamily="2" charset="-122"/>
              </a:rPr>
              <a:t>流上下文 </a:t>
            </a:r>
            <a:r>
              <a:rPr lang="en-US" altLang="zh-CN" sz="2400" dirty="0" smtClean="0">
                <a:latin typeface="华文楷体" pitchFamily="2" charset="-122"/>
                <a:ea typeface="华文楷体" pitchFamily="2" charset="-122"/>
              </a:rPr>
              <a:t>=&gt; </a:t>
            </a:r>
            <a:r>
              <a:rPr lang="zh-CN" altLang="en-US" sz="2400" dirty="0" smtClean="0">
                <a:latin typeface="华文楷体" pitchFamily="2" charset="-122"/>
                <a:ea typeface="华文楷体" pitchFamily="2" charset="-122"/>
              </a:rPr>
              <a:t>流数据源 </a:t>
            </a:r>
            <a:r>
              <a:rPr lang="en-US" altLang="zh-CN" sz="2400" dirty="0" smtClean="0">
                <a:latin typeface="华文楷体" pitchFamily="2" charset="-122"/>
                <a:ea typeface="华文楷体" pitchFamily="2" charset="-122"/>
              </a:rPr>
              <a:t>=&gt; </a:t>
            </a:r>
            <a:r>
              <a:rPr lang="zh-CN" altLang="en-US" sz="2400" dirty="0" smtClean="0">
                <a:latin typeface="华文楷体" pitchFamily="2" charset="-122"/>
                <a:ea typeface="华文楷体" pitchFamily="2" charset="-122"/>
              </a:rPr>
              <a:t>流处理 </a:t>
            </a:r>
            <a:r>
              <a:rPr lang="en-US" altLang="zh-CN" sz="2400" dirty="0" smtClean="0">
                <a:latin typeface="华文楷体" pitchFamily="2" charset="-122"/>
                <a:ea typeface="华文楷体" pitchFamily="2" charset="-122"/>
              </a:rPr>
              <a:t>… [ =&gt; </a:t>
            </a:r>
            <a:r>
              <a:rPr lang="zh-CN" altLang="en-US" sz="2400" dirty="0" smtClean="0">
                <a:latin typeface="华文楷体" pitchFamily="2" charset="-122"/>
                <a:ea typeface="华文楷体" pitchFamily="2" charset="-122"/>
              </a:rPr>
              <a:t>流输出 </a:t>
            </a:r>
            <a:r>
              <a:rPr lang="en-US" altLang="zh-CN" sz="2400" dirty="0" smtClean="0">
                <a:latin typeface="华文楷体" pitchFamily="2" charset="-122"/>
                <a:ea typeface="华文楷体" pitchFamily="2" charset="-122"/>
              </a:rPr>
              <a:t>]</a:t>
            </a:r>
            <a:r>
              <a:rPr lang="zh-CN" altLang="en-US" sz="2400" dirty="0" smtClean="0">
                <a:latin typeface="华文楷体" pitchFamily="2" charset="-122"/>
                <a:ea typeface="华文楷体" pitchFamily="2" charset="-122"/>
              </a:rPr>
              <a:t> </a:t>
            </a:r>
            <a:r>
              <a:rPr lang="en-US" altLang="zh-CN" sz="2400" dirty="0" smtClean="0">
                <a:latin typeface="华文楷体" pitchFamily="2" charset="-122"/>
                <a:ea typeface="华文楷体" pitchFamily="2" charset="-122"/>
              </a:rPr>
              <a:t>=&gt; </a:t>
            </a:r>
            <a:r>
              <a:rPr lang="zh-CN" altLang="en-US" sz="2400" dirty="0" smtClean="0">
                <a:latin typeface="华文楷体" pitchFamily="2" charset="-122"/>
                <a:ea typeface="华文楷体" pitchFamily="2" charset="-122"/>
              </a:rPr>
              <a:t>流启动</a:t>
            </a:r>
            <a:endParaRPr lang="en-US" altLang="zh-CN" sz="2400" dirty="0" smtClean="0">
              <a:latin typeface="华文楷体" pitchFamily="2" charset="-122"/>
              <a:ea typeface="华文楷体" pitchFamily="2" charset="-122"/>
            </a:endParaRPr>
          </a:p>
          <a:p>
            <a:pPr marL="365760" lvl="1" indent="0">
              <a:buNone/>
            </a:pPr>
            <a:r>
              <a:rPr lang="zh-CN" altLang="en-US" sz="2400" dirty="0">
                <a:latin typeface="华文楷体" pitchFamily="2" charset="-122"/>
                <a:ea typeface="华文楷体" pitchFamily="2" charset="-122"/>
              </a:rPr>
              <a:t>该</a:t>
            </a:r>
            <a:r>
              <a:rPr lang="zh-CN" altLang="en-US" sz="2400" dirty="0" smtClean="0">
                <a:latin typeface="华文楷体" pitchFamily="2" charset="-122"/>
                <a:ea typeface="华文楷体" pitchFamily="2" charset="-122"/>
              </a:rPr>
              <a:t>框架解释：一个</a:t>
            </a:r>
            <a:r>
              <a:rPr lang="en-US" altLang="zh-CN" sz="2400" dirty="0" smtClean="0">
                <a:latin typeface="华文楷体" pitchFamily="2" charset="-122"/>
                <a:ea typeface="华文楷体" pitchFamily="2" charset="-122"/>
              </a:rPr>
              <a:t>Spark Streaming</a:t>
            </a:r>
            <a:r>
              <a:rPr lang="zh-CN" altLang="en-US" sz="2400" dirty="0" smtClean="0">
                <a:latin typeface="华文楷体" pitchFamily="2" charset="-122"/>
                <a:ea typeface="华文楷体" pitchFamily="2" charset="-122"/>
              </a:rPr>
              <a:t>应用的代码结构</a:t>
            </a:r>
            <a:endParaRPr lang="en-US" altLang="zh-CN" sz="2400" dirty="0" smtClean="0">
              <a:latin typeface="华文楷体" pitchFamily="2" charset="-122"/>
              <a:ea typeface="华文楷体" pitchFamily="2" charset="-122"/>
            </a:endParaRPr>
          </a:p>
          <a:p>
            <a:pPr marL="365760" lvl="1" indent="0">
              <a:buNone/>
            </a:pPr>
            <a:endParaRPr lang="en-US" altLang="zh-CN" sz="2400" dirty="0">
              <a:latin typeface="华文楷体" pitchFamily="2" charset="-122"/>
              <a:ea typeface="华文楷体" pitchFamily="2" charset="-122"/>
            </a:endParaRPr>
          </a:p>
          <a:p>
            <a:pPr marL="365760" lvl="1" indent="0">
              <a:buNone/>
            </a:pPr>
            <a:endParaRPr lang="en-US" altLang="zh-CN" sz="2400" dirty="0" smtClean="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a:t>二、</a:t>
            </a:r>
            <a:r>
              <a:rPr lang="en-US" altLang="zh-CN" dirty="0" err="1"/>
              <a:t>DeepInsight</a:t>
            </a:r>
            <a:r>
              <a:rPr lang="zh-CN" altLang="en-US" dirty="0"/>
              <a:t>平台功能的进一步使用</a:t>
            </a:r>
          </a:p>
        </p:txBody>
      </p:sp>
      <p:pic>
        <p:nvPicPr>
          <p:cNvPr id="737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322" y="2782062"/>
            <a:ext cx="6188305" cy="270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766919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bwMode="auto">
          <a:xfrm>
            <a:off x="1401180" y="2594528"/>
            <a:ext cx="2016224" cy="24232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5" name="矩形 4"/>
          <p:cNvSpPr/>
          <p:nvPr/>
        </p:nvSpPr>
        <p:spPr bwMode="auto">
          <a:xfrm>
            <a:off x="3635896" y="2594528"/>
            <a:ext cx="2016224" cy="24232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fontScale="92500" lnSpcReduction="20000"/>
          </a:bodyPr>
          <a:lstStyle/>
          <a:p>
            <a:pPr marL="514350" indent="-514350">
              <a:buClr>
                <a:srgbClr val="76B749"/>
              </a:buClr>
              <a:buSzPct val="100000"/>
              <a:buFont typeface="+mj-lt"/>
              <a:buAutoNum type="arabicPeriod" startAt="3"/>
            </a:pPr>
            <a:r>
              <a:rPr lang="zh-CN" altLang="en-US" b="1" smtClean="0">
                <a:solidFill>
                  <a:schemeClr val="tx1"/>
                </a:solidFill>
                <a:latin typeface="+mn-lt"/>
                <a:ea typeface="+mn-ea"/>
                <a:cs typeface="+mn-cs"/>
              </a:rPr>
              <a:t>通过自定义分区消除</a:t>
            </a:r>
            <a:r>
              <a:rPr lang="en-US" altLang="zh-CN" b="1" smtClean="0">
                <a:solidFill>
                  <a:schemeClr val="tx1"/>
                </a:solidFill>
                <a:latin typeface="+mn-lt"/>
                <a:ea typeface="+mn-ea"/>
                <a:cs typeface="+mn-cs"/>
              </a:rPr>
              <a:t>shuffle</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a:pPr>
            <a:r>
              <a:rPr lang="en-US" altLang="zh-CN" sz="2600" b="1" smtClean="0">
                <a:solidFill>
                  <a:schemeClr val="tx1"/>
                </a:solidFill>
              </a:rPr>
              <a:t>reduceByKey</a:t>
            </a:r>
            <a:r>
              <a:rPr lang="zh-CN" altLang="en-US" sz="2600" b="1" smtClean="0">
                <a:solidFill>
                  <a:schemeClr val="tx1"/>
                </a:solidFill>
              </a:rPr>
              <a:t>不做</a:t>
            </a:r>
            <a:r>
              <a:rPr lang="en-US" altLang="zh-CN" sz="2600" b="1" smtClean="0">
                <a:solidFill>
                  <a:schemeClr val="tx1"/>
                </a:solidFill>
              </a:rPr>
              <a:t>shuffle</a:t>
            </a:r>
            <a:r>
              <a:rPr lang="zh-CN" altLang="en-US" sz="2600" b="1" smtClean="0">
                <a:solidFill>
                  <a:schemeClr val="tx1"/>
                </a:solidFill>
              </a:rPr>
              <a:t>示例</a:t>
            </a:r>
            <a:endParaRPr lang="en-US" altLang="zh-CN" sz="2600" b="1" smtClean="0">
              <a:solidFill>
                <a:schemeClr val="tx1"/>
              </a:solidFill>
            </a:endParaRPr>
          </a:p>
          <a:p>
            <a:pPr>
              <a:buClr>
                <a:srgbClr val="76B749"/>
              </a:buClr>
              <a:buSzPct val="100000"/>
              <a:buFont typeface="Wingdings" panose="05000000000000000000" pitchFamily="2" charset="2"/>
              <a:buChar char="Ø"/>
            </a:pPr>
            <a:endParaRPr lang="en-US" altLang="zh-CN" sz="2000" b="1" smtClean="0">
              <a:solidFill>
                <a:schemeClr val="tx1"/>
              </a:solidFill>
            </a:endParaRPr>
          </a:p>
          <a:p>
            <a:pPr>
              <a:buClr>
                <a:srgbClr val="76B749"/>
              </a:buClr>
              <a:buSzPct val="100000"/>
              <a:buFont typeface="Wingdings" panose="05000000000000000000" pitchFamily="2" charset="2"/>
              <a:buChar char="Ø"/>
            </a:pPr>
            <a:endParaRPr lang="en-US" altLang="zh-CN" sz="2000" b="1"/>
          </a:p>
          <a:p>
            <a:pPr>
              <a:buClr>
                <a:srgbClr val="76B749"/>
              </a:buClr>
              <a:buSzPct val="100000"/>
              <a:buFont typeface="Wingdings" panose="05000000000000000000" pitchFamily="2" charset="2"/>
              <a:buChar char="Ø"/>
            </a:pPr>
            <a:endParaRPr lang="en-US" altLang="zh-CN" sz="2000" b="1" smtClean="0">
              <a:solidFill>
                <a:schemeClr val="tx1"/>
              </a:solidFill>
            </a:endParaRPr>
          </a:p>
          <a:p>
            <a:pPr>
              <a:buClr>
                <a:srgbClr val="76B749"/>
              </a:buClr>
              <a:buSzPct val="100000"/>
              <a:buFont typeface="Wingdings" panose="05000000000000000000" pitchFamily="2" charset="2"/>
              <a:buChar char="Ø"/>
            </a:pPr>
            <a:endParaRPr lang="en-US" altLang="zh-CN" sz="2000" b="1"/>
          </a:p>
          <a:p>
            <a:pPr>
              <a:buClr>
                <a:srgbClr val="76B749"/>
              </a:buClr>
              <a:buSzPct val="100000"/>
              <a:buFont typeface="Wingdings" panose="05000000000000000000" pitchFamily="2" charset="2"/>
              <a:buChar char="Ø"/>
            </a:pPr>
            <a:endParaRPr lang="en-US" altLang="zh-CN" sz="2000" b="1" smtClean="0">
              <a:solidFill>
                <a:schemeClr val="tx1"/>
              </a:solidFill>
            </a:endParaRPr>
          </a:p>
          <a:p>
            <a:pPr>
              <a:buClr>
                <a:srgbClr val="76B749"/>
              </a:buClr>
              <a:buSzPct val="100000"/>
              <a:buFont typeface="Wingdings" panose="05000000000000000000" pitchFamily="2" charset="2"/>
              <a:buChar char="Ø"/>
            </a:pPr>
            <a:endParaRPr lang="en-US" altLang="zh-CN" sz="2000" b="1"/>
          </a:p>
          <a:p>
            <a:pPr>
              <a:buClr>
                <a:srgbClr val="76B749"/>
              </a:buClr>
              <a:buSzPct val="100000"/>
              <a:buFont typeface="Wingdings" panose="05000000000000000000" pitchFamily="2" charset="2"/>
              <a:buChar char="Ø"/>
            </a:pPr>
            <a:endParaRPr lang="en-US" altLang="zh-CN" sz="2000" b="1" smtClean="0">
              <a:solidFill>
                <a:schemeClr val="tx1"/>
              </a:solidFill>
            </a:endParaRPr>
          </a:p>
          <a:p>
            <a:pPr marL="0" indent="0">
              <a:buClr>
                <a:srgbClr val="76B749"/>
              </a:buClr>
              <a:buSzPct val="100000"/>
              <a:buNone/>
            </a:pPr>
            <a:endParaRPr lang="en-US" altLang="zh-CN" sz="2000" b="1"/>
          </a:p>
          <a:p>
            <a:pPr>
              <a:spcBef>
                <a:spcPts val="1200"/>
              </a:spcBef>
              <a:buClr>
                <a:srgbClr val="76B749"/>
              </a:buClr>
              <a:buSzPct val="100000"/>
              <a:buFont typeface="Wingdings" panose="05000000000000000000" pitchFamily="2" charset="2"/>
              <a:buChar char="Ø"/>
            </a:pPr>
            <a:r>
              <a:rPr lang="zh-CN" altLang="en-US" sz="2000" b="1" smtClean="0">
                <a:solidFill>
                  <a:schemeClr val="tx1"/>
                </a:solidFill>
              </a:rPr>
              <a:t>调用</a:t>
            </a:r>
            <a:r>
              <a:rPr lang="en-US" altLang="zh-CN" sz="2000" b="1" smtClean="0"/>
              <a:t>partitionBy</a:t>
            </a:r>
            <a:r>
              <a:rPr lang="zh-CN" altLang="en-US" sz="2000" b="1" smtClean="0"/>
              <a:t>（）函数自定义分区，需要在一起处理的数据放在一个分区。</a:t>
            </a:r>
            <a:endParaRPr lang="en-US" altLang="zh-CN" sz="2000" b="1"/>
          </a:p>
        </p:txBody>
      </p:sp>
      <p:sp>
        <p:nvSpPr>
          <p:cNvPr id="4" name="圆角矩形 3"/>
          <p:cNvSpPr/>
          <p:nvPr/>
        </p:nvSpPr>
        <p:spPr bwMode="auto">
          <a:xfrm>
            <a:off x="1835696" y="3111924"/>
            <a:ext cx="129614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7" name="圆角矩形 6"/>
          <p:cNvSpPr/>
          <p:nvPr/>
        </p:nvSpPr>
        <p:spPr bwMode="auto">
          <a:xfrm>
            <a:off x="1835696" y="2677480"/>
            <a:ext cx="129614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1835696" y="3569855"/>
            <a:ext cx="129614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9" name="圆角矩形 8"/>
          <p:cNvSpPr/>
          <p:nvPr/>
        </p:nvSpPr>
        <p:spPr bwMode="auto">
          <a:xfrm>
            <a:off x="1835696" y="4039037"/>
            <a:ext cx="129614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a:t>2</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0" name="圆角矩形 9"/>
          <p:cNvSpPr/>
          <p:nvPr/>
        </p:nvSpPr>
        <p:spPr bwMode="auto">
          <a:xfrm>
            <a:off x="1835696" y="4538650"/>
            <a:ext cx="129614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a:t>2</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1" name="圆角矩形 10"/>
          <p:cNvSpPr/>
          <p:nvPr/>
        </p:nvSpPr>
        <p:spPr bwMode="auto">
          <a:xfrm>
            <a:off x="3923928" y="3111924"/>
            <a:ext cx="1440160"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10</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2" name="圆角矩形 11"/>
          <p:cNvSpPr/>
          <p:nvPr/>
        </p:nvSpPr>
        <p:spPr bwMode="auto">
          <a:xfrm>
            <a:off x="3923928" y="2677480"/>
            <a:ext cx="1440160"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10</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3" name="圆角矩形 12"/>
          <p:cNvSpPr/>
          <p:nvPr/>
        </p:nvSpPr>
        <p:spPr bwMode="auto">
          <a:xfrm>
            <a:off x="3923928" y="3569855"/>
            <a:ext cx="1440160"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11</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4" name="圆角矩形 13"/>
          <p:cNvSpPr/>
          <p:nvPr/>
        </p:nvSpPr>
        <p:spPr bwMode="auto">
          <a:xfrm>
            <a:off x="3923928" y="4039037"/>
            <a:ext cx="1440160"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12</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5" name="圆角矩形 14"/>
          <p:cNvSpPr/>
          <p:nvPr/>
        </p:nvSpPr>
        <p:spPr bwMode="auto">
          <a:xfrm>
            <a:off x="3923928" y="4538650"/>
            <a:ext cx="1440160"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12</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659163204"/>
      </p:ext>
    </p:extLst>
  </p:cSld>
  <p:clrMapOvr>
    <a:masterClrMapping/>
  </p:clrMapOvr>
  <p:transition spd="med">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fontScale="70000" lnSpcReduction="20000"/>
          </a:bodyPr>
          <a:lstStyle/>
          <a:p>
            <a:pPr marL="514350" indent="-514350">
              <a:buClr>
                <a:srgbClr val="76B749"/>
              </a:buClr>
              <a:buSzPct val="100000"/>
              <a:buFont typeface="+mj-lt"/>
              <a:buAutoNum type="arabicPeriod" startAt="3"/>
            </a:pPr>
            <a:r>
              <a:rPr lang="zh-CN" altLang="en-US" b="1" dirty="0" smtClean="0">
                <a:solidFill>
                  <a:schemeClr val="tx1"/>
                </a:solidFill>
                <a:latin typeface="+mn-lt"/>
                <a:ea typeface="+mn-ea"/>
                <a:cs typeface="+mn-cs"/>
              </a:rPr>
              <a:t>通过自定义分区消除</a:t>
            </a:r>
            <a:r>
              <a:rPr lang="en-US" altLang="zh-CN" b="1" dirty="0" smtClean="0">
                <a:solidFill>
                  <a:schemeClr val="tx1"/>
                </a:solidFill>
                <a:latin typeface="+mn-lt"/>
                <a:ea typeface="+mn-ea"/>
                <a:cs typeface="+mn-cs"/>
              </a:rPr>
              <a:t>shuffle</a:t>
            </a:r>
          </a:p>
          <a:p>
            <a:pPr marL="514350" indent="-514350">
              <a:buClr>
                <a:srgbClr val="76B749"/>
              </a:buClr>
              <a:buSzPct val="100000"/>
              <a:buFont typeface="+mj-ea"/>
              <a:buAutoNum type="circleNumDbPlain" startAt="2"/>
            </a:pPr>
            <a:r>
              <a:rPr lang="zh-CN" altLang="en-US" sz="2600" b="1" dirty="0" smtClean="0">
                <a:solidFill>
                  <a:schemeClr val="tx1"/>
                </a:solidFill>
              </a:rPr>
              <a:t>不做</a:t>
            </a:r>
            <a:r>
              <a:rPr lang="en-US" altLang="zh-CN" sz="2600" b="1" dirty="0" smtClean="0">
                <a:solidFill>
                  <a:schemeClr val="tx1"/>
                </a:solidFill>
              </a:rPr>
              <a:t>shuffle</a:t>
            </a:r>
            <a:r>
              <a:rPr lang="zh-CN" altLang="en-US" sz="2600" b="1" dirty="0" smtClean="0">
                <a:solidFill>
                  <a:schemeClr val="tx1"/>
                </a:solidFill>
              </a:rPr>
              <a:t>实现快速排序示例</a:t>
            </a:r>
            <a:endParaRPr lang="en-US" altLang="zh-CN" sz="2600" b="1" dirty="0" smtClean="0">
              <a:solidFill>
                <a:schemeClr val="tx1"/>
              </a:solidFill>
            </a:endParaRPr>
          </a:p>
          <a:p>
            <a:pPr>
              <a:buClr>
                <a:srgbClr val="76B749"/>
              </a:buClr>
              <a:buSzPct val="100000"/>
              <a:buFont typeface="Wingdings" panose="05000000000000000000" pitchFamily="2" charset="2"/>
              <a:buChar char="Ø"/>
            </a:pPr>
            <a:r>
              <a:rPr lang="zh-CN" altLang="en-US" sz="2400" b="1" dirty="0" smtClean="0"/>
              <a:t>对数据按分区数</a:t>
            </a:r>
            <a:r>
              <a:rPr lang="en-US" altLang="zh-CN" sz="2400" b="1" dirty="0" smtClean="0"/>
              <a:t>n</a:t>
            </a:r>
            <a:r>
              <a:rPr lang="zh-CN" altLang="en-US" sz="2400" b="1" dirty="0" smtClean="0"/>
              <a:t>*</a:t>
            </a:r>
            <a:r>
              <a:rPr lang="en-US" altLang="zh-CN" sz="2400" b="1" dirty="0" smtClean="0"/>
              <a:t>m</a:t>
            </a:r>
            <a:r>
              <a:rPr lang="zh-CN" altLang="en-US" sz="2400" b="1" dirty="0" smtClean="0"/>
              <a:t>进行抽样，得到</a:t>
            </a:r>
            <a:r>
              <a:rPr lang="en-US" altLang="zh-CN" sz="2400" b="1" dirty="0" smtClean="0"/>
              <a:t>nm</a:t>
            </a:r>
            <a:r>
              <a:rPr lang="zh-CN" altLang="en-US" sz="2400" b="1" dirty="0" smtClean="0"/>
              <a:t>个数，并排序提取</a:t>
            </a:r>
            <a:r>
              <a:rPr lang="en-US" altLang="zh-CN" sz="2400" b="1" dirty="0" smtClean="0"/>
              <a:t>n</a:t>
            </a:r>
            <a:r>
              <a:rPr lang="zh-CN" altLang="en-US" sz="2400" b="1" dirty="0" smtClean="0"/>
              <a:t>个数得到</a:t>
            </a:r>
            <a:endParaRPr lang="en-US" altLang="zh-CN" sz="2400" b="1" dirty="0" smtClean="0"/>
          </a:p>
          <a:p>
            <a:pPr>
              <a:buClr>
                <a:srgbClr val="76B749"/>
              </a:buClr>
              <a:buSzPct val="100000"/>
              <a:buFont typeface="Wingdings" panose="05000000000000000000" pitchFamily="2" charset="2"/>
              <a:buChar char="Ø"/>
            </a:pPr>
            <a:endParaRPr lang="en-US" altLang="zh-CN" sz="2600" b="1" dirty="0"/>
          </a:p>
          <a:p>
            <a:pPr>
              <a:buClr>
                <a:srgbClr val="76B749"/>
              </a:buClr>
              <a:buSzPct val="100000"/>
              <a:buFont typeface="Wingdings" panose="05000000000000000000" pitchFamily="2" charset="2"/>
              <a:buChar char="Ø"/>
            </a:pPr>
            <a:r>
              <a:rPr lang="zh-CN" altLang="en-US" sz="2400" b="1" dirty="0"/>
              <a:t>调用</a:t>
            </a:r>
            <a:r>
              <a:rPr lang="en-US" altLang="zh-CN" sz="2400" b="1" dirty="0" err="1" smtClean="0"/>
              <a:t>partitionBy</a:t>
            </a:r>
            <a:r>
              <a:rPr lang="zh-CN" altLang="en-US" sz="2400" b="1" dirty="0" smtClean="0"/>
              <a:t>函数</a:t>
            </a:r>
            <a:r>
              <a:rPr lang="zh-CN" altLang="en-US" sz="2400" b="1" dirty="0"/>
              <a:t>自定义</a:t>
            </a:r>
            <a:r>
              <a:rPr lang="zh-CN" altLang="en-US" sz="2400" b="1" dirty="0" smtClean="0"/>
              <a:t>分区</a:t>
            </a:r>
            <a:r>
              <a:rPr lang="en-US" altLang="zh-CN" sz="2400" b="1" dirty="0" smtClean="0"/>
              <a:t>,</a:t>
            </a:r>
            <a:r>
              <a:rPr lang="zh-CN" altLang="en-US" sz="2400" b="1" dirty="0" smtClean="0"/>
              <a:t>小于</a:t>
            </a:r>
            <a:r>
              <a:rPr lang="en-US" altLang="zh-CN" sz="2400" b="1" dirty="0" smtClean="0"/>
              <a:t>x1</a:t>
            </a:r>
            <a:r>
              <a:rPr lang="zh-CN" altLang="en-US" sz="2400" b="1" dirty="0" smtClean="0"/>
              <a:t>的数放在第</a:t>
            </a:r>
            <a:r>
              <a:rPr lang="en-US" altLang="zh-CN" sz="2400" b="1" dirty="0" smtClean="0"/>
              <a:t>1</a:t>
            </a:r>
            <a:r>
              <a:rPr lang="zh-CN" altLang="en-US" sz="2400" b="1" dirty="0" smtClean="0"/>
              <a:t>区，</a:t>
            </a:r>
            <a:r>
              <a:rPr lang="en-US" altLang="zh-CN" sz="2400" b="1" dirty="0" smtClean="0"/>
              <a:t>[x1,x2</a:t>
            </a:r>
            <a:r>
              <a:rPr lang="zh-CN" altLang="en-US" sz="2400" b="1" dirty="0" smtClean="0"/>
              <a:t>）分到</a:t>
            </a:r>
            <a:r>
              <a:rPr lang="en-US" altLang="zh-CN" sz="2400" b="1" dirty="0" smtClean="0"/>
              <a:t>2</a:t>
            </a:r>
            <a:r>
              <a:rPr lang="zh-CN" altLang="en-US" sz="2400" b="1" dirty="0" smtClean="0"/>
              <a:t>分区，</a:t>
            </a:r>
            <a:r>
              <a:rPr lang="en-US" altLang="zh-CN" sz="2400" b="1" dirty="0" smtClean="0"/>
              <a:t>…,</a:t>
            </a:r>
            <a:r>
              <a:rPr lang="zh-CN" altLang="en-US" sz="2400" b="1" dirty="0" smtClean="0"/>
              <a:t>大于</a:t>
            </a:r>
            <a:r>
              <a:rPr lang="en-US" altLang="zh-CN" sz="2400" b="1" dirty="0" smtClean="0"/>
              <a:t>x</a:t>
            </a:r>
            <a:r>
              <a:rPr lang="en-US" altLang="zh-CN" sz="2400" b="1" baseline="-25000" dirty="0" smtClean="0"/>
              <a:t>n-1</a:t>
            </a:r>
            <a:r>
              <a:rPr lang="zh-CN" altLang="en-US" sz="2400" b="1" dirty="0"/>
              <a:t> </a:t>
            </a:r>
            <a:r>
              <a:rPr lang="zh-CN" altLang="en-US" sz="2400" b="1" dirty="0" smtClean="0"/>
              <a:t>放在第</a:t>
            </a:r>
            <a:r>
              <a:rPr lang="en-US" altLang="zh-CN" sz="2400" b="1" dirty="0" smtClean="0"/>
              <a:t>n</a:t>
            </a:r>
            <a:r>
              <a:rPr lang="zh-CN" altLang="en-US" sz="2400" b="1" dirty="0" smtClean="0"/>
              <a:t>分区</a:t>
            </a:r>
            <a:r>
              <a:rPr lang="zh-CN" altLang="en-US" sz="2400" b="1" baseline="-25000" dirty="0" smtClean="0"/>
              <a:t>。</a:t>
            </a:r>
            <a:endParaRPr lang="en-US" altLang="zh-CN" sz="2400" b="1" baseline="-25000" dirty="0" smtClean="0"/>
          </a:p>
          <a:p>
            <a:pPr>
              <a:buClr>
                <a:srgbClr val="76B749"/>
              </a:buClr>
              <a:buSzPct val="100000"/>
              <a:buFont typeface="Wingdings" panose="05000000000000000000" pitchFamily="2" charset="2"/>
              <a:buChar char="Ø"/>
            </a:pPr>
            <a:r>
              <a:rPr lang="zh-CN" altLang="en-US" sz="2400" b="1" dirty="0" smtClean="0"/>
              <a:t>各分区分别排序，排序完就实现了整个数据的排序</a:t>
            </a:r>
            <a:endParaRPr lang="en-US" altLang="zh-CN" sz="2400" b="1" dirty="0"/>
          </a:p>
          <a:p>
            <a:pPr marL="0" indent="0">
              <a:buClr>
                <a:srgbClr val="76B749"/>
              </a:buClr>
              <a:buSzPct val="100000"/>
              <a:buNone/>
            </a:pPr>
            <a:endParaRPr lang="en-US" altLang="zh-CN" sz="2600" b="1" dirty="0" smtClean="0">
              <a:solidFill>
                <a:schemeClr val="tx1"/>
              </a:solidFill>
            </a:endParaRPr>
          </a:p>
          <a:p>
            <a:pPr marL="514350" indent="-514350">
              <a:buClr>
                <a:srgbClr val="76B749"/>
              </a:buClr>
              <a:buSzPct val="100000"/>
              <a:buFont typeface="+mj-ea"/>
              <a:buAutoNum type="circleNumDbPlain" startAt="2"/>
            </a:pPr>
            <a:endParaRPr lang="en-US" altLang="zh-CN" sz="2600" b="1" dirty="0"/>
          </a:p>
          <a:p>
            <a:pPr marL="514350" indent="-514350">
              <a:buClr>
                <a:srgbClr val="76B749"/>
              </a:buClr>
              <a:buSzPct val="100000"/>
              <a:buFont typeface="+mj-ea"/>
              <a:buAutoNum type="circleNumDbPlain" startAt="2"/>
            </a:pPr>
            <a:endParaRPr lang="en-US" altLang="zh-CN" sz="2600" b="1" dirty="0" smtClean="0">
              <a:solidFill>
                <a:schemeClr val="tx1"/>
              </a:solidFill>
            </a:endParaRPr>
          </a:p>
          <a:p>
            <a:pPr marL="514350" indent="-514350">
              <a:buClr>
                <a:srgbClr val="76B749"/>
              </a:buClr>
              <a:buSzPct val="100000"/>
              <a:buFont typeface="+mj-ea"/>
              <a:buAutoNum type="circleNumDbPlain" startAt="2"/>
            </a:pPr>
            <a:endParaRPr lang="en-US" altLang="zh-CN" sz="2600" b="1" dirty="0"/>
          </a:p>
          <a:p>
            <a:pPr marL="0" indent="0">
              <a:buClr>
                <a:srgbClr val="76B749"/>
              </a:buClr>
              <a:buSzPct val="100000"/>
              <a:buNone/>
            </a:pPr>
            <a:endParaRPr lang="en-US" altLang="zh-CN" sz="2600" b="1" dirty="0" smtClean="0"/>
          </a:p>
          <a:p>
            <a:pPr marL="0" indent="0">
              <a:buClr>
                <a:srgbClr val="76B749"/>
              </a:buClr>
              <a:buSzPct val="100000"/>
              <a:buNone/>
            </a:pPr>
            <a:endParaRPr lang="en-US" altLang="zh-CN" sz="2000" b="1" dirty="0" smtClean="0">
              <a:solidFill>
                <a:schemeClr val="tx1"/>
              </a:solidFill>
            </a:endParaRPr>
          </a:p>
          <a:p>
            <a:pPr>
              <a:spcBef>
                <a:spcPts val="0"/>
              </a:spcBef>
              <a:buClr>
                <a:srgbClr val="76B749"/>
              </a:buClr>
              <a:buSzPct val="100000"/>
              <a:buFont typeface="Wingdings" panose="05000000000000000000" pitchFamily="2" charset="2"/>
              <a:buChar char="Ø"/>
            </a:pPr>
            <a:r>
              <a:rPr lang="zh-CN" altLang="en-US" sz="2000" b="1" dirty="0" smtClean="0">
                <a:solidFill>
                  <a:schemeClr val="tx1"/>
                </a:solidFill>
              </a:rPr>
              <a:t>调用</a:t>
            </a:r>
            <a:r>
              <a:rPr lang="en-US" altLang="zh-CN" sz="2000" b="1" dirty="0" err="1" smtClean="0"/>
              <a:t>partitionBy</a:t>
            </a:r>
            <a:r>
              <a:rPr lang="zh-CN" altLang="en-US" sz="2000" b="1" dirty="0" smtClean="0"/>
              <a:t>（）函数自定义分区，需要在一起处理的数据放在一个分区。</a:t>
            </a:r>
            <a:endParaRPr lang="en-US" altLang="zh-CN" sz="2000" b="1" dirty="0"/>
          </a:p>
        </p:txBody>
      </p:sp>
      <p:sp>
        <p:nvSpPr>
          <p:cNvPr id="7" name="圆角矩形 6"/>
          <p:cNvSpPr/>
          <p:nvPr/>
        </p:nvSpPr>
        <p:spPr bwMode="auto">
          <a:xfrm>
            <a:off x="1979712" y="3277547"/>
            <a:ext cx="165618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mtClean="0"/>
              <a:t>x1,x2,…,xn</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564913026"/>
      </p:ext>
    </p:extLst>
  </p:cSld>
  <p:clrMapOvr>
    <a:masterClrMapping/>
  </p:clrMapOvr>
  <p:transition spd="med">
    <p:fad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fontScale="92500" lnSpcReduction="20000"/>
          </a:bodyPr>
          <a:lstStyle/>
          <a:p>
            <a:pPr marL="514350" indent="-514350">
              <a:buClr>
                <a:srgbClr val="76B749"/>
              </a:buClr>
              <a:buSzPct val="100000"/>
              <a:buFont typeface="+mj-lt"/>
              <a:buAutoNum type="arabicPeriod" startAt="3"/>
            </a:pPr>
            <a:r>
              <a:rPr lang="zh-CN" altLang="en-US" b="1" dirty="0" smtClean="0">
                <a:solidFill>
                  <a:schemeClr val="tx1"/>
                </a:solidFill>
                <a:latin typeface="+mn-lt"/>
                <a:ea typeface="+mn-ea"/>
                <a:cs typeface="+mn-cs"/>
              </a:rPr>
              <a:t>通过自定义分区消除</a:t>
            </a:r>
            <a:r>
              <a:rPr lang="en-US" altLang="zh-CN" b="1" dirty="0" smtClean="0">
                <a:solidFill>
                  <a:schemeClr val="tx1"/>
                </a:solidFill>
                <a:latin typeface="+mn-lt"/>
                <a:ea typeface="+mn-ea"/>
                <a:cs typeface="+mn-cs"/>
              </a:rPr>
              <a:t>shuffle</a:t>
            </a:r>
          </a:p>
          <a:p>
            <a:pPr marL="514350" indent="-514350">
              <a:buClr>
                <a:srgbClr val="76B749"/>
              </a:buClr>
              <a:buSzPct val="100000"/>
              <a:buFont typeface="+mj-ea"/>
              <a:buAutoNum type="circleNumDbPlain" startAt="3"/>
            </a:pPr>
            <a:r>
              <a:rPr lang="zh-CN" altLang="en-US" sz="2600" b="1" dirty="0" smtClean="0">
                <a:solidFill>
                  <a:schemeClr val="tx1"/>
                </a:solidFill>
              </a:rPr>
              <a:t>通过交叠分区实现</a:t>
            </a:r>
            <a:r>
              <a:rPr lang="zh-CN" altLang="en-US" sz="2800" b="1" dirty="0"/>
              <a:t>消除</a:t>
            </a:r>
            <a:r>
              <a:rPr lang="en-US" altLang="zh-CN" sz="2800" b="1" dirty="0"/>
              <a:t>shuffle</a:t>
            </a:r>
            <a:r>
              <a:rPr lang="zh-CN" altLang="en-US" sz="2600" b="1" dirty="0" smtClean="0">
                <a:solidFill>
                  <a:schemeClr val="tx1"/>
                </a:solidFill>
              </a:rPr>
              <a:t>示例</a:t>
            </a:r>
            <a:endParaRPr lang="en-US" altLang="zh-CN" sz="2600" b="1" dirty="0" smtClean="0">
              <a:solidFill>
                <a:schemeClr val="tx1"/>
              </a:solidFill>
            </a:endParaRPr>
          </a:p>
          <a:p>
            <a:pPr>
              <a:buClr>
                <a:srgbClr val="76B749"/>
              </a:buClr>
              <a:buSzPct val="100000"/>
              <a:buFont typeface="Wingdings" panose="05000000000000000000" pitchFamily="2" charset="2"/>
              <a:buChar char="Ø"/>
            </a:pPr>
            <a:r>
              <a:rPr lang="zh-CN" altLang="en-US" sz="2400" b="1" dirty="0" smtClean="0"/>
              <a:t>若数据处理时要求有部分重合数据参与运算</a:t>
            </a:r>
            <a:endParaRPr lang="en-US" altLang="zh-CN" sz="2400" b="1" dirty="0" smtClean="0"/>
          </a:p>
          <a:p>
            <a:pPr>
              <a:buClr>
                <a:srgbClr val="76B749"/>
              </a:buClr>
              <a:buSzPct val="100000"/>
              <a:buFont typeface="Wingdings" panose="05000000000000000000" pitchFamily="2" charset="2"/>
              <a:buChar char="Ø"/>
            </a:pPr>
            <a:endParaRPr lang="en-US" altLang="zh-CN" sz="2600" b="1" dirty="0" smtClean="0"/>
          </a:p>
          <a:p>
            <a:pPr>
              <a:buClr>
                <a:srgbClr val="76B749"/>
              </a:buClr>
              <a:buSzPct val="100000"/>
              <a:buFont typeface="Wingdings" panose="05000000000000000000" pitchFamily="2" charset="2"/>
              <a:buChar char="Ø"/>
            </a:pPr>
            <a:endParaRPr lang="en-US" altLang="zh-CN" sz="2600" b="1" dirty="0"/>
          </a:p>
          <a:p>
            <a:pPr>
              <a:buClr>
                <a:srgbClr val="76B749"/>
              </a:buClr>
              <a:buSzPct val="100000"/>
              <a:buFont typeface="Wingdings" panose="05000000000000000000" pitchFamily="2" charset="2"/>
              <a:buChar char="Ø"/>
            </a:pPr>
            <a:r>
              <a:rPr lang="zh-CN" altLang="en-US" sz="2400" b="1" dirty="0"/>
              <a:t>调用</a:t>
            </a:r>
            <a:r>
              <a:rPr lang="en-US" altLang="zh-CN" sz="2400" b="1" dirty="0" err="1" smtClean="0"/>
              <a:t>partitionBy</a:t>
            </a:r>
            <a:r>
              <a:rPr lang="zh-CN" altLang="en-US" sz="2400" b="1" dirty="0" smtClean="0"/>
              <a:t>函数</a:t>
            </a:r>
            <a:r>
              <a:rPr lang="zh-CN" altLang="en-US" sz="2400" b="1" dirty="0"/>
              <a:t>自定义</a:t>
            </a:r>
            <a:r>
              <a:rPr lang="zh-CN" altLang="en-US" sz="2400" b="1" dirty="0" smtClean="0"/>
              <a:t>分区</a:t>
            </a:r>
            <a:r>
              <a:rPr lang="en-US" altLang="zh-CN" sz="2400" b="1" dirty="0" smtClean="0"/>
              <a:t>,t0-t10</a:t>
            </a:r>
            <a:r>
              <a:rPr lang="zh-CN" altLang="en-US" sz="2400" b="1" dirty="0" smtClean="0"/>
              <a:t>的数放在第</a:t>
            </a:r>
            <a:r>
              <a:rPr lang="en-US" altLang="zh-CN" sz="2400" b="1" dirty="0" smtClean="0"/>
              <a:t>1</a:t>
            </a:r>
            <a:r>
              <a:rPr lang="zh-CN" altLang="en-US" sz="2400" b="1" dirty="0" smtClean="0"/>
              <a:t>区，</a:t>
            </a:r>
            <a:r>
              <a:rPr lang="en-US" altLang="zh-CN" sz="2400" b="1" dirty="0" smtClean="0"/>
              <a:t>t10-t20</a:t>
            </a:r>
            <a:r>
              <a:rPr lang="zh-CN" altLang="en-US" sz="2400" b="1" dirty="0" smtClean="0"/>
              <a:t>分到</a:t>
            </a:r>
            <a:r>
              <a:rPr lang="en-US" altLang="zh-CN" sz="2400" b="1" dirty="0" smtClean="0"/>
              <a:t>2</a:t>
            </a:r>
            <a:r>
              <a:rPr lang="zh-CN" altLang="en-US" sz="2400" b="1" dirty="0" smtClean="0"/>
              <a:t>分区，</a:t>
            </a:r>
            <a:r>
              <a:rPr lang="en-US" altLang="zh-CN" sz="2400" b="1" dirty="0" smtClean="0"/>
              <a:t>t20-30</a:t>
            </a:r>
            <a:r>
              <a:rPr lang="zh-CN" altLang="en-US" sz="2400" b="1" dirty="0" smtClean="0"/>
              <a:t>放在</a:t>
            </a:r>
            <a:r>
              <a:rPr lang="en-US" altLang="zh-CN" sz="2400" b="1" dirty="0" smtClean="0"/>
              <a:t>3</a:t>
            </a:r>
            <a:r>
              <a:rPr lang="zh-CN" altLang="en-US" sz="2400" b="1" dirty="0" smtClean="0"/>
              <a:t>分区</a:t>
            </a:r>
            <a:r>
              <a:rPr lang="en-US" altLang="zh-CN" sz="2400" b="1" dirty="0" smtClean="0"/>
              <a:t>,</a:t>
            </a:r>
            <a:r>
              <a:rPr lang="zh-CN" altLang="en-US" sz="2400" b="1" dirty="0" smtClean="0"/>
              <a:t>前后分区间交叠了一个区间</a:t>
            </a:r>
            <a:r>
              <a:rPr lang="zh-CN" altLang="en-US" sz="2400" b="1" baseline="-25000" dirty="0" smtClean="0"/>
              <a:t>。</a:t>
            </a:r>
            <a:endParaRPr lang="en-US" altLang="zh-CN" sz="2400" b="1" baseline="-25000" dirty="0" smtClean="0"/>
          </a:p>
          <a:p>
            <a:pPr>
              <a:buClr>
                <a:srgbClr val="76B749"/>
              </a:buClr>
              <a:buSzPct val="100000"/>
              <a:buFont typeface="Wingdings" panose="05000000000000000000" pitchFamily="2" charset="2"/>
              <a:buChar char="Ø"/>
            </a:pPr>
            <a:endParaRPr lang="en-US" altLang="zh-CN" sz="2400" b="1" baseline="-25000" dirty="0" smtClean="0"/>
          </a:p>
          <a:p>
            <a:pPr>
              <a:buClr>
                <a:srgbClr val="76B749"/>
              </a:buClr>
              <a:buSzPct val="100000"/>
              <a:buFont typeface="Wingdings" panose="05000000000000000000" pitchFamily="2" charset="2"/>
              <a:buChar char="Ø"/>
            </a:pPr>
            <a:r>
              <a:rPr lang="zh-CN" altLang="en-US" sz="2400" b="1" dirty="0" smtClean="0"/>
              <a:t>各分区通过</a:t>
            </a:r>
            <a:r>
              <a:rPr lang="en-US" altLang="zh-CN" sz="2400" b="1" dirty="0" err="1" smtClean="0"/>
              <a:t>mapPartitions</a:t>
            </a:r>
            <a:r>
              <a:rPr lang="zh-CN" altLang="en-US" sz="2400" b="1" dirty="0" smtClean="0"/>
              <a:t>并行处理，不需要从别的节点拉取数据。</a:t>
            </a:r>
            <a:endParaRPr lang="en-US" altLang="zh-CN" sz="2400" b="1" dirty="0"/>
          </a:p>
        </p:txBody>
      </p:sp>
      <p:sp>
        <p:nvSpPr>
          <p:cNvPr id="7" name="圆角矩形 6"/>
          <p:cNvSpPr/>
          <p:nvPr/>
        </p:nvSpPr>
        <p:spPr bwMode="auto">
          <a:xfrm>
            <a:off x="1979712" y="2977513"/>
            <a:ext cx="417646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Arial" charset="0"/>
                <a:ea typeface="宋体" charset="-122"/>
              </a:rPr>
              <a:t>t0,t1</a:t>
            </a:r>
            <a:r>
              <a:rPr lang="en-US" altLang="zh-CN" dirty="0" smtClean="0"/>
              <a:t>,…</a:t>
            </a:r>
            <a:r>
              <a:rPr kumimoji="0" lang="en-US" altLang="zh-CN" sz="1800" b="0" i="0" u="none" strike="noStrike" cap="none" normalizeH="0" baseline="0" dirty="0" smtClean="0">
                <a:ln>
                  <a:noFill/>
                </a:ln>
                <a:solidFill>
                  <a:schemeClr val="tx1"/>
                </a:solidFill>
                <a:effectLst/>
                <a:latin typeface="Arial" charset="0"/>
                <a:ea typeface="宋体" charset="-122"/>
              </a:rPr>
              <a:t>t10,t11,t12,…,t19,t20,t21,…,t30</a:t>
            </a: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5" name="圆角矩形 4"/>
          <p:cNvSpPr/>
          <p:nvPr/>
        </p:nvSpPr>
        <p:spPr bwMode="auto">
          <a:xfrm>
            <a:off x="1979712" y="3411957"/>
            <a:ext cx="417646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dirty="0" smtClean="0"/>
              <a:t>t</a:t>
            </a:r>
            <a:r>
              <a:rPr kumimoji="0" lang="en-US" altLang="zh-CN" sz="1800" b="0" i="0" u="none" strike="noStrike" cap="none" normalizeH="0" baseline="0" dirty="0" smtClean="0">
                <a:ln>
                  <a:noFill/>
                </a:ln>
                <a:solidFill>
                  <a:schemeClr val="tx1"/>
                </a:solidFill>
                <a:effectLst/>
                <a:latin typeface="Arial" charset="0"/>
                <a:ea typeface="宋体" charset="-122"/>
              </a:rPr>
              <a:t>0-t10,t10-t20,t20-t30</a:t>
            </a: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6" name="圆角矩形 5"/>
          <p:cNvSpPr/>
          <p:nvPr/>
        </p:nvSpPr>
        <p:spPr bwMode="auto">
          <a:xfrm>
            <a:off x="1979712" y="4717707"/>
            <a:ext cx="1368152"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dirty="0" smtClean="0"/>
              <a:t>t</a:t>
            </a:r>
            <a:r>
              <a:rPr kumimoji="0" lang="en-US" altLang="zh-CN" sz="1800" b="0" i="0" u="none" strike="noStrike" cap="none" normalizeH="0" baseline="0" dirty="0" smtClean="0">
                <a:ln>
                  <a:noFill/>
                </a:ln>
                <a:solidFill>
                  <a:schemeClr val="tx1"/>
                </a:solidFill>
                <a:effectLst/>
                <a:latin typeface="Arial" charset="0"/>
                <a:ea typeface="宋体" charset="-122"/>
              </a:rPr>
              <a:t>0-t10</a:t>
            </a: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8" name="圆角矩形 7"/>
          <p:cNvSpPr/>
          <p:nvPr/>
        </p:nvSpPr>
        <p:spPr bwMode="auto">
          <a:xfrm>
            <a:off x="3705436" y="4717707"/>
            <a:ext cx="1368152"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charset="-122"/>
              </a:rPr>
              <a:t>t10-t20</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9" name="圆角矩形 8"/>
          <p:cNvSpPr/>
          <p:nvPr/>
        </p:nvSpPr>
        <p:spPr bwMode="auto">
          <a:xfrm>
            <a:off x="5472100" y="4717707"/>
            <a:ext cx="1368152"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mtClean="0"/>
              <a:t>t</a:t>
            </a:r>
            <a:r>
              <a:rPr kumimoji="0" lang="en-US" altLang="zh-CN" sz="1800" b="0" i="0" u="none" strike="noStrike" cap="none" normalizeH="0" baseline="0" smtClean="0">
                <a:ln>
                  <a:noFill/>
                </a:ln>
                <a:solidFill>
                  <a:schemeClr val="tx1"/>
                </a:solidFill>
                <a:effectLst/>
                <a:latin typeface="Arial" charset="0"/>
                <a:ea typeface="宋体" charset="-122"/>
              </a:rPr>
              <a:t>20-t30</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532634012"/>
      </p:ext>
    </p:extLst>
  </p:cSld>
  <p:clrMapOvr>
    <a:masterClrMapping/>
  </p:clrMapOvr>
  <p:transition spd="med">
    <p:fad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smtClean="0"/>
              <a:t>五、结束语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a:pPr>
            <a:r>
              <a:rPr lang="zh-CN" altLang="en-US" b="1" dirty="0" smtClean="0"/>
              <a:t>不要做不必要的重复</a:t>
            </a:r>
            <a:endParaRPr lang="en-US" altLang="zh-CN" b="1" dirty="0" smtClean="0"/>
          </a:p>
          <a:p>
            <a:pPr marL="514350" indent="-514350">
              <a:buClr>
                <a:srgbClr val="76B749"/>
              </a:buClr>
              <a:buSzPct val="100000"/>
              <a:buFont typeface="+mj-lt"/>
              <a:buAutoNum type="arabicPeriod"/>
            </a:pPr>
            <a:r>
              <a:rPr lang="zh-CN" altLang="en-US" b="1" dirty="0" smtClean="0"/>
              <a:t>提高并行度</a:t>
            </a:r>
            <a:endParaRPr lang="en-US" altLang="zh-CN" b="1" dirty="0" smtClean="0"/>
          </a:p>
          <a:p>
            <a:pPr marL="514350" indent="-514350">
              <a:buClr>
                <a:srgbClr val="76B749"/>
              </a:buClr>
              <a:buSzPct val="100000"/>
              <a:buFont typeface="+mj-lt"/>
              <a:buAutoNum type="arabicPeriod"/>
            </a:pPr>
            <a:r>
              <a:rPr lang="zh-CN" altLang="en-US" b="1" dirty="0" smtClean="0"/>
              <a:t>减少等待，齐头并进</a:t>
            </a:r>
            <a:endParaRPr lang="en-US" altLang="zh-CN" b="1" dirty="0" smtClean="0"/>
          </a:p>
          <a:p>
            <a:pPr marL="514350" indent="-514350">
              <a:buClr>
                <a:srgbClr val="76B749"/>
              </a:buClr>
              <a:buSzPct val="100000"/>
              <a:buFont typeface="+mj-lt"/>
              <a:buAutoNum type="arabicPeriod"/>
            </a:pPr>
            <a:r>
              <a:rPr lang="zh-CN" altLang="en-US" b="1" dirty="0" smtClean="0"/>
              <a:t>适应特点，扬长避短</a:t>
            </a:r>
            <a:endParaRPr lang="en-US" altLang="zh-CN" b="1" dirty="0" smtClean="0"/>
          </a:p>
          <a:p>
            <a:pPr marL="514350" indent="-514350">
              <a:buClr>
                <a:srgbClr val="76B749"/>
              </a:buClr>
              <a:buSzPct val="100000"/>
              <a:buFont typeface="+mj-lt"/>
              <a:buAutoNum type="arabicPeriod"/>
            </a:pPr>
            <a:r>
              <a:rPr lang="zh-CN" altLang="en-US" b="1" dirty="0" smtClean="0"/>
              <a:t>改进算法，提高</a:t>
            </a:r>
            <a:r>
              <a:rPr lang="zh-CN" altLang="en-US" b="1" dirty="0"/>
              <a:t>效率</a:t>
            </a:r>
            <a:endParaRPr lang="en-US" altLang="zh-CN" b="1" dirty="0" smtClean="0"/>
          </a:p>
          <a:p>
            <a:pPr marL="514350" indent="-514350">
              <a:buClr>
                <a:srgbClr val="76B749"/>
              </a:buClr>
              <a:buSzPct val="100000"/>
              <a:buFont typeface="+mj-lt"/>
              <a:buAutoNum type="arabicPeriod"/>
            </a:pPr>
            <a:endParaRPr lang="en-US" altLang="zh-CN" b="1" dirty="0" smtClean="0"/>
          </a:p>
        </p:txBody>
      </p:sp>
    </p:spTree>
    <p:extLst>
      <p:ext uri="{BB962C8B-B14F-4D97-AF65-F5344CB8AC3E}">
        <p14:creationId xmlns:p14="http://schemas.microsoft.com/office/powerpoint/2010/main" val="2737499323"/>
      </p:ext>
    </p:extLst>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3000" b="-3000"/>
          </a:stretch>
        </a:blipFill>
        <a:effectLst/>
      </p:bgPr>
    </p:bg>
    <p:spTree>
      <p:nvGrpSpPr>
        <p:cNvPr id="1" name=""/>
        <p:cNvGrpSpPr/>
        <p:nvPr/>
      </p:nvGrpSpPr>
      <p:grpSpPr>
        <a:xfrm>
          <a:off x="0" y="0"/>
          <a:ext cx="0" cy="0"/>
          <a:chOff x="0" y="0"/>
          <a:chExt cx="0" cy="0"/>
        </a:xfrm>
      </p:grpSpPr>
      <p:sp>
        <p:nvSpPr>
          <p:cNvPr id="4" name="Rectangle 3"/>
          <p:cNvSpPr>
            <a:spLocks noGrp="1"/>
          </p:cNvSpPr>
          <p:nvPr>
            <p:ph type="title"/>
          </p:nvPr>
        </p:nvSpPr>
        <p:spPr>
          <a:xfrm>
            <a:off x="3122668" y="1293832"/>
            <a:ext cx="3403104" cy="1686159"/>
          </a:xfrm>
        </p:spPr>
        <p:txBody>
          <a:bodyPr>
            <a:noAutofit/>
          </a:bodyPr>
          <a:lstStyle>
            <a:extLst/>
          </a:lstStyle>
          <a:p>
            <a:pPr algn="ctr"/>
            <a:r>
              <a:rPr lang="zh-CN" altLang="en-US" sz="4400" b="1" dirty="0" smtClean="0">
                <a:solidFill>
                  <a:schemeClr val="tx1"/>
                </a:solidFill>
                <a:effectLst/>
                <a:latin typeface="微软雅黑" pitchFamily="34" charset="-122"/>
                <a:ea typeface="微软雅黑" pitchFamily="34" charset="-122"/>
              </a:rPr>
              <a:t>谢 谢！</a:t>
            </a:r>
            <a:r>
              <a:rPr lang="en-US" altLang="zh-CN" sz="4400" b="1" dirty="0" smtClean="0">
                <a:solidFill>
                  <a:schemeClr val="tx1"/>
                </a:solidFill>
                <a:effectLst/>
                <a:latin typeface="微软雅黑" pitchFamily="34" charset="-122"/>
                <a:ea typeface="微软雅黑" pitchFamily="34" charset="-122"/>
              </a:rPr>
              <a:t/>
            </a:r>
            <a:br>
              <a:rPr lang="en-US" altLang="zh-CN" sz="4400" b="1" dirty="0" smtClean="0">
                <a:solidFill>
                  <a:schemeClr val="tx1"/>
                </a:solidFill>
                <a:effectLst/>
                <a:latin typeface="微软雅黑" pitchFamily="34" charset="-122"/>
                <a:ea typeface="微软雅黑" pitchFamily="34" charset="-122"/>
              </a:rPr>
            </a:br>
            <a:endParaRPr lang="zh-CN" sz="4400" b="1" dirty="0">
              <a:solidFill>
                <a:schemeClr val="tx1"/>
              </a:solidFill>
              <a:effectLst/>
              <a:latin typeface="微软雅黑" pitchFamily="34" charset="-122"/>
              <a:ea typeface="微软雅黑" pitchFamily="34" charset="-122"/>
            </a:endParaRPr>
          </a:p>
        </p:txBody>
      </p:sp>
      <p:sp>
        <p:nvSpPr>
          <p:cNvPr id="6" name="副标题 5"/>
          <p:cNvSpPr>
            <a:spLocks noGrp="1"/>
          </p:cNvSpPr>
          <p:nvPr>
            <p:ph type="subTitle" idx="1"/>
          </p:nvPr>
        </p:nvSpPr>
        <p:spPr>
          <a:xfrm>
            <a:off x="2411760" y="5087541"/>
            <a:ext cx="6732240" cy="571500"/>
          </a:xfrm>
        </p:spPr>
        <p:txBody>
          <a:bodyPr>
            <a:normAutofit fontScale="70000" lnSpcReduction="20000"/>
          </a:bodyPr>
          <a:lstStyle/>
          <a:p>
            <a:endParaRPr lang="en-US" altLang="zh-CN" sz="2000" b="1" dirty="0" smtClean="0"/>
          </a:p>
          <a:p>
            <a:r>
              <a:rPr lang="zh-CN" altLang="en-US" sz="2000" b="1" dirty="0" smtClean="0"/>
              <a:t>                                                                                                   </a:t>
            </a:r>
            <a:r>
              <a:rPr lang="en-US" altLang="zh-CN" sz="2200" b="1" dirty="0" smtClean="0">
                <a:latin typeface="微软雅黑" pitchFamily="34" charset="-122"/>
                <a:ea typeface="微软雅黑" pitchFamily="34" charset="-122"/>
              </a:rPr>
              <a:t>2018</a:t>
            </a:r>
            <a:r>
              <a:rPr lang="zh-CN" altLang="en-US" sz="2200" b="1" dirty="0" smtClean="0">
                <a:latin typeface="微软雅黑" pitchFamily="34" charset="-122"/>
                <a:ea typeface="微软雅黑" pitchFamily="34" charset="-122"/>
              </a:rPr>
              <a:t>年</a:t>
            </a:r>
            <a:endParaRPr lang="zh-CN" altLang="zh-CN" sz="2200" b="1" dirty="0" smtClean="0">
              <a:latin typeface="微软雅黑" pitchFamily="34" charset="-122"/>
              <a:ea typeface="微软雅黑" pitchFamily="34" charset="-122"/>
            </a:endParaRPr>
          </a:p>
          <a:p>
            <a:endParaRPr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13</a:t>
            </a:fld>
            <a:endParaRPr kumimoji="0" lang="zh-CN" dirty="0"/>
          </a:p>
        </p:txBody>
      </p:sp>
      <p:sp>
        <p:nvSpPr>
          <p:cNvPr id="3" name="内容占位符 2"/>
          <p:cNvSpPr>
            <a:spLocks noGrp="1"/>
          </p:cNvSpPr>
          <p:nvPr>
            <p:ph sz="quarter" idx="13"/>
          </p:nvPr>
        </p:nvSpPr>
        <p:spPr/>
        <p:txBody>
          <a:bodyPr>
            <a:normAutofit lnSpcReduction="10000"/>
          </a:bodyPr>
          <a:lstStyle/>
          <a:p>
            <a:r>
              <a:rPr lang="zh-CN" altLang="en-US" sz="2800" dirty="0" smtClean="0">
                <a:latin typeface="华文楷体" pitchFamily="2" charset="-122"/>
                <a:ea typeface="华文楷体" pitchFamily="2" charset="-122"/>
              </a:rPr>
              <a:t>流应用的基本流程</a:t>
            </a:r>
            <a:endParaRPr lang="en-US" altLang="zh-CN" sz="28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为什么流启动要放到最后？</a:t>
            </a:r>
            <a:endParaRPr lang="en-US" altLang="zh-CN" sz="2400" dirty="0" smtClean="0">
              <a:latin typeface="华文楷体" pitchFamily="2" charset="-122"/>
              <a:ea typeface="华文楷体" pitchFamily="2" charset="-122"/>
            </a:endParaRPr>
          </a:p>
          <a:p>
            <a:pPr marL="365760" lvl="1" indent="0">
              <a:buNone/>
            </a:pPr>
            <a:r>
              <a:rPr lang="en-US" altLang="zh-CN" sz="2400" dirty="0" smtClean="0">
                <a:latin typeface="华文楷体" pitchFamily="2" charset="-122"/>
                <a:ea typeface="华文楷体" pitchFamily="2" charset="-122"/>
              </a:rPr>
              <a:t>	</a:t>
            </a:r>
            <a:r>
              <a:rPr lang="zh-CN" altLang="en-US" sz="2400" dirty="0" smtClean="0">
                <a:latin typeface="华文楷体" pitchFamily="2" charset="-122"/>
                <a:ea typeface="华文楷体" pitchFamily="2" charset="-122"/>
              </a:rPr>
              <a:t>因为</a:t>
            </a:r>
            <a:r>
              <a:rPr lang="zh-CN" altLang="en-US" sz="2400" dirty="0">
                <a:latin typeface="华文楷体" pitchFamily="2" charset="-122"/>
                <a:ea typeface="华文楷体" pitchFamily="2" charset="-122"/>
              </a:rPr>
              <a:t>流应用当流启动后代码不能变更，因此启动要放到最后。可以理解为生产线，当开机的时候，生产线上的流程</a:t>
            </a:r>
            <a:r>
              <a:rPr lang="en-US" altLang="zh-CN" sz="2400" dirty="0">
                <a:latin typeface="华文楷体" pitchFamily="2" charset="-122"/>
                <a:ea typeface="华文楷体" pitchFamily="2" charset="-122"/>
              </a:rPr>
              <a:t>(</a:t>
            </a:r>
            <a:r>
              <a:rPr lang="zh-CN" altLang="en-US" sz="2400" dirty="0">
                <a:latin typeface="华文楷体" pitchFamily="2" charset="-122"/>
                <a:ea typeface="华文楷体" pitchFamily="2" charset="-122"/>
              </a:rPr>
              <a:t>代码</a:t>
            </a:r>
            <a:r>
              <a:rPr lang="en-US" altLang="zh-CN" sz="2400" dirty="0">
                <a:latin typeface="华文楷体" pitchFamily="2" charset="-122"/>
                <a:ea typeface="华文楷体" pitchFamily="2" charset="-122"/>
              </a:rPr>
              <a:t>)</a:t>
            </a:r>
            <a:r>
              <a:rPr lang="zh-CN" altLang="en-US" sz="2400" dirty="0">
                <a:latin typeface="华文楷体" pitchFamily="2" charset="-122"/>
                <a:ea typeface="华文楷体" pitchFamily="2" charset="-122"/>
              </a:rPr>
              <a:t>就不能再变更了</a:t>
            </a:r>
            <a:r>
              <a:rPr lang="zh-CN" altLang="en-US" sz="2400" dirty="0" smtClean="0">
                <a:latin typeface="华文楷体" pitchFamily="2" charset="-122"/>
                <a:ea typeface="华文楷体" pitchFamily="2" charset="-122"/>
              </a:rPr>
              <a:t>。</a:t>
            </a:r>
            <a:endParaRPr lang="en-US" altLang="zh-CN" sz="24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为了将流处理过程</a:t>
            </a:r>
            <a:r>
              <a:rPr lang="zh-CN" altLang="en-US" sz="2400" b="1" dirty="0" smtClean="0">
                <a:latin typeface="华文楷体" pitchFamily="2" charset="-122"/>
                <a:ea typeface="华文楷体" pitchFamily="2" charset="-122"/>
              </a:rPr>
              <a:t>模块化</a:t>
            </a:r>
            <a:r>
              <a:rPr lang="zh-CN" altLang="en-US" sz="2400" dirty="0" smtClean="0">
                <a:latin typeface="华文楷体" pitchFamily="2" charset="-122"/>
                <a:ea typeface="华文楷体" pitchFamily="2" charset="-122"/>
              </a:rPr>
              <a:t>为算子，我们将中间的代码拆解为算子的形式。</a:t>
            </a:r>
            <a:endParaRPr lang="en-US" altLang="zh-CN" sz="24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为了将</a:t>
            </a:r>
            <a:r>
              <a:rPr lang="en-US" altLang="zh-CN" sz="2400" dirty="0" err="1" smtClean="0">
                <a:latin typeface="华文楷体" pitchFamily="2" charset="-122"/>
                <a:ea typeface="华文楷体" pitchFamily="2" charset="-122"/>
              </a:rPr>
              <a:t>foreachRDD</a:t>
            </a:r>
            <a:r>
              <a:rPr lang="zh-CN" altLang="en-US" sz="2400" dirty="0" smtClean="0">
                <a:latin typeface="华文楷体" pitchFamily="2" charset="-122"/>
                <a:ea typeface="华文楷体" pitchFamily="2" charset="-122"/>
              </a:rPr>
              <a:t>中对</a:t>
            </a:r>
            <a:r>
              <a:rPr lang="en-US" altLang="zh-CN" sz="2400" dirty="0" smtClean="0">
                <a:latin typeface="华文楷体" pitchFamily="2" charset="-122"/>
                <a:ea typeface="华文楷体" pitchFamily="2" charset="-122"/>
              </a:rPr>
              <a:t>RDD</a:t>
            </a:r>
            <a:r>
              <a:rPr lang="zh-CN" altLang="en-US" sz="2400" dirty="0" smtClean="0">
                <a:latin typeface="华文楷体" pitchFamily="2" charset="-122"/>
                <a:ea typeface="华文楷体" pitchFamily="2" charset="-122"/>
              </a:rPr>
              <a:t>的操作模块化以及和其他已有算子结合，因此以子图的形式将对</a:t>
            </a:r>
            <a:r>
              <a:rPr lang="en-US" altLang="zh-CN" sz="2400" dirty="0" smtClean="0">
                <a:latin typeface="华文楷体" pitchFamily="2" charset="-122"/>
                <a:ea typeface="华文楷体" pitchFamily="2" charset="-122"/>
              </a:rPr>
              <a:t>RDD</a:t>
            </a:r>
            <a:r>
              <a:rPr lang="zh-CN" altLang="en-US" sz="2400" dirty="0" smtClean="0">
                <a:latin typeface="华文楷体" pitchFamily="2" charset="-122"/>
                <a:ea typeface="华文楷体" pitchFamily="2" charset="-122"/>
              </a:rPr>
              <a:t>的操作封在子图中。</a:t>
            </a:r>
            <a:endParaRPr lang="en-US" altLang="zh-CN" sz="2400" dirty="0" smtClean="0">
              <a:latin typeface="华文楷体" pitchFamily="2" charset="-122"/>
              <a:ea typeface="华文楷体" pitchFamily="2" charset="-122"/>
            </a:endParaRPr>
          </a:p>
          <a:p>
            <a:pPr lvl="1"/>
            <a:endParaRPr lang="en-US" altLang="zh-CN" sz="2400" dirty="0" smtClean="0">
              <a:latin typeface="华文楷体" pitchFamily="2" charset="-122"/>
              <a:ea typeface="华文楷体" pitchFamily="2" charset="-122"/>
            </a:endParaRPr>
          </a:p>
          <a:p>
            <a:pPr lvl="1"/>
            <a:endParaRPr lang="en-US" altLang="zh-CN" sz="2400" dirty="0">
              <a:latin typeface="华文楷体" pitchFamily="2" charset="-122"/>
              <a:ea typeface="华文楷体" pitchFamily="2" charset="-122"/>
            </a:endParaRPr>
          </a:p>
          <a:p>
            <a:pPr marL="365760" lvl="1" indent="0">
              <a:buNone/>
            </a:pPr>
            <a:endParaRPr lang="en-US" altLang="zh-CN" sz="2400" dirty="0" smtClean="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a:t>二、</a:t>
            </a:r>
            <a:r>
              <a:rPr lang="en-US" altLang="zh-CN" dirty="0" err="1"/>
              <a:t>DeepInsight</a:t>
            </a:r>
            <a:r>
              <a:rPr lang="zh-CN" altLang="en-US" dirty="0"/>
              <a:t>平台功能的进一步使用</a:t>
            </a:r>
          </a:p>
        </p:txBody>
      </p:sp>
    </p:spTree>
    <p:extLst>
      <p:ext uri="{BB962C8B-B14F-4D97-AF65-F5344CB8AC3E}">
        <p14:creationId xmlns:p14="http://schemas.microsoft.com/office/powerpoint/2010/main" val="12276339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14</a:t>
            </a:fld>
            <a:endParaRPr kumimoji="0" lang="zh-CN" dirty="0"/>
          </a:p>
        </p:txBody>
      </p:sp>
      <p:sp>
        <p:nvSpPr>
          <p:cNvPr id="3" name="内容占位符 2"/>
          <p:cNvSpPr>
            <a:spLocks noGrp="1"/>
          </p:cNvSpPr>
          <p:nvPr>
            <p:ph sz="quarter" idx="13"/>
          </p:nvPr>
        </p:nvSpPr>
        <p:spPr/>
        <p:txBody>
          <a:bodyPr>
            <a:normAutofit/>
          </a:bodyPr>
          <a:lstStyle/>
          <a:p>
            <a:r>
              <a:rPr lang="zh-CN" altLang="en-US" sz="2800" dirty="0" smtClean="0">
                <a:latin typeface="华文楷体" pitchFamily="2" charset="-122"/>
                <a:ea typeface="华文楷体" pitchFamily="2" charset="-122"/>
              </a:rPr>
              <a:t>流应用的其他算子</a:t>
            </a:r>
            <a:endParaRPr lang="en-US" altLang="zh-CN" sz="28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流停止</a:t>
            </a:r>
            <a:endParaRPr lang="en-US" altLang="zh-CN" sz="2400" dirty="0" smtClean="0">
              <a:latin typeface="华文楷体" pitchFamily="2" charset="-122"/>
              <a:ea typeface="华文楷体" pitchFamily="2" charset="-122"/>
            </a:endParaRPr>
          </a:p>
          <a:p>
            <a:pPr lvl="1"/>
            <a:r>
              <a:rPr lang="zh-CN" altLang="en-US" sz="2400" dirty="0">
                <a:latin typeface="华文楷体" pitchFamily="2" charset="-122"/>
                <a:ea typeface="华文楷体" pitchFamily="2" charset="-122"/>
              </a:rPr>
              <a:t>流</a:t>
            </a:r>
            <a:r>
              <a:rPr lang="zh-CN" altLang="en-US" sz="2400" dirty="0" smtClean="0">
                <a:latin typeface="华文楷体" pitchFamily="2" charset="-122"/>
                <a:ea typeface="华文楷体" pitchFamily="2" charset="-122"/>
              </a:rPr>
              <a:t>状态查看</a:t>
            </a:r>
            <a:endParaRPr lang="en-US" altLang="zh-CN" sz="2400" dirty="0" smtClean="0">
              <a:latin typeface="华文楷体" pitchFamily="2" charset="-122"/>
              <a:ea typeface="华文楷体" pitchFamily="2" charset="-122"/>
            </a:endParaRPr>
          </a:p>
          <a:p>
            <a:pPr lvl="1"/>
            <a:r>
              <a:rPr lang="en-US" altLang="zh-CN" sz="2400" dirty="0" err="1" smtClean="0">
                <a:latin typeface="华文楷体" pitchFamily="2" charset="-122"/>
                <a:ea typeface="华文楷体" pitchFamily="2" charset="-122"/>
              </a:rPr>
              <a:t>SysLogData</a:t>
            </a:r>
            <a:endParaRPr lang="en-US" altLang="zh-CN" sz="24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其他流应用算子</a:t>
            </a:r>
            <a:endParaRPr lang="en-US" altLang="zh-CN" sz="2400" dirty="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a:t>二、</a:t>
            </a:r>
            <a:r>
              <a:rPr lang="en-US" altLang="zh-CN" dirty="0" err="1"/>
              <a:t>DeepInsight</a:t>
            </a:r>
            <a:r>
              <a:rPr lang="zh-CN" altLang="en-US" dirty="0"/>
              <a:t>平台功能的进一步使用</a:t>
            </a:r>
          </a:p>
        </p:txBody>
      </p:sp>
    </p:spTree>
    <p:extLst>
      <p:ext uri="{BB962C8B-B14F-4D97-AF65-F5344CB8AC3E}">
        <p14:creationId xmlns:p14="http://schemas.microsoft.com/office/powerpoint/2010/main" val="836856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5384" y="1185801"/>
            <a:ext cx="8027734" cy="3785652"/>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培训内容简介</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a:latin typeface="微软雅黑" panose="020B0503020204020204" pitchFamily="34" charset="-122"/>
                <a:ea typeface="微软雅黑" panose="020B0503020204020204" pitchFamily="34" charset="-122"/>
              </a:rPr>
              <a:t>平台功能的进一步使用</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solidFill>
                  <a:srgbClr val="FF0000"/>
                </a:solidFill>
                <a:latin typeface="微软雅黑" panose="020B0503020204020204" pitchFamily="34" charset="-122"/>
                <a:ea typeface="微软雅黑" panose="020B0503020204020204" pitchFamily="34" charset="-122"/>
              </a:rPr>
              <a:t>DeepInsight</a:t>
            </a:r>
            <a:r>
              <a:rPr lang="zh-CN" altLang="en-US" sz="2400" b="1" dirty="0" smtClean="0">
                <a:solidFill>
                  <a:srgbClr val="FF0000"/>
                </a:solidFill>
                <a:latin typeface="微软雅黑" panose="020B0503020204020204" pitchFamily="34" charset="-122"/>
                <a:ea typeface="微软雅黑" panose="020B0503020204020204" pitchFamily="34" charset="-122"/>
              </a:rPr>
              <a:t>平台的数据挖掘算子</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平台的算子开发</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基于</a:t>
            </a:r>
            <a:r>
              <a:rPr lang="en-US" altLang="zh-CN" sz="2400" b="1" dirty="0" smtClean="0">
                <a:latin typeface="微软雅黑" panose="020B0503020204020204" pitchFamily="34" charset="-122"/>
                <a:ea typeface="微软雅黑" panose="020B0503020204020204" pitchFamily="34" charset="-122"/>
              </a:rPr>
              <a:t>spark</a:t>
            </a:r>
            <a:r>
              <a:rPr lang="zh-CN" altLang="en-US" sz="2400" b="1" dirty="0" smtClean="0">
                <a:latin typeface="微软雅黑" panose="020B0503020204020204" pitchFamily="34" charset="-122"/>
                <a:ea typeface="微软雅黑" panose="020B0503020204020204" pitchFamily="34" charset="-122"/>
              </a:rPr>
              <a:t>的性能调优</a:t>
            </a:r>
            <a:endParaRPr lang="en-US" altLang="zh-CN" sz="2400" b="1" dirty="0" smtClean="0">
              <a:latin typeface="微软雅黑" panose="020B0503020204020204" pitchFamily="34" charset="-122"/>
              <a:ea typeface="微软雅黑" panose="020B0503020204020204" pitchFamily="34" charset="-122"/>
            </a:endParaRPr>
          </a:p>
        </p:txBody>
      </p:sp>
      <p:sp>
        <p:nvSpPr>
          <p:cNvPr id="2" name="文本框 1"/>
          <p:cNvSpPr txBox="1"/>
          <p:nvPr/>
        </p:nvSpPr>
        <p:spPr>
          <a:xfrm>
            <a:off x="668747" y="266713"/>
            <a:ext cx="902812"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目录</a:t>
            </a: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val="382575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
        <p:nvSpPr>
          <p:cNvPr id="5" name="标题 3"/>
          <p:cNvSpPr>
            <a:spLocks noGrp="1"/>
          </p:cNvSpPr>
          <p:nvPr>
            <p:ph type="title"/>
          </p:nvPr>
        </p:nvSpPr>
        <p:spPr>
          <a:xfrm>
            <a:off x="609600" y="131233"/>
            <a:ext cx="8153400" cy="638035"/>
          </a:xfrm>
        </p:spPr>
        <p:txBody>
          <a:bodyPr>
            <a:normAutofit/>
          </a:bodyPr>
          <a:lstStyle/>
          <a:p>
            <a:r>
              <a:rPr lang="zh-CN" altLang="en-US" dirty="0"/>
              <a:t>三</a:t>
            </a:r>
            <a:r>
              <a:rPr lang="zh-CN" altLang="en-US" dirty="0" smtClean="0"/>
              <a:t>、</a:t>
            </a:r>
            <a:r>
              <a:rPr lang="en-US" altLang="zh-CN" dirty="0" err="1" smtClean="0"/>
              <a:t>DeepInsight</a:t>
            </a:r>
            <a:r>
              <a:rPr lang="zh-CN" altLang="en-US" dirty="0"/>
              <a:t>平台的数据挖掘</a:t>
            </a:r>
            <a:r>
              <a:rPr lang="zh-CN" altLang="en-US" dirty="0" smtClean="0"/>
              <a:t>算子</a:t>
            </a:r>
            <a:endParaRPr lang="zh-CN" altLang="en-US" dirty="0"/>
          </a:p>
        </p:txBody>
      </p:sp>
      <p:sp>
        <p:nvSpPr>
          <p:cNvPr id="6" name="内容占位符 2"/>
          <p:cNvSpPr txBox="1">
            <a:spLocks/>
          </p:cNvSpPr>
          <p:nvPr/>
        </p:nvSpPr>
        <p:spPr>
          <a:xfrm>
            <a:off x="609600" y="1057301"/>
            <a:ext cx="8153400" cy="4086200"/>
          </a:xfrm>
          <a:prstGeom prst="rect">
            <a:avLst/>
          </a:prstGeom>
        </p:spPr>
        <p:txBody>
          <a:bodyPr>
            <a:normAutofit/>
          </a:bodyPr>
          <a:lstStyle>
            <a:lvl1pPr marL="320040" indent="-320040" algn="l" rtl="0" eaLnBrk="1" latinLnBrk="0" hangingPunct="1">
              <a:spcBef>
                <a:spcPts val="700"/>
              </a:spcBef>
              <a:buClr>
                <a:schemeClr val="accent2"/>
              </a:buClr>
              <a:buSzPct val="60000"/>
              <a:buFont typeface="Wingdings"/>
              <a:buChar char=""/>
              <a:defRPr kumimoji="0" lang="zh-CN" sz="1800" kern="1200">
                <a:solidFill>
                  <a:schemeClr val="tx1"/>
                </a:solidFill>
                <a:latin typeface="微软雅黑" pitchFamily="34" charset="-122"/>
                <a:ea typeface="微软雅黑" pitchFamily="34" charset="-122"/>
                <a:cs typeface="+mn-cs"/>
              </a:defRPr>
            </a:lvl1pPr>
            <a:lvl2pPr marL="640080" indent="-274320" algn="l" rtl="0" eaLnBrk="1" latinLnBrk="0" hangingPunct="1">
              <a:spcBef>
                <a:spcPts val="550"/>
              </a:spcBef>
              <a:buClr>
                <a:schemeClr val="accent1"/>
              </a:buClr>
              <a:buSzPct val="70000"/>
              <a:buFont typeface="Wingdings 2"/>
              <a:buChar char=""/>
              <a:defRPr kumimoji="0" lang="zh-CN" sz="1600" kern="1200">
                <a:solidFill>
                  <a:schemeClr val="tx1"/>
                </a:solidFill>
                <a:latin typeface="微软雅黑" pitchFamily="34" charset="-122"/>
                <a:ea typeface="微软雅黑" pitchFamily="34" charset="-122"/>
                <a:cs typeface="+mn-cs"/>
              </a:defRPr>
            </a:lvl2pPr>
            <a:lvl3pPr marL="914400" indent="-228600" algn="l" rtl="0" eaLnBrk="1" latinLnBrk="0" hangingPunct="1">
              <a:spcBef>
                <a:spcPts val="500"/>
              </a:spcBef>
              <a:buClr>
                <a:schemeClr val="accent2"/>
              </a:buClr>
              <a:buSzPct val="75000"/>
              <a:buFont typeface="Wingdings"/>
              <a:buChar char=""/>
              <a:defRPr kumimoji="0" lang="zh-CN" sz="1400" kern="1200">
                <a:solidFill>
                  <a:schemeClr val="tx1"/>
                </a:solidFill>
                <a:latin typeface="微软雅黑" pitchFamily="34" charset="-122"/>
                <a:ea typeface="微软雅黑" pitchFamily="34" charset="-122"/>
                <a:cs typeface="+mn-cs"/>
              </a:defRPr>
            </a:lvl3pPr>
            <a:lvl4pPr marL="1371600" indent="-228600" algn="l" rtl="0" eaLnBrk="1" latinLnBrk="0" hangingPunct="1">
              <a:spcBef>
                <a:spcPts val="400"/>
              </a:spcBef>
              <a:buClr>
                <a:schemeClr val="accent3"/>
              </a:buClr>
              <a:buSzPct val="75000"/>
              <a:buFont typeface="Wingdings"/>
              <a:buChar char=""/>
              <a:defRPr kumimoji="0" lang="zh-CN" sz="1200" kern="1200">
                <a:solidFill>
                  <a:schemeClr val="tx1"/>
                </a:solidFill>
                <a:latin typeface="微软雅黑" pitchFamily="34" charset="-122"/>
                <a:ea typeface="微软雅黑" pitchFamily="34" charset="-122"/>
                <a:cs typeface="+mn-cs"/>
              </a:defRPr>
            </a:lvl4pPr>
            <a:lvl5pPr marL="1828800" indent="-228600" algn="l" rtl="0" eaLnBrk="1" latinLnBrk="0" hangingPunct="1">
              <a:spcBef>
                <a:spcPts val="400"/>
              </a:spcBef>
              <a:buClr>
                <a:schemeClr val="accent4"/>
              </a:buClr>
              <a:buSzPct val="65000"/>
              <a:buFont typeface="Wingdings"/>
              <a:buChar char=""/>
              <a:defRPr kumimoji="0" lang="zh-CN" sz="1200" kern="1200">
                <a:solidFill>
                  <a:schemeClr val="tx1"/>
                </a:solidFill>
                <a:latin typeface="微软雅黑" pitchFamily="34" charset="-122"/>
                <a:ea typeface="微软雅黑" pitchFamily="34" charset="-122"/>
                <a:cs typeface="+mn-cs"/>
              </a:defRPr>
            </a:lvl5pPr>
            <a:lvl6pPr marL="2103120" indent="-228600" algn="l" rtl="0" eaLnBrk="1" latinLnBrk="0" hangingPunct="1">
              <a:spcBef>
                <a:spcPct val="20000"/>
              </a:spcBef>
              <a:buClr>
                <a:schemeClr val="accent1"/>
              </a:buClr>
              <a:buFont typeface="Wingdings"/>
              <a:buNone/>
              <a:defRPr kumimoji="0" lang="zh-CN"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zh-CN"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zh-CN"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zh-CN" sz="1800" kern="1200" baseline="0">
                <a:solidFill>
                  <a:schemeClr val="tx1"/>
                </a:solidFill>
                <a:latin typeface="+mn-lt"/>
                <a:ea typeface="+mn-ea"/>
                <a:cs typeface="+mn-cs"/>
              </a:defRPr>
            </a:lvl9pPr>
            <a:extLst/>
          </a:lstStyle>
          <a:p>
            <a:r>
              <a:rPr lang="zh-CN" altLang="en-US" sz="2800" dirty="0" smtClean="0">
                <a:latin typeface="华文楷体" pitchFamily="2" charset="-122"/>
                <a:ea typeface="华文楷体" pitchFamily="2" charset="-122"/>
              </a:rPr>
              <a:t>数据挖掘的基本流程</a:t>
            </a:r>
          </a:p>
          <a:p>
            <a:pPr lvl="1"/>
            <a:r>
              <a:rPr lang="zh-CN" altLang="en-US" sz="2400" dirty="0">
                <a:latin typeface="华文楷体" pitchFamily="2" charset="-122"/>
                <a:ea typeface="华文楷体" pitchFamily="2" charset="-122"/>
              </a:rPr>
              <a:t>数据源</a:t>
            </a:r>
            <a:endParaRPr lang="zh-CN" altLang="en-US" sz="24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数据预处理</a:t>
            </a:r>
          </a:p>
          <a:p>
            <a:pPr lvl="1"/>
            <a:r>
              <a:rPr lang="zh-CN" altLang="en-US" sz="2400" dirty="0" smtClean="0">
                <a:latin typeface="华文楷体" pitchFamily="2" charset="-122"/>
                <a:ea typeface="华文楷体" pitchFamily="2" charset="-122"/>
              </a:rPr>
              <a:t>数据挖掘</a:t>
            </a:r>
          </a:p>
          <a:p>
            <a:pPr lvl="1"/>
            <a:r>
              <a:rPr lang="zh-CN" altLang="en-US" sz="2400" dirty="0">
                <a:latin typeface="华文楷体" pitchFamily="2" charset="-122"/>
                <a:ea typeface="华文楷体" pitchFamily="2" charset="-122"/>
              </a:rPr>
              <a:t>可视化</a:t>
            </a:r>
          </a:p>
        </p:txBody>
      </p:sp>
    </p:spTree>
    <p:extLst>
      <p:ext uri="{BB962C8B-B14F-4D97-AF65-F5344CB8AC3E}">
        <p14:creationId xmlns:p14="http://schemas.microsoft.com/office/powerpoint/2010/main" val="35203495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
        <p:nvSpPr>
          <p:cNvPr id="5" name="标题 3"/>
          <p:cNvSpPr>
            <a:spLocks noGrp="1"/>
          </p:cNvSpPr>
          <p:nvPr>
            <p:ph type="title"/>
          </p:nvPr>
        </p:nvSpPr>
        <p:spPr>
          <a:xfrm>
            <a:off x="609600" y="131233"/>
            <a:ext cx="8153400" cy="638035"/>
          </a:xfrm>
        </p:spPr>
        <p:txBody>
          <a:bodyPr>
            <a:normAutofit/>
          </a:bodyPr>
          <a:lstStyle/>
          <a:p>
            <a:r>
              <a:rPr lang="zh-CN" altLang="en-US" dirty="0"/>
              <a:t>三</a:t>
            </a:r>
            <a:r>
              <a:rPr lang="zh-CN" altLang="en-US" dirty="0" smtClean="0"/>
              <a:t>、</a:t>
            </a:r>
            <a:r>
              <a:rPr lang="en-US" altLang="zh-CN" dirty="0" err="1" smtClean="0"/>
              <a:t>DeepInsight</a:t>
            </a:r>
            <a:r>
              <a:rPr lang="zh-CN" altLang="en-US" dirty="0"/>
              <a:t>平台的数据挖掘</a:t>
            </a:r>
            <a:r>
              <a:rPr lang="zh-CN" altLang="en-US" dirty="0" smtClean="0"/>
              <a:t>算子</a:t>
            </a:r>
            <a:endParaRPr lang="zh-CN" altLang="en-US" dirty="0"/>
          </a:p>
        </p:txBody>
      </p:sp>
      <p:sp>
        <p:nvSpPr>
          <p:cNvPr id="6" name="内容占位符 2"/>
          <p:cNvSpPr txBox="1">
            <a:spLocks/>
          </p:cNvSpPr>
          <p:nvPr/>
        </p:nvSpPr>
        <p:spPr>
          <a:xfrm>
            <a:off x="609600" y="1057301"/>
            <a:ext cx="8153400" cy="4086200"/>
          </a:xfrm>
          <a:prstGeom prst="rect">
            <a:avLst/>
          </a:prstGeom>
        </p:spPr>
        <p:txBody>
          <a:bodyPr>
            <a:normAutofit/>
          </a:bodyPr>
          <a:lstStyle>
            <a:lvl1pPr marL="320040" indent="-320040" algn="l" rtl="0" eaLnBrk="1" latinLnBrk="0" hangingPunct="1">
              <a:spcBef>
                <a:spcPts val="700"/>
              </a:spcBef>
              <a:buClr>
                <a:schemeClr val="accent2"/>
              </a:buClr>
              <a:buSzPct val="60000"/>
              <a:buFont typeface="Wingdings"/>
              <a:buChar char=""/>
              <a:defRPr kumimoji="0" lang="zh-CN" sz="1800" kern="1200">
                <a:solidFill>
                  <a:schemeClr val="tx1"/>
                </a:solidFill>
                <a:latin typeface="微软雅黑" pitchFamily="34" charset="-122"/>
                <a:ea typeface="微软雅黑" pitchFamily="34" charset="-122"/>
                <a:cs typeface="+mn-cs"/>
              </a:defRPr>
            </a:lvl1pPr>
            <a:lvl2pPr marL="640080" indent="-274320" algn="l" rtl="0" eaLnBrk="1" latinLnBrk="0" hangingPunct="1">
              <a:spcBef>
                <a:spcPts val="550"/>
              </a:spcBef>
              <a:buClr>
                <a:schemeClr val="accent1"/>
              </a:buClr>
              <a:buSzPct val="70000"/>
              <a:buFont typeface="Wingdings 2"/>
              <a:buChar char=""/>
              <a:defRPr kumimoji="0" lang="zh-CN" sz="1600" kern="1200">
                <a:solidFill>
                  <a:schemeClr val="tx1"/>
                </a:solidFill>
                <a:latin typeface="微软雅黑" pitchFamily="34" charset="-122"/>
                <a:ea typeface="微软雅黑" pitchFamily="34" charset="-122"/>
                <a:cs typeface="+mn-cs"/>
              </a:defRPr>
            </a:lvl2pPr>
            <a:lvl3pPr marL="914400" indent="-228600" algn="l" rtl="0" eaLnBrk="1" latinLnBrk="0" hangingPunct="1">
              <a:spcBef>
                <a:spcPts val="500"/>
              </a:spcBef>
              <a:buClr>
                <a:schemeClr val="accent2"/>
              </a:buClr>
              <a:buSzPct val="75000"/>
              <a:buFont typeface="Wingdings"/>
              <a:buChar char=""/>
              <a:defRPr kumimoji="0" lang="zh-CN" sz="1400" kern="1200">
                <a:solidFill>
                  <a:schemeClr val="tx1"/>
                </a:solidFill>
                <a:latin typeface="微软雅黑" pitchFamily="34" charset="-122"/>
                <a:ea typeface="微软雅黑" pitchFamily="34" charset="-122"/>
                <a:cs typeface="+mn-cs"/>
              </a:defRPr>
            </a:lvl3pPr>
            <a:lvl4pPr marL="1371600" indent="-228600" algn="l" rtl="0" eaLnBrk="1" latinLnBrk="0" hangingPunct="1">
              <a:spcBef>
                <a:spcPts val="400"/>
              </a:spcBef>
              <a:buClr>
                <a:schemeClr val="accent3"/>
              </a:buClr>
              <a:buSzPct val="75000"/>
              <a:buFont typeface="Wingdings"/>
              <a:buChar char=""/>
              <a:defRPr kumimoji="0" lang="zh-CN" sz="1200" kern="1200">
                <a:solidFill>
                  <a:schemeClr val="tx1"/>
                </a:solidFill>
                <a:latin typeface="微软雅黑" pitchFamily="34" charset="-122"/>
                <a:ea typeface="微软雅黑" pitchFamily="34" charset="-122"/>
                <a:cs typeface="+mn-cs"/>
              </a:defRPr>
            </a:lvl4pPr>
            <a:lvl5pPr marL="1828800" indent="-228600" algn="l" rtl="0" eaLnBrk="1" latinLnBrk="0" hangingPunct="1">
              <a:spcBef>
                <a:spcPts val="400"/>
              </a:spcBef>
              <a:buClr>
                <a:schemeClr val="accent4"/>
              </a:buClr>
              <a:buSzPct val="65000"/>
              <a:buFont typeface="Wingdings"/>
              <a:buChar char=""/>
              <a:defRPr kumimoji="0" lang="zh-CN" sz="1200" kern="1200">
                <a:solidFill>
                  <a:schemeClr val="tx1"/>
                </a:solidFill>
                <a:latin typeface="微软雅黑" pitchFamily="34" charset="-122"/>
                <a:ea typeface="微软雅黑" pitchFamily="34" charset="-122"/>
                <a:cs typeface="+mn-cs"/>
              </a:defRPr>
            </a:lvl5pPr>
            <a:lvl6pPr marL="2103120" indent="-228600" algn="l" rtl="0" eaLnBrk="1" latinLnBrk="0" hangingPunct="1">
              <a:spcBef>
                <a:spcPct val="20000"/>
              </a:spcBef>
              <a:buClr>
                <a:schemeClr val="accent1"/>
              </a:buClr>
              <a:buFont typeface="Wingdings"/>
              <a:buNone/>
              <a:defRPr kumimoji="0" lang="zh-CN"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zh-CN"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zh-CN"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zh-CN" sz="1800" kern="1200" baseline="0">
                <a:solidFill>
                  <a:schemeClr val="tx1"/>
                </a:solidFill>
                <a:latin typeface="+mn-lt"/>
                <a:ea typeface="+mn-ea"/>
                <a:cs typeface="+mn-cs"/>
              </a:defRPr>
            </a:lvl9pPr>
            <a:extLst/>
          </a:lstStyle>
          <a:p>
            <a:r>
              <a:rPr lang="zh-CN" altLang="en-US" sz="2800" dirty="0" smtClean="0">
                <a:latin typeface="华文楷体" pitchFamily="2" charset="-122"/>
                <a:ea typeface="华文楷体" pitchFamily="2" charset="-122"/>
              </a:rPr>
              <a:t>数据挖掘的算子分类</a:t>
            </a:r>
          </a:p>
          <a:p>
            <a:pPr lvl="1"/>
            <a:r>
              <a:rPr lang="zh-CN" altLang="en-US" sz="2400" dirty="0" smtClean="0">
                <a:latin typeface="华文楷体" pitchFamily="2" charset="-122"/>
                <a:ea typeface="华文楷体" pitchFamily="2" charset="-122"/>
              </a:rPr>
              <a:t>数据源算子</a:t>
            </a:r>
          </a:p>
          <a:p>
            <a:pPr lvl="1"/>
            <a:r>
              <a:rPr lang="zh-CN" altLang="en-US" sz="2400" dirty="0" smtClean="0">
                <a:latin typeface="华文楷体" pitchFamily="2" charset="-122"/>
                <a:ea typeface="华文楷体" pitchFamily="2" charset="-122"/>
              </a:rPr>
              <a:t>数据处理算子</a:t>
            </a:r>
          </a:p>
          <a:p>
            <a:pPr lvl="1"/>
            <a:r>
              <a:rPr lang="zh-CN" altLang="en-US" sz="2400" dirty="0" smtClean="0">
                <a:latin typeface="华文楷体" pitchFamily="2" charset="-122"/>
                <a:ea typeface="华文楷体" pitchFamily="2" charset="-122"/>
              </a:rPr>
              <a:t>数据挖掘算子</a:t>
            </a:r>
          </a:p>
          <a:p>
            <a:pPr lvl="1"/>
            <a:r>
              <a:rPr lang="zh-CN" altLang="en-US" sz="2400" dirty="0" smtClean="0">
                <a:latin typeface="华文楷体" pitchFamily="2" charset="-122"/>
                <a:ea typeface="华文楷体" pitchFamily="2" charset="-122"/>
              </a:rPr>
              <a:t>可视化算子</a:t>
            </a:r>
            <a:endParaRPr lang="zh-CN" altLang="en-US" sz="2400" dirty="0">
              <a:latin typeface="华文楷体" pitchFamily="2" charset="-122"/>
              <a:ea typeface="华文楷体" pitchFamily="2" charset="-122"/>
            </a:endParaRPr>
          </a:p>
        </p:txBody>
      </p:sp>
    </p:spTree>
    <p:extLst>
      <p:ext uri="{BB962C8B-B14F-4D97-AF65-F5344CB8AC3E}">
        <p14:creationId xmlns:p14="http://schemas.microsoft.com/office/powerpoint/2010/main" val="15942922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18</a:t>
            </a:fld>
            <a:endParaRPr kumimoji="0" lang="zh-CN" dirty="0"/>
          </a:p>
        </p:txBody>
      </p:sp>
      <p:sp>
        <p:nvSpPr>
          <p:cNvPr id="3" name="内容占位符 2"/>
          <p:cNvSpPr>
            <a:spLocks noGrp="1"/>
          </p:cNvSpPr>
          <p:nvPr>
            <p:ph sz="quarter" idx="13"/>
          </p:nvPr>
        </p:nvSpPr>
        <p:spPr>
          <a:xfrm>
            <a:off x="533400" y="1028272"/>
            <a:ext cx="8153400" cy="524756"/>
          </a:xfrm>
        </p:spPr>
        <p:txBody>
          <a:bodyPr>
            <a:normAutofit fontScale="85000" lnSpcReduction="10000"/>
          </a:bodyPr>
          <a:lstStyle/>
          <a:p>
            <a:r>
              <a:rPr lang="zh-CN" altLang="zh-CN" sz="2600" dirty="0" smtClean="0"/>
              <a:t>从数据源获取数据</a:t>
            </a:r>
            <a:r>
              <a:rPr lang="zh-CN" altLang="en-US" sz="2600" dirty="0" smtClean="0"/>
              <a:t>以及将数据持久化</a:t>
            </a:r>
            <a:r>
              <a:rPr lang="zh-CN" altLang="zh-CN" sz="2600" dirty="0" smtClean="0"/>
              <a:t>的一类算子，不包含算法</a:t>
            </a:r>
            <a:endParaRPr lang="en-US" altLang="zh-CN" sz="2600" dirty="0" smtClean="0"/>
          </a:p>
        </p:txBody>
      </p:sp>
      <p:sp>
        <p:nvSpPr>
          <p:cNvPr id="4" name="标题 3"/>
          <p:cNvSpPr>
            <a:spLocks noGrp="1"/>
          </p:cNvSpPr>
          <p:nvPr>
            <p:ph type="title"/>
          </p:nvPr>
        </p:nvSpPr>
        <p:spPr/>
        <p:txBody>
          <a:bodyPr/>
          <a:lstStyle/>
          <a:p>
            <a:r>
              <a:rPr lang="zh-CN" altLang="en-US" dirty="0"/>
              <a:t>平台基础</a:t>
            </a:r>
            <a:r>
              <a:rPr lang="zh-CN" altLang="en-US" dirty="0" smtClean="0"/>
              <a:t>算子</a:t>
            </a:r>
            <a:r>
              <a:rPr lang="en-US" altLang="zh-CN" dirty="0" smtClean="0"/>
              <a:t>1——</a:t>
            </a:r>
            <a:r>
              <a:rPr lang="zh-CN" altLang="zh-CN" sz="2400" dirty="0"/>
              <a:t>数据源算子</a:t>
            </a:r>
            <a:endParaRPr lang="en-US" altLang="zh-CN" sz="2400" dirty="0"/>
          </a:p>
        </p:txBody>
      </p:sp>
      <p:sp>
        <p:nvSpPr>
          <p:cNvPr id="5" name="矩形 4"/>
          <p:cNvSpPr/>
          <p:nvPr/>
        </p:nvSpPr>
        <p:spPr>
          <a:xfrm>
            <a:off x="165102" y="1634874"/>
            <a:ext cx="2113643" cy="385152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a:solidFill>
                  <a:schemeClr val="tx1"/>
                </a:solidFill>
              </a:rPr>
              <a:t>文件</a:t>
            </a:r>
            <a:endParaRPr lang="en-US" altLang="zh-CN" sz="2400" b="1" dirty="0" smtClean="0">
              <a:solidFill>
                <a:schemeClr val="tx1"/>
              </a:solidFill>
            </a:endParaRPr>
          </a:p>
        </p:txBody>
      </p:sp>
      <p:sp>
        <p:nvSpPr>
          <p:cNvPr id="6" name="矩形 5"/>
          <p:cNvSpPr/>
          <p:nvPr/>
        </p:nvSpPr>
        <p:spPr>
          <a:xfrm>
            <a:off x="2407561" y="1634874"/>
            <a:ext cx="2120898" cy="385152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数据库</a:t>
            </a:r>
            <a:r>
              <a:rPr lang="en-US" altLang="zh-CN" sz="2400" b="1" dirty="0" smtClean="0">
                <a:solidFill>
                  <a:schemeClr val="tx1"/>
                </a:solidFill>
              </a:rPr>
              <a:t>/</a:t>
            </a:r>
          </a:p>
          <a:p>
            <a:pPr algn="ctr"/>
            <a:r>
              <a:rPr lang="zh-CN" altLang="en-US" sz="2400" b="1" dirty="0" smtClean="0">
                <a:solidFill>
                  <a:schemeClr val="tx1"/>
                </a:solidFill>
              </a:rPr>
              <a:t>数据仓库</a:t>
            </a:r>
            <a:endParaRPr lang="zh-CN" altLang="en-US" sz="2400" b="1" dirty="0">
              <a:solidFill>
                <a:schemeClr val="tx1"/>
              </a:solidFill>
            </a:endParaRPr>
          </a:p>
        </p:txBody>
      </p:sp>
      <p:sp>
        <p:nvSpPr>
          <p:cNvPr id="7" name="矩形 6"/>
          <p:cNvSpPr/>
          <p:nvPr/>
        </p:nvSpPr>
        <p:spPr>
          <a:xfrm>
            <a:off x="4657275" y="1634874"/>
            <a:ext cx="2113643" cy="385152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流数据</a:t>
            </a:r>
            <a:endParaRPr lang="en-US" altLang="zh-CN" sz="2400" b="1" dirty="0" smtClean="0">
              <a:solidFill>
                <a:schemeClr val="tx1"/>
              </a:solidFill>
            </a:endParaRPr>
          </a:p>
        </p:txBody>
      </p:sp>
      <p:sp>
        <p:nvSpPr>
          <p:cNvPr id="8" name="矩形 7"/>
          <p:cNvSpPr/>
          <p:nvPr/>
        </p:nvSpPr>
        <p:spPr>
          <a:xfrm>
            <a:off x="6899734" y="1634874"/>
            <a:ext cx="2120898" cy="385152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其他数据源</a:t>
            </a:r>
            <a:endParaRPr lang="en-US" altLang="zh-CN" sz="2400" b="1" dirty="0" smtClean="0">
              <a:solidFill>
                <a:schemeClr val="tx1"/>
              </a:solidFill>
            </a:endParaRPr>
          </a:p>
        </p:txBody>
      </p:sp>
      <p:sp>
        <p:nvSpPr>
          <p:cNvPr id="9" name="矩形 8"/>
          <p:cNvSpPr/>
          <p:nvPr/>
        </p:nvSpPr>
        <p:spPr>
          <a:xfrm>
            <a:off x="333829" y="2518228"/>
            <a:ext cx="1799771" cy="1161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本地结构化</a:t>
            </a:r>
            <a:endParaRPr lang="en-US" altLang="zh-CN" sz="2000" dirty="0" smtClean="0"/>
          </a:p>
          <a:p>
            <a:pPr algn="ctr"/>
            <a:r>
              <a:rPr lang="zh-CN" altLang="en-US" sz="2000" dirty="0" smtClean="0"/>
              <a:t>文件</a:t>
            </a:r>
            <a:endParaRPr lang="en-US" altLang="zh-CN" sz="2000" dirty="0" smtClean="0"/>
          </a:p>
          <a:p>
            <a:pPr algn="ctr"/>
            <a:r>
              <a:rPr lang="en-US" altLang="zh-CN" sz="2000" dirty="0" smtClean="0"/>
              <a:t>Txt</a:t>
            </a:r>
            <a:r>
              <a:rPr lang="zh-CN" altLang="en-US" sz="2000" dirty="0" smtClean="0"/>
              <a:t>、</a:t>
            </a:r>
            <a:r>
              <a:rPr lang="en-US" altLang="zh-CN" sz="2000" dirty="0" smtClean="0"/>
              <a:t>excel</a:t>
            </a:r>
            <a:endParaRPr lang="zh-CN" altLang="en-US" sz="2000" dirty="0"/>
          </a:p>
        </p:txBody>
      </p:sp>
      <p:sp>
        <p:nvSpPr>
          <p:cNvPr id="10" name="矩形 9"/>
          <p:cNvSpPr/>
          <p:nvPr/>
        </p:nvSpPr>
        <p:spPr>
          <a:xfrm>
            <a:off x="333829" y="3927123"/>
            <a:ext cx="1799771" cy="1328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远程</a:t>
            </a:r>
            <a:r>
              <a:rPr lang="zh-CN" altLang="en-US" sz="2000" dirty="0" smtClean="0"/>
              <a:t>文件</a:t>
            </a:r>
            <a:endParaRPr lang="en-US" altLang="zh-CN" sz="2000" dirty="0" smtClean="0"/>
          </a:p>
          <a:p>
            <a:pPr algn="ctr"/>
            <a:r>
              <a:rPr lang="en-US" altLang="zh-CN" sz="2000" dirty="0" smtClean="0"/>
              <a:t>ftp</a:t>
            </a:r>
            <a:r>
              <a:rPr lang="zh-CN" altLang="en-US" sz="2000" dirty="0" smtClean="0"/>
              <a:t>、</a:t>
            </a:r>
            <a:r>
              <a:rPr lang="en-US" altLang="zh-CN" sz="2000" dirty="0" err="1" smtClean="0"/>
              <a:t>sftp</a:t>
            </a:r>
            <a:r>
              <a:rPr lang="zh-CN" altLang="en-US" sz="2000" dirty="0" smtClean="0"/>
              <a:t>、</a:t>
            </a:r>
            <a:r>
              <a:rPr lang="en-US" altLang="zh-CN" sz="2000" dirty="0" smtClean="0"/>
              <a:t>http</a:t>
            </a:r>
            <a:endParaRPr lang="zh-CN" altLang="en-US" sz="2000" dirty="0"/>
          </a:p>
        </p:txBody>
      </p:sp>
      <p:sp>
        <p:nvSpPr>
          <p:cNvPr id="11" name="矩形 10"/>
          <p:cNvSpPr/>
          <p:nvPr/>
        </p:nvSpPr>
        <p:spPr>
          <a:xfrm>
            <a:off x="2568124" y="2518228"/>
            <a:ext cx="1799771" cy="820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关系型数据库</a:t>
            </a:r>
            <a:endParaRPr lang="en-US" altLang="zh-CN" sz="2000" dirty="0" smtClean="0"/>
          </a:p>
        </p:txBody>
      </p:sp>
      <p:sp>
        <p:nvSpPr>
          <p:cNvPr id="12" name="矩形 11"/>
          <p:cNvSpPr/>
          <p:nvPr/>
        </p:nvSpPr>
        <p:spPr>
          <a:xfrm>
            <a:off x="2568124" y="3485446"/>
            <a:ext cx="1799771" cy="883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大规模并行数据库</a:t>
            </a:r>
            <a:endParaRPr lang="en-US" altLang="zh-CN" sz="2000" dirty="0" smtClean="0"/>
          </a:p>
        </p:txBody>
      </p:sp>
      <p:sp>
        <p:nvSpPr>
          <p:cNvPr id="13" name="矩形 12"/>
          <p:cNvSpPr/>
          <p:nvPr/>
        </p:nvSpPr>
        <p:spPr>
          <a:xfrm>
            <a:off x="2568123" y="4515960"/>
            <a:ext cx="1799771" cy="820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分布式</a:t>
            </a:r>
            <a:r>
              <a:rPr lang="zh-CN" altLang="en-US" sz="2000" dirty="0" smtClean="0"/>
              <a:t>数据库</a:t>
            </a:r>
            <a:endParaRPr lang="en-US" altLang="zh-CN" sz="2000" dirty="0" smtClean="0"/>
          </a:p>
        </p:txBody>
      </p:sp>
      <p:sp>
        <p:nvSpPr>
          <p:cNvPr id="14" name="矩形 13"/>
          <p:cNvSpPr/>
          <p:nvPr/>
        </p:nvSpPr>
        <p:spPr>
          <a:xfrm>
            <a:off x="4814210" y="2518228"/>
            <a:ext cx="1799771" cy="616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TCP/IP</a:t>
            </a:r>
          </a:p>
        </p:txBody>
      </p:sp>
      <p:sp>
        <p:nvSpPr>
          <p:cNvPr id="15" name="矩形 14"/>
          <p:cNvSpPr/>
          <p:nvPr/>
        </p:nvSpPr>
        <p:spPr>
          <a:xfrm>
            <a:off x="4814209" y="3252208"/>
            <a:ext cx="1799771" cy="616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Kafka</a:t>
            </a:r>
          </a:p>
        </p:txBody>
      </p:sp>
      <p:sp>
        <p:nvSpPr>
          <p:cNvPr id="16" name="矩形 15"/>
          <p:cNvSpPr/>
          <p:nvPr/>
        </p:nvSpPr>
        <p:spPr>
          <a:xfrm>
            <a:off x="4814209" y="3949092"/>
            <a:ext cx="1799771" cy="616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ICE</a:t>
            </a:r>
          </a:p>
        </p:txBody>
      </p:sp>
      <p:sp>
        <p:nvSpPr>
          <p:cNvPr id="17" name="矩形 16"/>
          <p:cNvSpPr/>
          <p:nvPr/>
        </p:nvSpPr>
        <p:spPr>
          <a:xfrm>
            <a:off x="4814210" y="4682469"/>
            <a:ext cx="1799771" cy="616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MSG-Q</a:t>
            </a:r>
          </a:p>
        </p:txBody>
      </p:sp>
      <p:sp>
        <p:nvSpPr>
          <p:cNvPr id="18" name="矩形 17"/>
          <p:cNvSpPr/>
          <p:nvPr/>
        </p:nvSpPr>
        <p:spPr>
          <a:xfrm>
            <a:off x="7060297" y="2554514"/>
            <a:ext cx="1799771" cy="1161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随机数生成器</a:t>
            </a:r>
            <a:endParaRPr lang="zh-CN" altLang="en-US" sz="2000" dirty="0"/>
          </a:p>
        </p:txBody>
      </p:sp>
    </p:spTree>
    <p:extLst>
      <p:ext uri="{BB962C8B-B14F-4D97-AF65-F5344CB8AC3E}">
        <p14:creationId xmlns:p14="http://schemas.microsoft.com/office/powerpoint/2010/main" val="3872965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19</a:t>
            </a:fld>
            <a:endParaRPr kumimoji="0" lang="zh-CN" dirty="0"/>
          </a:p>
        </p:txBody>
      </p:sp>
      <p:sp>
        <p:nvSpPr>
          <p:cNvPr id="4" name="标题 3"/>
          <p:cNvSpPr>
            <a:spLocks noGrp="1"/>
          </p:cNvSpPr>
          <p:nvPr>
            <p:ph type="title"/>
          </p:nvPr>
        </p:nvSpPr>
        <p:spPr/>
        <p:txBody>
          <a:bodyPr/>
          <a:lstStyle/>
          <a:p>
            <a:r>
              <a:rPr lang="zh-CN" altLang="en-US" dirty="0"/>
              <a:t>平台基础</a:t>
            </a:r>
            <a:r>
              <a:rPr lang="zh-CN" altLang="en-US" dirty="0" smtClean="0"/>
              <a:t>算子</a:t>
            </a:r>
            <a:r>
              <a:rPr lang="en-US" altLang="zh-CN" dirty="0" smtClean="0"/>
              <a:t>2——</a:t>
            </a:r>
            <a:r>
              <a:rPr lang="zh-CN" altLang="zh-CN" sz="2400" dirty="0" smtClean="0"/>
              <a:t>数据处理</a:t>
            </a:r>
            <a:r>
              <a:rPr lang="zh-CN" altLang="en-US" sz="2400" dirty="0" smtClean="0"/>
              <a:t>算子</a:t>
            </a:r>
            <a:endParaRPr lang="en-US" altLang="zh-CN" sz="2400" dirty="0"/>
          </a:p>
        </p:txBody>
      </p:sp>
      <p:sp>
        <p:nvSpPr>
          <p:cNvPr id="5" name="矩形 4"/>
          <p:cNvSpPr/>
          <p:nvPr/>
        </p:nvSpPr>
        <p:spPr>
          <a:xfrm>
            <a:off x="194130" y="1721960"/>
            <a:ext cx="2113643" cy="2269469"/>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数据清洗</a:t>
            </a:r>
            <a:endParaRPr lang="en-US" altLang="zh-CN" sz="2400" b="1" dirty="0" smtClean="0">
              <a:solidFill>
                <a:schemeClr val="tx1"/>
              </a:solidFill>
            </a:endParaRPr>
          </a:p>
        </p:txBody>
      </p:sp>
      <p:sp>
        <p:nvSpPr>
          <p:cNvPr id="7" name="内容占位符 2"/>
          <p:cNvSpPr>
            <a:spLocks noGrp="1"/>
          </p:cNvSpPr>
          <p:nvPr>
            <p:ph sz="quarter" idx="13"/>
          </p:nvPr>
        </p:nvSpPr>
        <p:spPr>
          <a:xfrm>
            <a:off x="533400" y="1028272"/>
            <a:ext cx="8153400" cy="524756"/>
          </a:xfrm>
        </p:spPr>
        <p:txBody>
          <a:bodyPr>
            <a:normAutofit/>
          </a:bodyPr>
          <a:lstStyle/>
          <a:p>
            <a:r>
              <a:rPr lang="zh-CN" altLang="en-US" sz="2600" dirty="0" smtClean="0"/>
              <a:t>用于对数据进行预处理</a:t>
            </a:r>
            <a:r>
              <a:rPr lang="zh-CN" altLang="zh-CN" sz="2600" dirty="0" smtClean="0"/>
              <a:t>的一类算子</a:t>
            </a:r>
            <a:endParaRPr lang="en-US" altLang="zh-CN" sz="2600" dirty="0" smtClean="0"/>
          </a:p>
        </p:txBody>
      </p:sp>
      <p:sp>
        <p:nvSpPr>
          <p:cNvPr id="3" name="矩形 2"/>
          <p:cNvSpPr/>
          <p:nvPr/>
        </p:nvSpPr>
        <p:spPr>
          <a:xfrm>
            <a:off x="460830" y="2365829"/>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缺失值填充</a:t>
            </a:r>
            <a:endParaRPr lang="zh-CN" altLang="en-US" dirty="0"/>
          </a:p>
        </p:txBody>
      </p:sp>
      <p:sp>
        <p:nvSpPr>
          <p:cNvPr id="8" name="矩形 7"/>
          <p:cNvSpPr/>
          <p:nvPr/>
        </p:nvSpPr>
        <p:spPr>
          <a:xfrm>
            <a:off x="460829" y="3083305"/>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分箱</a:t>
            </a:r>
            <a:endParaRPr lang="zh-CN" altLang="en-US" dirty="0"/>
          </a:p>
        </p:txBody>
      </p:sp>
      <p:sp>
        <p:nvSpPr>
          <p:cNvPr id="9" name="矩形 8"/>
          <p:cNvSpPr/>
          <p:nvPr/>
        </p:nvSpPr>
        <p:spPr>
          <a:xfrm>
            <a:off x="2443393" y="1721960"/>
            <a:ext cx="2113643" cy="2269469"/>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数据集成</a:t>
            </a:r>
            <a:endParaRPr lang="en-US" altLang="zh-CN" sz="2400" b="1" dirty="0" smtClean="0">
              <a:solidFill>
                <a:schemeClr val="tx1"/>
              </a:solidFill>
            </a:endParaRPr>
          </a:p>
        </p:txBody>
      </p:sp>
      <p:sp>
        <p:nvSpPr>
          <p:cNvPr id="10" name="矩形 9"/>
          <p:cNvSpPr/>
          <p:nvPr/>
        </p:nvSpPr>
        <p:spPr>
          <a:xfrm>
            <a:off x="2688775" y="2365829"/>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数据源合并</a:t>
            </a:r>
            <a:endParaRPr lang="zh-CN" altLang="en-US" dirty="0"/>
          </a:p>
        </p:txBody>
      </p:sp>
      <p:sp>
        <p:nvSpPr>
          <p:cNvPr id="11" name="矩形 10"/>
          <p:cNvSpPr/>
          <p:nvPr/>
        </p:nvSpPr>
        <p:spPr>
          <a:xfrm>
            <a:off x="2688774" y="3083305"/>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冗余相关分析</a:t>
            </a:r>
            <a:endParaRPr lang="zh-CN" altLang="en-US" dirty="0"/>
          </a:p>
        </p:txBody>
      </p:sp>
      <p:sp>
        <p:nvSpPr>
          <p:cNvPr id="12" name="矩形 11"/>
          <p:cNvSpPr/>
          <p:nvPr/>
        </p:nvSpPr>
        <p:spPr>
          <a:xfrm>
            <a:off x="4686305" y="1721959"/>
            <a:ext cx="2113643" cy="2269469"/>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数据规约</a:t>
            </a:r>
            <a:endParaRPr lang="en-US" altLang="zh-CN" sz="2400" b="1" dirty="0" smtClean="0">
              <a:solidFill>
                <a:schemeClr val="tx1"/>
              </a:solidFill>
            </a:endParaRPr>
          </a:p>
        </p:txBody>
      </p:sp>
      <p:sp>
        <p:nvSpPr>
          <p:cNvPr id="13" name="矩形 12"/>
          <p:cNvSpPr/>
          <p:nvPr/>
        </p:nvSpPr>
        <p:spPr>
          <a:xfrm>
            <a:off x="6929217" y="1721959"/>
            <a:ext cx="2113643" cy="2269469"/>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数据变换</a:t>
            </a:r>
            <a:endParaRPr lang="en-US" altLang="zh-CN" sz="2400" b="1" dirty="0" smtClean="0">
              <a:solidFill>
                <a:schemeClr val="tx1"/>
              </a:solidFill>
            </a:endParaRPr>
          </a:p>
        </p:txBody>
      </p:sp>
      <p:sp>
        <p:nvSpPr>
          <p:cNvPr id="16" name="矩形 15"/>
          <p:cNvSpPr/>
          <p:nvPr/>
        </p:nvSpPr>
        <p:spPr>
          <a:xfrm>
            <a:off x="4906740" y="2365829"/>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维规约</a:t>
            </a:r>
            <a:endParaRPr lang="zh-CN" altLang="en-US" dirty="0"/>
          </a:p>
        </p:txBody>
      </p:sp>
      <p:sp>
        <p:nvSpPr>
          <p:cNvPr id="17" name="矩形 16"/>
          <p:cNvSpPr/>
          <p:nvPr/>
        </p:nvSpPr>
        <p:spPr>
          <a:xfrm>
            <a:off x="4906740" y="3009699"/>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数量</a:t>
            </a:r>
            <a:r>
              <a:rPr lang="zh-CN" altLang="en-US" dirty="0" smtClean="0"/>
              <a:t>规约</a:t>
            </a:r>
            <a:endParaRPr lang="zh-CN" altLang="en-US" dirty="0"/>
          </a:p>
        </p:txBody>
      </p:sp>
      <p:sp>
        <p:nvSpPr>
          <p:cNvPr id="18" name="矩形 17"/>
          <p:cNvSpPr/>
          <p:nvPr/>
        </p:nvSpPr>
        <p:spPr>
          <a:xfrm>
            <a:off x="7149652" y="2365829"/>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数据规范化</a:t>
            </a:r>
            <a:endParaRPr lang="zh-CN" altLang="en-US" dirty="0"/>
          </a:p>
        </p:txBody>
      </p:sp>
      <p:sp>
        <p:nvSpPr>
          <p:cNvPr id="19" name="矩形 18"/>
          <p:cNvSpPr/>
          <p:nvPr/>
        </p:nvSpPr>
        <p:spPr>
          <a:xfrm>
            <a:off x="7149652" y="2916391"/>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数据离散化</a:t>
            </a:r>
            <a:endParaRPr lang="zh-CN" altLang="en-US" dirty="0"/>
          </a:p>
        </p:txBody>
      </p:sp>
      <p:sp>
        <p:nvSpPr>
          <p:cNvPr id="20" name="矩形 19"/>
          <p:cNvSpPr/>
          <p:nvPr/>
        </p:nvSpPr>
        <p:spPr>
          <a:xfrm>
            <a:off x="7149652" y="3444146"/>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数据变换</a:t>
            </a:r>
            <a:endParaRPr lang="zh-CN" altLang="en-US" dirty="0"/>
          </a:p>
        </p:txBody>
      </p:sp>
      <p:sp>
        <p:nvSpPr>
          <p:cNvPr id="21" name="矩形 20"/>
          <p:cNvSpPr/>
          <p:nvPr/>
        </p:nvSpPr>
        <p:spPr>
          <a:xfrm>
            <a:off x="194130" y="4177116"/>
            <a:ext cx="3122384" cy="1333297"/>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统计分析</a:t>
            </a:r>
            <a:endParaRPr lang="en-US" altLang="zh-CN" sz="2400" b="1" dirty="0" smtClean="0">
              <a:solidFill>
                <a:schemeClr val="tx1"/>
              </a:solidFill>
            </a:endParaRPr>
          </a:p>
        </p:txBody>
      </p:sp>
      <p:sp>
        <p:nvSpPr>
          <p:cNvPr id="22" name="矩形 21"/>
          <p:cNvSpPr/>
          <p:nvPr/>
        </p:nvSpPr>
        <p:spPr>
          <a:xfrm>
            <a:off x="539755" y="4709941"/>
            <a:ext cx="1056822"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统计</a:t>
            </a:r>
          </a:p>
        </p:txBody>
      </p:sp>
      <p:sp>
        <p:nvSpPr>
          <p:cNvPr id="23" name="矩形 22"/>
          <p:cNvSpPr/>
          <p:nvPr/>
        </p:nvSpPr>
        <p:spPr>
          <a:xfrm>
            <a:off x="1971678" y="4709941"/>
            <a:ext cx="1056822"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排序</a:t>
            </a:r>
          </a:p>
        </p:txBody>
      </p:sp>
      <p:sp>
        <p:nvSpPr>
          <p:cNvPr id="24" name="矩形 23"/>
          <p:cNvSpPr/>
          <p:nvPr/>
        </p:nvSpPr>
        <p:spPr>
          <a:xfrm>
            <a:off x="3806832" y="4185356"/>
            <a:ext cx="5236027" cy="1333297"/>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自定义数据处理</a:t>
            </a:r>
            <a:endParaRPr lang="en-US" altLang="zh-CN" sz="2400" b="1" dirty="0" smtClean="0">
              <a:solidFill>
                <a:schemeClr val="tx1"/>
              </a:solidFill>
            </a:endParaRPr>
          </a:p>
        </p:txBody>
      </p:sp>
      <p:sp>
        <p:nvSpPr>
          <p:cNvPr id="25" name="矩形 24"/>
          <p:cNvSpPr/>
          <p:nvPr/>
        </p:nvSpPr>
        <p:spPr>
          <a:xfrm>
            <a:off x="4028625" y="4820986"/>
            <a:ext cx="1056822"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SQL</a:t>
            </a:r>
            <a:r>
              <a:rPr lang="zh-CN" altLang="en-US" dirty="0" smtClean="0"/>
              <a:t>组件</a:t>
            </a:r>
            <a:endParaRPr lang="zh-CN" altLang="en-US" dirty="0"/>
          </a:p>
        </p:txBody>
      </p:sp>
      <p:sp>
        <p:nvSpPr>
          <p:cNvPr id="26" name="矩形 25"/>
          <p:cNvSpPr/>
          <p:nvPr/>
        </p:nvSpPr>
        <p:spPr>
          <a:xfrm>
            <a:off x="5296363" y="4820986"/>
            <a:ext cx="1574797"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Scala</a:t>
            </a:r>
            <a:r>
              <a:rPr lang="zh-CN" altLang="en-US" dirty="0" smtClean="0"/>
              <a:t>组件</a:t>
            </a:r>
            <a:endParaRPr lang="zh-CN" altLang="en-US" dirty="0"/>
          </a:p>
        </p:txBody>
      </p:sp>
      <p:sp>
        <p:nvSpPr>
          <p:cNvPr id="27" name="矩形 26"/>
          <p:cNvSpPr/>
          <p:nvPr/>
        </p:nvSpPr>
        <p:spPr>
          <a:xfrm>
            <a:off x="7112003" y="4820986"/>
            <a:ext cx="1710420"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Python</a:t>
            </a:r>
            <a:r>
              <a:rPr lang="zh-CN" altLang="en-US" dirty="0" smtClean="0"/>
              <a:t>组件</a:t>
            </a:r>
            <a:endParaRPr lang="zh-CN" altLang="en-US" dirty="0"/>
          </a:p>
        </p:txBody>
      </p:sp>
    </p:spTree>
    <p:extLst>
      <p:ext uri="{BB962C8B-B14F-4D97-AF65-F5344CB8AC3E}">
        <p14:creationId xmlns:p14="http://schemas.microsoft.com/office/powerpoint/2010/main" val="11310910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5384" y="1185801"/>
            <a:ext cx="8027734" cy="3785652"/>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400" b="1" dirty="0" smtClean="0">
                <a:solidFill>
                  <a:srgbClr val="FF0000"/>
                </a:solidFill>
                <a:latin typeface="微软雅黑" panose="020B0503020204020204" pitchFamily="34" charset="-122"/>
                <a:ea typeface="微软雅黑" panose="020B0503020204020204" pitchFamily="34" charset="-122"/>
              </a:rPr>
              <a:t>一、培训内容简介</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二、</a:t>
            </a:r>
            <a:r>
              <a:rPr lang="en-US" altLang="zh-CN" sz="2400" b="1" dirty="0" err="1" smtClean="0">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平台功能的进一步使用</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三、</a:t>
            </a:r>
            <a:r>
              <a:rPr lang="en-US" altLang="zh-CN" sz="2400" b="1" dirty="0" err="1" smtClean="0">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平台的数据挖掘算子</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四、</a:t>
            </a:r>
            <a:r>
              <a:rPr lang="en-US" altLang="zh-CN" sz="2400" b="1" dirty="0" err="1" smtClean="0">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平台的算子开发</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五、基于</a:t>
            </a:r>
            <a:r>
              <a:rPr lang="en-US" altLang="zh-CN" sz="2400" b="1" dirty="0" smtClean="0">
                <a:latin typeface="微软雅黑" panose="020B0503020204020204" pitchFamily="34" charset="-122"/>
                <a:ea typeface="微软雅黑" panose="020B0503020204020204" pitchFamily="34" charset="-122"/>
              </a:rPr>
              <a:t>spark</a:t>
            </a:r>
            <a:r>
              <a:rPr lang="zh-CN" altLang="en-US" sz="2400" b="1" dirty="0" smtClean="0">
                <a:latin typeface="微软雅黑" panose="020B0503020204020204" pitchFamily="34" charset="-122"/>
                <a:ea typeface="微软雅黑" panose="020B0503020204020204" pitchFamily="34" charset="-122"/>
              </a:rPr>
              <a:t>的性能调优</a:t>
            </a:r>
            <a:endParaRPr lang="en-US" altLang="zh-CN" sz="2400" b="1" dirty="0" smtClean="0">
              <a:latin typeface="微软雅黑" panose="020B0503020204020204" pitchFamily="34" charset="-122"/>
              <a:ea typeface="微软雅黑" panose="020B0503020204020204" pitchFamily="34" charset="-122"/>
            </a:endParaRPr>
          </a:p>
        </p:txBody>
      </p:sp>
      <p:sp>
        <p:nvSpPr>
          <p:cNvPr id="2" name="文本框 1"/>
          <p:cNvSpPr txBox="1"/>
          <p:nvPr/>
        </p:nvSpPr>
        <p:spPr>
          <a:xfrm>
            <a:off x="668747" y="266713"/>
            <a:ext cx="902812"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目录</a:t>
            </a: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val="197942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20</a:t>
            </a:fld>
            <a:endParaRPr kumimoji="0" lang="zh-CN" dirty="0"/>
          </a:p>
        </p:txBody>
      </p:sp>
      <p:sp>
        <p:nvSpPr>
          <p:cNvPr id="4" name="标题 3"/>
          <p:cNvSpPr>
            <a:spLocks noGrp="1"/>
          </p:cNvSpPr>
          <p:nvPr>
            <p:ph type="title"/>
          </p:nvPr>
        </p:nvSpPr>
        <p:spPr/>
        <p:txBody>
          <a:bodyPr/>
          <a:lstStyle/>
          <a:p>
            <a:r>
              <a:rPr lang="zh-CN" altLang="en-US" dirty="0"/>
              <a:t>平台基础</a:t>
            </a:r>
            <a:r>
              <a:rPr lang="zh-CN" altLang="en-US" dirty="0" smtClean="0"/>
              <a:t>算子</a:t>
            </a:r>
            <a:r>
              <a:rPr lang="en-US" altLang="zh-CN" dirty="0" smtClean="0"/>
              <a:t>3——</a:t>
            </a:r>
            <a:r>
              <a:rPr lang="zh-CN" altLang="zh-CN" sz="2400" dirty="0"/>
              <a:t>数据挖掘算子</a:t>
            </a:r>
            <a:endParaRPr lang="en-US" altLang="zh-CN" sz="2400" dirty="0"/>
          </a:p>
        </p:txBody>
      </p:sp>
      <p:sp>
        <p:nvSpPr>
          <p:cNvPr id="7" name="矩形 6"/>
          <p:cNvSpPr/>
          <p:nvPr/>
        </p:nvSpPr>
        <p:spPr>
          <a:xfrm>
            <a:off x="426354" y="1199446"/>
            <a:ext cx="3942444" cy="4170840"/>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a:solidFill>
                  <a:schemeClr val="tx1"/>
                </a:solidFill>
              </a:rPr>
              <a:t>有监督学习</a:t>
            </a:r>
            <a:endParaRPr lang="en-US" altLang="zh-CN" sz="2400" b="1" dirty="0" smtClean="0">
              <a:solidFill>
                <a:schemeClr val="tx1"/>
              </a:solidFill>
            </a:endParaRPr>
          </a:p>
        </p:txBody>
      </p:sp>
      <p:sp>
        <p:nvSpPr>
          <p:cNvPr id="8" name="矩形 7"/>
          <p:cNvSpPr/>
          <p:nvPr/>
        </p:nvSpPr>
        <p:spPr>
          <a:xfrm>
            <a:off x="693054" y="1727200"/>
            <a:ext cx="3443514" cy="343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KNN</a:t>
            </a:r>
          </a:p>
          <a:p>
            <a:pPr algn="ctr"/>
            <a:r>
              <a:rPr lang="en-US" altLang="zh-CN" dirty="0" smtClean="0"/>
              <a:t>SVM</a:t>
            </a:r>
          </a:p>
          <a:p>
            <a:pPr algn="ctr"/>
            <a:r>
              <a:rPr lang="zh-CN" altLang="en-US" dirty="0" smtClean="0"/>
              <a:t>决策树</a:t>
            </a:r>
            <a:r>
              <a:rPr lang="en-US" altLang="zh-CN" dirty="0" smtClean="0"/>
              <a:t>/</a:t>
            </a:r>
            <a:r>
              <a:rPr lang="zh-CN" altLang="en-US" dirty="0" smtClean="0"/>
              <a:t>决策森林</a:t>
            </a:r>
            <a:endParaRPr lang="en-US" altLang="zh-CN" dirty="0" smtClean="0"/>
          </a:p>
          <a:p>
            <a:pPr algn="ctr"/>
            <a:r>
              <a:rPr lang="zh-CN" altLang="en-US" dirty="0" smtClean="0"/>
              <a:t>线性回归</a:t>
            </a:r>
            <a:r>
              <a:rPr lang="en-US" altLang="zh-CN" dirty="0" smtClean="0"/>
              <a:t>/</a:t>
            </a:r>
            <a:r>
              <a:rPr lang="zh-CN" altLang="en-US" dirty="0" smtClean="0"/>
              <a:t>岭回归</a:t>
            </a:r>
            <a:r>
              <a:rPr lang="en-US" altLang="zh-CN" dirty="0" smtClean="0"/>
              <a:t>/Lasso</a:t>
            </a:r>
            <a:r>
              <a:rPr lang="zh-CN" altLang="en-US" dirty="0" smtClean="0"/>
              <a:t>回归</a:t>
            </a:r>
            <a:endParaRPr lang="en-US" altLang="zh-CN" dirty="0" smtClean="0"/>
          </a:p>
          <a:p>
            <a:pPr algn="ctr"/>
            <a:r>
              <a:rPr lang="zh-CN" altLang="en-US" dirty="0" smtClean="0"/>
              <a:t>等渗回归</a:t>
            </a:r>
            <a:endParaRPr lang="en-US" altLang="zh-CN" dirty="0" smtClean="0"/>
          </a:p>
          <a:p>
            <a:pPr algn="ctr"/>
            <a:r>
              <a:rPr lang="zh-CN" altLang="en-US" dirty="0" smtClean="0"/>
              <a:t>二值逻辑回归</a:t>
            </a:r>
            <a:r>
              <a:rPr lang="en-US" altLang="zh-CN" dirty="0" smtClean="0"/>
              <a:t>/</a:t>
            </a:r>
            <a:r>
              <a:rPr lang="zh-CN" altLang="en-US" dirty="0" smtClean="0"/>
              <a:t>多值逻辑回归</a:t>
            </a:r>
            <a:endParaRPr lang="en-US" altLang="zh-CN" dirty="0" smtClean="0"/>
          </a:p>
          <a:p>
            <a:pPr algn="ctr"/>
            <a:r>
              <a:rPr lang="zh-CN" altLang="en-US" dirty="0" smtClean="0"/>
              <a:t>神经网络系列</a:t>
            </a:r>
            <a:endParaRPr lang="en-US" altLang="zh-CN" dirty="0" smtClean="0"/>
          </a:p>
          <a:p>
            <a:pPr algn="ctr"/>
            <a:r>
              <a:rPr lang="zh-CN" altLang="en-US" dirty="0" smtClean="0"/>
              <a:t>协同过滤</a:t>
            </a:r>
            <a:endParaRPr lang="en-US" altLang="zh-CN" dirty="0" smtClean="0"/>
          </a:p>
          <a:p>
            <a:pPr algn="ctr"/>
            <a:r>
              <a:rPr lang="zh-CN" altLang="en-US" dirty="0"/>
              <a:t>异常</a:t>
            </a:r>
            <a:r>
              <a:rPr lang="zh-CN" altLang="en-US" dirty="0" smtClean="0"/>
              <a:t>检测系列</a:t>
            </a:r>
            <a:endParaRPr lang="en-US" altLang="zh-CN" dirty="0" smtClean="0"/>
          </a:p>
          <a:p>
            <a:pPr algn="ctr"/>
            <a:r>
              <a:rPr lang="zh-CN" altLang="en-US" dirty="0" smtClean="0"/>
              <a:t>粗糙集系列</a:t>
            </a:r>
            <a:endParaRPr lang="zh-CN" altLang="en-US" dirty="0"/>
          </a:p>
        </p:txBody>
      </p:sp>
      <p:sp>
        <p:nvSpPr>
          <p:cNvPr id="9" name="矩形 8"/>
          <p:cNvSpPr/>
          <p:nvPr/>
        </p:nvSpPr>
        <p:spPr>
          <a:xfrm>
            <a:off x="4718958" y="1199446"/>
            <a:ext cx="3942444" cy="4170840"/>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无监督学习</a:t>
            </a:r>
            <a:endParaRPr lang="en-US" altLang="zh-CN" sz="2400" b="1" dirty="0" smtClean="0">
              <a:solidFill>
                <a:schemeClr val="tx1"/>
              </a:solidFill>
            </a:endParaRPr>
          </a:p>
        </p:txBody>
      </p:sp>
      <p:sp>
        <p:nvSpPr>
          <p:cNvPr id="10" name="矩形 9"/>
          <p:cNvSpPr/>
          <p:nvPr/>
        </p:nvSpPr>
        <p:spPr>
          <a:xfrm>
            <a:off x="4968423" y="1727200"/>
            <a:ext cx="3443514" cy="343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Kmeans</a:t>
            </a:r>
            <a:r>
              <a:rPr lang="zh-CN" altLang="en-US" dirty="0" smtClean="0"/>
              <a:t>聚类系列</a:t>
            </a:r>
            <a:endParaRPr lang="en-US" altLang="zh-CN" dirty="0" smtClean="0"/>
          </a:p>
          <a:p>
            <a:pPr algn="ctr"/>
            <a:r>
              <a:rPr lang="en-US" altLang="zh-CN" dirty="0" err="1" smtClean="0"/>
              <a:t>Dbscan</a:t>
            </a:r>
            <a:r>
              <a:rPr lang="zh-CN" altLang="en-US" dirty="0" smtClean="0"/>
              <a:t>聚类</a:t>
            </a:r>
            <a:endParaRPr lang="en-US" altLang="zh-CN" dirty="0" smtClean="0"/>
          </a:p>
          <a:p>
            <a:pPr algn="ctr"/>
            <a:r>
              <a:rPr lang="zh-CN" altLang="en-US" dirty="0" smtClean="0"/>
              <a:t>模糊</a:t>
            </a:r>
            <a:r>
              <a:rPr lang="en-US" altLang="zh-CN" dirty="0" smtClean="0"/>
              <a:t>C</a:t>
            </a:r>
            <a:r>
              <a:rPr lang="zh-CN" altLang="en-US" dirty="0" smtClean="0"/>
              <a:t>均值聚类</a:t>
            </a:r>
            <a:endParaRPr lang="en-US" altLang="zh-CN" dirty="0" smtClean="0"/>
          </a:p>
          <a:p>
            <a:pPr algn="ctr"/>
            <a:r>
              <a:rPr lang="en-US" altLang="zh-CN" dirty="0" smtClean="0"/>
              <a:t>Louvain</a:t>
            </a:r>
            <a:r>
              <a:rPr lang="zh-CN" altLang="en-US" dirty="0" smtClean="0"/>
              <a:t>社区发现算法</a:t>
            </a:r>
            <a:endParaRPr lang="en-US" altLang="zh-CN" dirty="0" smtClean="0"/>
          </a:p>
          <a:p>
            <a:pPr algn="ctr"/>
            <a:r>
              <a:rPr lang="zh-CN" altLang="en-US" dirty="0" smtClean="0"/>
              <a:t>高斯混合模型</a:t>
            </a:r>
            <a:r>
              <a:rPr lang="en-US" altLang="zh-CN" dirty="0" smtClean="0"/>
              <a:t>GMM</a:t>
            </a:r>
          </a:p>
          <a:p>
            <a:pPr algn="ctr"/>
            <a:r>
              <a:rPr lang="zh-CN" altLang="en-US" dirty="0" smtClean="0"/>
              <a:t>频繁项集与关联规则</a:t>
            </a:r>
            <a:endParaRPr lang="en-US" altLang="zh-CN" dirty="0" smtClean="0"/>
          </a:p>
          <a:p>
            <a:pPr algn="ctr"/>
            <a:r>
              <a:rPr lang="zh-CN" altLang="en-US" dirty="0"/>
              <a:t>降维</a:t>
            </a:r>
            <a:r>
              <a:rPr lang="zh-CN" altLang="en-US" dirty="0" smtClean="0"/>
              <a:t>算法</a:t>
            </a:r>
            <a:endParaRPr lang="en-US" altLang="zh-CN" dirty="0" smtClean="0"/>
          </a:p>
          <a:p>
            <a:pPr algn="ctr"/>
            <a:r>
              <a:rPr lang="zh-CN" altLang="en-US" dirty="0" smtClean="0"/>
              <a:t>时间序列分析</a:t>
            </a:r>
            <a:endParaRPr lang="en-US" altLang="zh-CN" dirty="0" smtClean="0"/>
          </a:p>
          <a:p>
            <a:pPr algn="ctr"/>
            <a:r>
              <a:rPr lang="zh-CN" altLang="en-US" dirty="0" smtClean="0"/>
              <a:t>分词统计</a:t>
            </a:r>
            <a:endParaRPr lang="zh-CN" altLang="en-US" dirty="0"/>
          </a:p>
        </p:txBody>
      </p:sp>
    </p:spTree>
    <p:extLst>
      <p:ext uri="{BB962C8B-B14F-4D97-AF65-F5344CB8AC3E}">
        <p14:creationId xmlns:p14="http://schemas.microsoft.com/office/powerpoint/2010/main" val="13190185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21</a:t>
            </a:fld>
            <a:endParaRPr kumimoji="0" lang="zh-CN" dirty="0"/>
          </a:p>
        </p:txBody>
      </p:sp>
      <p:sp>
        <p:nvSpPr>
          <p:cNvPr id="3" name="内容占位符 2"/>
          <p:cNvSpPr>
            <a:spLocks noGrp="1"/>
          </p:cNvSpPr>
          <p:nvPr>
            <p:ph sz="quarter" idx="13"/>
          </p:nvPr>
        </p:nvSpPr>
        <p:spPr>
          <a:xfrm>
            <a:off x="609600" y="1057301"/>
            <a:ext cx="8153400" cy="513433"/>
          </a:xfrm>
        </p:spPr>
        <p:txBody>
          <a:bodyPr>
            <a:normAutofit lnSpcReduction="10000"/>
          </a:bodyPr>
          <a:lstStyle/>
          <a:p>
            <a:r>
              <a:rPr lang="zh-CN" altLang="zh-CN" sz="2800" dirty="0"/>
              <a:t>用于数据可视化展示的算子</a:t>
            </a:r>
            <a:endParaRPr lang="zh-CN" altLang="en-US" sz="2400" dirty="0"/>
          </a:p>
        </p:txBody>
      </p:sp>
      <p:sp>
        <p:nvSpPr>
          <p:cNvPr id="4" name="标题 3"/>
          <p:cNvSpPr>
            <a:spLocks noGrp="1"/>
          </p:cNvSpPr>
          <p:nvPr>
            <p:ph type="title"/>
          </p:nvPr>
        </p:nvSpPr>
        <p:spPr/>
        <p:txBody>
          <a:bodyPr/>
          <a:lstStyle/>
          <a:p>
            <a:r>
              <a:rPr lang="zh-CN" altLang="en-US" dirty="0"/>
              <a:t>平台基础</a:t>
            </a:r>
            <a:r>
              <a:rPr lang="zh-CN" altLang="en-US" dirty="0" smtClean="0"/>
              <a:t>算子</a:t>
            </a:r>
            <a:r>
              <a:rPr lang="en-US" altLang="zh-CN" dirty="0" smtClean="0"/>
              <a:t>4——</a:t>
            </a:r>
            <a:r>
              <a:rPr lang="zh-CN" altLang="zh-CN" sz="2400" dirty="0"/>
              <a:t>图元算子</a:t>
            </a:r>
            <a:endParaRPr lang="zh-CN" altLang="en-US" sz="2400" dirty="0"/>
          </a:p>
        </p:txBody>
      </p:sp>
      <p:sp>
        <p:nvSpPr>
          <p:cNvPr id="8" name="矩形 7"/>
          <p:cNvSpPr/>
          <p:nvPr/>
        </p:nvSpPr>
        <p:spPr>
          <a:xfrm>
            <a:off x="533400" y="1698171"/>
            <a:ext cx="8229600" cy="3860800"/>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通用数据展示</a:t>
            </a:r>
            <a:endParaRPr lang="en-US" altLang="zh-CN" sz="2400" b="1" dirty="0" smtClean="0">
              <a:solidFill>
                <a:schemeClr val="tx1"/>
              </a:solidFill>
            </a:endParaRPr>
          </a:p>
        </p:txBody>
      </p:sp>
      <p:sp>
        <p:nvSpPr>
          <p:cNvPr id="6" name="矩形 5"/>
          <p:cNvSpPr/>
          <p:nvPr/>
        </p:nvSpPr>
        <p:spPr>
          <a:xfrm>
            <a:off x="769257" y="2162629"/>
            <a:ext cx="4542972" cy="3268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000" dirty="0" smtClean="0"/>
              <a:t>基本展示功能</a:t>
            </a:r>
            <a:endParaRPr lang="zh-CN" altLang="en-US" sz="2000" dirty="0"/>
          </a:p>
        </p:txBody>
      </p:sp>
      <p:pic>
        <p:nvPicPr>
          <p:cNvPr id="7" name="图片 6" descr="黄老师PPT1-01"/>
          <p:cNvPicPr>
            <a:picLocks noChangeAspect="1"/>
          </p:cNvPicPr>
          <p:nvPr/>
        </p:nvPicPr>
        <p:blipFill>
          <a:blip r:embed="rId3" cstate="print"/>
          <a:stretch>
            <a:fillRect/>
          </a:stretch>
        </p:blipFill>
        <p:spPr>
          <a:xfrm>
            <a:off x="972004" y="2516071"/>
            <a:ext cx="4122511" cy="2842890"/>
          </a:xfrm>
          <a:prstGeom prst="rect">
            <a:avLst/>
          </a:prstGeom>
        </p:spPr>
      </p:pic>
      <p:sp>
        <p:nvSpPr>
          <p:cNvPr id="9" name="矩形 8"/>
          <p:cNvSpPr/>
          <p:nvPr/>
        </p:nvSpPr>
        <p:spPr>
          <a:xfrm>
            <a:off x="5653315" y="2162629"/>
            <a:ext cx="2852056" cy="3268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000" dirty="0"/>
              <a:t>交互式</a:t>
            </a:r>
            <a:r>
              <a:rPr lang="zh-CN" altLang="en-US" sz="2000" dirty="0" smtClean="0"/>
              <a:t>展示功能</a:t>
            </a:r>
            <a:endParaRPr lang="zh-CN" altLang="en-US" sz="2000" dirty="0"/>
          </a:p>
        </p:txBody>
      </p:sp>
      <p:sp>
        <p:nvSpPr>
          <p:cNvPr id="10" name="矩形 9"/>
          <p:cNvSpPr/>
          <p:nvPr/>
        </p:nvSpPr>
        <p:spPr>
          <a:xfrm>
            <a:off x="5998028" y="2699657"/>
            <a:ext cx="2162629" cy="7837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rPr>
              <a:t>筛选数据源分析</a:t>
            </a:r>
            <a:endParaRPr lang="zh-CN" altLang="en-US" sz="2000" dirty="0">
              <a:solidFill>
                <a:schemeClr val="tx1"/>
              </a:solidFill>
            </a:endParaRPr>
          </a:p>
        </p:txBody>
      </p:sp>
      <p:sp>
        <p:nvSpPr>
          <p:cNvPr id="11" name="矩形 10"/>
          <p:cNvSpPr/>
          <p:nvPr/>
        </p:nvSpPr>
        <p:spPr>
          <a:xfrm>
            <a:off x="5998027" y="4020445"/>
            <a:ext cx="2162629" cy="7837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rPr>
              <a:t>联动分析</a:t>
            </a:r>
            <a:endParaRPr lang="zh-CN" altLang="en-US" sz="2000" dirty="0">
              <a:solidFill>
                <a:schemeClr val="tx1"/>
              </a:solidFill>
            </a:endParaRPr>
          </a:p>
        </p:txBody>
      </p:sp>
    </p:spTree>
    <p:extLst>
      <p:ext uri="{BB962C8B-B14F-4D97-AF65-F5344CB8AC3E}">
        <p14:creationId xmlns:p14="http://schemas.microsoft.com/office/powerpoint/2010/main" val="35063437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22</a:t>
            </a:fld>
            <a:endParaRPr kumimoji="0" lang="zh-CN" dirty="0"/>
          </a:p>
        </p:txBody>
      </p:sp>
      <p:sp>
        <p:nvSpPr>
          <p:cNvPr id="4" name="标题 3"/>
          <p:cNvSpPr>
            <a:spLocks noGrp="1"/>
          </p:cNvSpPr>
          <p:nvPr>
            <p:ph type="title"/>
          </p:nvPr>
        </p:nvSpPr>
        <p:spPr/>
        <p:txBody>
          <a:bodyPr/>
          <a:lstStyle/>
          <a:p>
            <a:r>
              <a:rPr lang="zh-CN" altLang="en-US" dirty="0" smtClean="0"/>
              <a:t>数据处理</a:t>
            </a:r>
            <a:endParaRPr lang="zh-CN" altLang="en-US" dirty="0"/>
          </a:p>
        </p:txBody>
      </p:sp>
      <p:sp>
        <p:nvSpPr>
          <p:cNvPr id="5" name="内容占位符 4"/>
          <p:cNvSpPr>
            <a:spLocks noGrp="1"/>
          </p:cNvSpPr>
          <p:nvPr>
            <p:ph sz="quarter" idx="13"/>
          </p:nvPr>
        </p:nvSpPr>
        <p:spPr/>
        <p:txBody>
          <a:bodyPr/>
          <a:lstStyle/>
          <a:p>
            <a:endParaRPr lang="zh-CN" altLang="en-US"/>
          </a:p>
        </p:txBody>
      </p:sp>
      <p:graphicFrame>
        <p:nvGraphicFramePr>
          <p:cNvPr id="6" name="内容占位符 4"/>
          <p:cNvGraphicFramePr>
            <a:graphicFrameLocks/>
          </p:cNvGraphicFramePr>
          <p:nvPr>
            <p:extLst>
              <p:ext uri="{D42A27DB-BD31-4B8C-83A1-F6EECF244321}">
                <p14:modId xmlns:p14="http://schemas.microsoft.com/office/powerpoint/2010/main" val="2485682240"/>
              </p:ext>
            </p:extLst>
          </p:nvPr>
        </p:nvGraphicFramePr>
        <p:xfrm>
          <a:off x="619126" y="1127472"/>
          <a:ext cx="8124824" cy="4054127"/>
        </p:xfrm>
        <a:graphic>
          <a:graphicData uri="http://schemas.openxmlformats.org/drawingml/2006/table">
            <a:tbl>
              <a:tblPr/>
              <a:tblGrid>
                <a:gridCol w="1438274"/>
                <a:gridCol w="6686550"/>
              </a:tblGrid>
              <a:tr h="661217">
                <a:tc>
                  <a:txBody>
                    <a:bodyPr/>
                    <a:lstStyle/>
                    <a:p>
                      <a:pPr algn="l">
                        <a:spcAft>
                          <a:spcPts val="0"/>
                        </a:spcAft>
                      </a:pPr>
                      <a:r>
                        <a:rPr kumimoji="0" lang="zh-CN" altLang="zh-CN" sz="2800" b="1" kern="1200" dirty="0" smtClean="0">
                          <a:solidFill>
                            <a:schemeClr val="tx1"/>
                          </a:solidFill>
                          <a:latin typeface="+mn-lt"/>
                          <a:ea typeface="+mn-ea"/>
                          <a:cs typeface="+mn-cs"/>
                        </a:rPr>
                        <a:t>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kumimoji="0" lang="zh-CN" altLang="zh-CN" sz="2800" b="1" kern="1200" dirty="0" smtClean="0">
                          <a:solidFill>
                            <a:schemeClr val="tx1"/>
                          </a:solidFill>
                          <a:latin typeface="+mn-lt"/>
                          <a:ea typeface="+mn-ea"/>
                          <a:cs typeface="+mn-cs"/>
                        </a:rPr>
                        <a:t>说明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946644">
                <a:tc>
                  <a:txBody>
                    <a:bodyPr/>
                    <a:lstStyle/>
                    <a:p>
                      <a:pPr algn="l">
                        <a:spcAft>
                          <a:spcPts val="0"/>
                        </a:spcAft>
                      </a:pPr>
                      <a:r>
                        <a:rPr kumimoji="0" lang="zh-CN" altLang="zh-CN" sz="2400" kern="1200" dirty="0" smtClean="0">
                          <a:solidFill>
                            <a:schemeClr val="tx1"/>
                          </a:solidFill>
                          <a:latin typeface="+mn-lt"/>
                          <a:ea typeface="+mn-ea"/>
                          <a:cs typeface="+mn-cs"/>
                        </a:rPr>
                        <a:t>数据清</a:t>
                      </a:r>
                      <a:r>
                        <a:rPr kumimoji="0" lang="zh-CN" altLang="en-US" sz="2400" kern="1200" dirty="0" smtClean="0">
                          <a:solidFill>
                            <a:schemeClr val="tx1"/>
                          </a:solidFill>
                          <a:latin typeface="+mn-lt"/>
                          <a:ea typeface="+mn-ea"/>
                          <a:cs typeface="+mn-cs"/>
                        </a:rPr>
                        <a:t>洗</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kumimoji="0" lang="zh-CN" altLang="zh-CN" sz="2400" kern="1200" dirty="0" smtClean="0">
                          <a:solidFill>
                            <a:schemeClr val="tx1"/>
                          </a:solidFill>
                          <a:latin typeface="+mn-lt"/>
                          <a:ea typeface="+mn-ea"/>
                          <a:cs typeface="+mn-cs"/>
                        </a:rPr>
                        <a:t>用来清除数据中的噪声，纠正不一致性</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824768">
                <a:tc>
                  <a:txBody>
                    <a:bodyPr/>
                    <a:lstStyle/>
                    <a:p>
                      <a:pPr algn="l">
                        <a:spcAft>
                          <a:spcPts val="0"/>
                        </a:spcAft>
                      </a:pPr>
                      <a:r>
                        <a:rPr kumimoji="0" lang="zh-CN" altLang="zh-CN" sz="2400" kern="1200" dirty="0" smtClean="0">
                          <a:solidFill>
                            <a:schemeClr val="tx1"/>
                          </a:solidFill>
                          <a:latin typeface="+mn-lt"/>
                          <a:ea typeface="+mn-ea"/>
                          <a:cs typeface="+mn-cs"/>
                        </a:rPr>
                        <a:t>数据集成</a:t>
                      </a:r>
                      <a:endParaRPr lang="en-US" altLang="zh-CN" sz="2400" kern="100" dirty="0" smtClean="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kumimoji="0" lang="zh-CN" altLang="zh-CN" sz="2400" kern="1200" dirty="0" smtClean="0">
                          <a:solidFill>
                            <a:schemeClr val="tx1"/>
                          </a:solidFill>
                          <a:latin typeface="+mn-lt"/>
                          <a:ea typeface="+mn-ea"/>
                          <a:cs typeface="+mn-cs"/>
                        </a:rPr>
                        <a:t>将数据由多个数据源合并成一个一致的数据存储</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804908">
                <a:tc>
                  <a:txBody>
                    <a:bodyPr/>
                    <a:lstStyle/>
                    <a:p>
                      <a:pPr algn="l">
                        <a:spcAft>
                          <a:spcPts val="0"/>
                        </a:spcAft>
                      </a:pPr>
                      <a:r>
                        <a:rPr kumimoji="0" lang="zh-CN" altLang="zh-CN" sz="2400" kern="1200" dirty="0" smtClean="0">
                          <a:solidFill>
                            <a:schemeClr val="tx1"/>
                          </a:solidFill>
                          <a:latin typeface="+mn-lt"/>
                          <a:ea typeface="+mn-ea"/>
                          <a:cs typeface="+mn-cs"/>
                        </a:rPr>
                        <a:t>数据规约</a:t>
                      </a:r>
                      <a:endParaRPr lang="en-US" altLang="zh-CN" sz="2400" kern="100" dirty="0" smtClean="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kumimoji="0" lang="zh-CN" altLang="zh-CN" sz="2400" kern="1200" dirty="0" smtClean="0">
                          <a:solidFill>
                            <a:schemeClr val="tx1"/>
                          </a:solidFill>
                          <a:latin typeface="+mn-lt"/>
                          <a:ea typeface="+mn-ea"/>
                          <a:cs typeface="+mn-cs"/>
                        </a:rPr>
                        <a:t>通过聚集、删除冗余特征或聚类等手段来降低数据的规模</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816590">
                <a:tc>
                  <a:txBody>
                    <a:bodyPr/>
                    <a:lstStyle/>
                    <a:p>
                      <a:pPr algn="l">
                        <a:spcAft>
                          <a:spcPts val="0"/>
                        </a:spcAft>
                      </a:pPr>
                      <a:r>
                        <a:rPr kumimoji="0" lang="zh-CN" altLang="zh-CN" sz="2400" kern="1200" dirty="0" smtClean="0">
                          <a:solidFill>
                            <a:schemeClr val="tx1"/>
                          </a:solidFill>
                          <a:latin typeface="+mn-lt"/>
                          <a:ea typeface="+mn-ea"/>
                          <a:cs typeface="+mn-cs"/>
                        </a:rPr>
                        <a:t>数据变换</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kumimoji="0" lang="zh-CN" altLang="zh-CN" sz="2400" kern="1200" dirty="0" smtClean="0">
                          <a:solidFill>
                            <a:schemeClr val="tx1"/>
                          </a:solidFill>
                          <a:latin typeface="+mn-lt"/>
                          <a:ea typeface="+mn-ea"/>
                          <a:cs typeface="+mn-cs"/>
                        </a:rPr>
                        <a:t>规范化数据，用来把数据压缩到较小的空间，如</a:t>
                      </a:r>
                      <a:r>
                        <a:rPr kumimoji="0" lang="en-US" altLang="zh-CN" sz="2400" kern="1200" dirty="0" smtClean="0">
                          <a:solidFill>
                            <a:schemeClr val="tx1"/>
                          </a:solidFill>
                          <a:latin typeface="+mn-lt"/>
                          <a:ea typeface="+mn-ea"/>
                          <a:cs typeface="+mn-cs"/>
                        </a:rPr>
                        <a:t>0.0</a:t>
                      </a:r>
                      <a:r>
                        <a:rPr kumimoji="0" lang="zh-CN" altLang="zh-CN" sz="2400" kern="1200" dirty="0" smtClean="0">
                          <a:solidFill>
                            <a:schemeClr val="tx1"/>
                          </a:solidFill>
                          <a:latin typeface="+mn-lt"/>
                          <a:ea typeface="+mn-ea"/>
                          <a:cs typeface="+mn-cs"/>
                        </a:rPr>
                        <a:t>到</a:t>
                      </a:r>
                      <a:r>
                        <a:rPr kumimoji="0" lang="en-US" altLang="zh-CN" sz="2400" kern="1200" dirty="0" smtClean="0">
                          <a:solidFill>
                            <a:schemeClr val="tx1"/>
                          </a:solidFill>
                          <a:latin typeface="+mn-lt"/>
                          <a:ea typeface="+mn-ea"/>
                          <a:cs typeface="+mn-cs"/>
                        </a:rPr>
                        <a:t>1.0</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23</a:t>
            </a:fld>
            <a:endParaRPr kumimoji="0" lang="zh-CN" dirty="0"/>
          </a:p>
        </p:txBody>
      </p:sp>
      <p:sp>
        <p:nvSpPr>
          <p:cNvPr id="4" name="标题 3"/>
          <p:cNvSpPr>
            <a:spLocks noGrp="1"/>
          </p:cNvSpPr>
          <p:nvPr>
            <p:ph type="title"/>
          </p:nvPr>
        </p:nvSpPr>
        <p:spPr>
          <a:xfrm>
            <a:off x="266700" y="82372"/>
            <a:ext cx="3816689" cy="638035"/>
          </a:xfrm>
        </p:spPr>
        <p:txBody>
          <a:bodyPr/>
          <a:lstStyle/>
          <a:p>
            <a:r>
              <a:rPr lang="zh-CN" altLang="en-US" dirty="0" smtClean="0">
                <a:solidFill>
                  <a:schemeClr val="bg2">
                    <a:lumMod val="50000"/>
                  </a:schemeClr>
                </a:solidFill>
                <a:effectLst/>
              </a:rPr>
              <a:t>数据挖掘</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3" name="Picture 1"/>
          <p:cNvPicPr>
            <a:picLocks noChangeAspect="1" noChangeArrowheads="1"/>
          </p:cNvPicPr>
          <p:nvPr/>
        </p:nvPicPr>
        <p:blipFill>
          <a:blip r:embed="rId2" cstate="print"/>
          <a:srcRect/>
          <a:stretch>
            <a:fillRect/>
          </a:stretch>
        </p:blipFill>
        <p:spPr bwMode="auto">
          <a:xfrm>
            <a:off x="1136240" y="1074542"/>
            <a:ext cx="6650599" cy="4443136"/>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24</a:t>
            </a:fld>
            <a:endParaRPr kumimoji="0" lang="zh-CN" dirty="0"/>
          </a:p>
        </p:txBody>
      </p:sp>
      <p:sp>
        <p:nvSpPr>
          <p:cNvPr id="4" name="标题 3"/>
          <p:cNvSpPr>
            <a:spLocks noGrp="1"/>
          </p:cNvSpPr>
          <p:nvPr>
            <p:ph type="title"/>
          </p:nvPr>
        </p:nvSpPr>
        <p:spPr>
          <a:xfrm>
            <a:off x="266700" y="82372"/>
            <a:ext cx="3816689" cy="638035"/>
          </a:xfrm>
        </p:spPr>
        <p:txBody>
          <a:bodyPr/>
          <a:lstStyle/>
          <a:p>
            <a:r>
              <a:rPr lang="zh-CN" altLang="en-US" dirty="0" smtClean="0">
                <a:solidFill>
                  <a:schemeClr val="bg2">
                    <a:lumMod val="50000"/>
                  </a:schemeClr>
                </a:solidFill>
                <a:effectLst/>
              </a:rPr>
              <a:t>有监督学习</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5" name="TextBox 4"/>
          <p:cNvSpPr txBox="1"/>
          <p:nvPr/>
        </p:nvSpPr>
        <p:spPr>
          <a:xfrm>
            <a:off x="274629" y="1277091"/>
            <a:ext cx="8113595" cy="4185761"/>
          </a:xfrm>
          <a:prstGeom prst="rect">
            <a:avLst/>
          </a:prstGeom>
          <a:noFill/>
        </p:spPr>
        <p:txBody>
          <a:bodyPr wrap="square" rtlCol="0">
            <a:spAutoFit/>
          </a:bodyPr>
          <a:lstStyle/>
          <a:p>
            <a:pPr>
              <a:buFont typeface="Wingdings" pitchFamily="2" charset="2"/>
              <a:buChar char="Ø"/>
            </a:pPr>
            <a:endParaRPr lang="en-US" altLang="zh-CN" sz="1400" dirty="0" smtClean="0"/>
          </a:p>
          <a:p>
            <a:r>
              <a:rPr lang="zh-CN" altLang="en-US" sz="1400" dirty="0" smtClean="0"/>
              <a:t>监督式学习（</a:t>
            </a:r>
            <a:r>
              <a:rPr lang="en-US" altLang="zh-CN" sz="1400" dirty="0" smtClean="0"/>
              <a:t>Supervised learning</a:t>
            </a:r>
            <a:r>
              <a:rPr lang="zh-CN" altLang="en-US" sz="1400" dirty="0" smtClean="0"/>
              <a:t>），是一个机器学习中的方法，可以由训练资料中学到或建立一个模式（ </a:t>
            </a:r>
            <a:r>
              <a:rPr lang="en-US" altLang="zh-CN" sz="1400" dirty="0" smtClean="0"/>
              <a:t>learning model</a:t>
            </a:r>
            <a:r>
              <a:rPr lang="zh-CN" altLang="en-US" sz="1400" dirty="0" smtClean="0"/>
              <a:t>），并依此模式推测新的实例。训练资料是由输入物件（通常是向量）和预期输出所组成。函数的输出可以是一个连续的值（称为回归分析），或是预测一个分类标签（称作分类）</a:t>
            </a:r>
            <a:endParaRPr lang="en-US" altLang="zh-CN" sz="1400" dirty="0" smtClean="0"/>
          </a:p>
          <a:p>
            <a:pPr>
              <a:buFont typeface="Wingdings" pitchFamily="2" charset="2"/>
              <a:buChar char="Ø"/>
            </a:pP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en-US" altLang="zh-CN" sz="1400" dirty="0" smtClean="0"/>
              <a:t>K-</a:t>
            </a:r>
            <a:r>
              <a:rPr lang="zh-CN" altLang="en-US" sz="1400" dirty="0" smtClean="0"/>
              <a:t>邻近算法（</a:t>
            </a:r>
            <a:r>
              <a:rPr lang="en-US" altLang="zh-CN" sz="1400" dirty="0" smtClean="0"/>
              <a:t> </a:t>
            </a:r>
            <a:r>
              <a:rPr lang="en-US" altLang="zh-CN" sz="1400" dirty="0" err="1" smtClean="0"/>
              <a:t>kNN</a:t>
            </a:r>
            <a:r>
              <a:rPr lang="en-US" altLang="zh-CN" sz="1400" dirty="0" smtClean="0"/>
              <a:t> </a:t>
            </a:r>
            <a:r>
              <a:rPr lang="zh-CN" altLang="en-US" sz="1400" dirty="0" smtClean="0"/>
              <a:t>）</a:t>
            </a: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zh-CN" altLang="en-US" sz="1400" dirty="0" smtClean="0"/>
              <a:t>朴素贝叶斯分类器（</a:t>
            </a:r>
            <a:r>
              <a:rPr lang="en-US" altLang="zh-CN" sz="1400" dirty="0" smtClean="0"/>
              <a:t>NB</a:t>
            </a:r>
            <a:r>
              <a:rPr lang="zh-CN" altLang="en-US" sz="1400" dirty="0" smtClean="0"/>
              <a:t>）</a:t>
            </a: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zh-CN" altLang="en-US" sz="1400" dirty="0" smtClean="0"/>
              <a:t>线性回归，岭回归，</a:t>
            </a:r>
            <a:r>
              <a:rPr lang="en-US" altLang="zh-CN" sz="1400" dirty="0" smtClean="0"/>
              <a:t>Lasso</a:t>
            </a:r>
            <a:r>
              <a:rPr lang="zh-CN" altLang="en-US" sz="1400" dirty="0" smtClean="0"/>
              <a:t>回归，逻辑回归</a:t>
            </a: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zh-CN" altLang="en-US" sz="1400" dirty="0" smtClean="0"/>
              <a:t>感知机，支持向量机（</a:t>
            </a:r>
            <a:r>
              <a:rPr lang="en-US" altLang="zh-CN" sz="1400" dirty="0" smtClean="0"/>
              <a:t> SVM </a:t>
            </a:r>
            <a:r>
              <a:rPr lang="zh-CN" altLang="en-US" sz="1400" dirty="0" smtClean="0"/>
              <a:t>）</a:t>
            </a: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zh-CN" altLang="en-US" sz="1400" dirty="0" smtClean="0"/>
              <a:t>决策树系列：</a:t>
            </a:r>
            <a:r>
              <a:rPr lang="en-US" altLang="zh-CN" sz="1400" dirty="0" smtClean="0"/>
              <a:t>ID3</a:t>
            </a:r>
            <a:r>
              <a:rPr lang="zh-CN" altLang="en-US" sz="1400" dirty="0" smtClean="0"/>
              <a:t>，</a:t>
            </a:r>
            <a:r>
              <a:rPr lang="en-US" altLang="zh-CN" sz="1400" dirty="0" smtClean="0"/>
              <a:t>C4.5</a:t>
            </a:r>
            <a:r>
              <a:rPr lang="zh-CN" altLang="en-US" sz="1400" dirty="0" smtClean="0"/>
              <a:t>，分类回归树（</a:t>
            </a:r>
            <a:r>
              <a:rPr lang="en-US" altLang="zh-CN" sz="1400" dirty="0" smtClean="0"/>
              <a:t> CART </a:t>
            </a:r>
            <a:r>
              <a:rPr lang="zh-CN" altLang="en-US" sz="1400" dirty="0" smtClean="0"/>
              <a:t>），随机森林（</a:t>
            </a:r>
            <a:r>
              <a:rPr lang="en-US" altLang="zh-CN" sz="1400" dirty="0" smtClean="0"/>
              <a:t> RF </a:t>
            </a:r>
            <a:r>
              <a:rPr lang="zh-CN" altLang="en-US" sz="1400" dirty="0" smtClean="0"/>
              <a:t>）</a:t>
            </a:r>
            <a:endParaRPr lang="en-US" altLang="zh-CN" sz="1400" dirty="0" smtClean="0"/>
          </a:p>
          <a:p>
            <a:endParaRPr lang="en-US" altLang="zh-CN" sz="1400" dirty="0" smtClean="0"/>
          </a:p>
          <a:p>
            <a:pPr>
              <a:buFont typeface="Wingdings" pitchFamily="2" charset="2"/>
              <a:buChar char="Ø"/>
            </a:pPr>
            <a:r>
              <a:rPr lang="zh-CN" altLang="en-US" sz="1400" dirty="0" smtClean="0"/>
              <a:t>神经网络：自编码器（</a:t>
            </a:r>
            <a:r>
              <a:rPr lang="en-US" altLang="zh-CN" sz="1400" dirty="0" smtClean="0"/>
              <a:t> </a:t>
            </a:r>
            <a:r>
              <a:rPr lang="en-US" altLang="zh-CN" sz="1400" dirty="0" err="1" smtClean="0"/>
              <a:t>AutoEncoder</a:t>
            </a:r>
            <a:r>
              <a:rPr lang="en-US" altLang="zh-CN" sz="1400" dirty="0" smtClean="0"/>
              <a:t> </a:t>
            </a:r>
            <a:r>
              <a:rPr lang="zh-CN" altLang="en-US" sz="1400" dirty="0" smtClean="0"/>
              <a:t>），卷积神经网络（</a:t>
            </a:r>
            <a:r>
              <a:rPr lang="en-US" altLang="zh-CN" sz="1400" dirty="0" smtClean="0"/>
              <a:t> CNN </a:t>
            </a:r>
            <a:r>
              <a:rPr lang="zh-CN" altLang="en-US" sz="1400" dirty="0" smtClean="0"/>
              <a:t>），循环神经网络（</a:t>
            </a:r>
            <a:r>
              <a:rPr lang="en-US" altLang="zh-CN" sz="1400" dirty="0" smtClean="0"/>
              <a:t> RNN </a:t>
            </a:r>
            <a:r>
              <a:rPr lang="zh-CN" altLang="en-US" sz="1400" dirty="0" smtClean="0"/>
              <a:t>）</a:t>
            </a:r>
            <a:endParaRPr lang="en-US" altLang="zh-CN" sz="1400" dirty="0" smtClean="0"/>
          </a:p>
          <a:p>
            <a:endParaRPr lang="en-US" altLang="zh-CN" sz="1400" dirty="0" smtClean="0"/>
          </a:p>
          <a:p>
            <a:pPr>
              <a:buFont typeface="Wingdings" pitchFamily="2" charset="2"/>
              <a:buChar char="Ø"/>
            </a:pPr>
            <a:endParaRPr lang="zh-CN" altLang="en-US" sz="1400"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25</a:t>
            </a:fld>
            <a:endParaRPr kumimoji="0" lang="zh-CN" dirty="0"/>
          </a:p>
        </p:txBody>
      </p:sp>
      <p:sp>
        <p:nvSpPr>
          <p:cNvPr id="4" name="标题 3"/>
          <p:cNvSpPr>
            <a:spLocks noGrp="1"/>
          </p:cNvSpPr>
          <p:nvPr>
            <p:ph type="title"/>
          </p:nvPr>
        </p:nvSpPr>
        <p:spPr>
          <a:xfrm>
            <a:off x="266700" y="82372"/>
            <a:ext cx="3816689" cy="638035"/>
          </a:xfrm>
        </p:spPr>
        <p:txBody>
          <a:bodyPr/>
          <a:lstStyle/>
          <a:p>
            <a:r>
              <a:rPr lang="zh-CN" altLang="en-US" dirty="0" smtClean="0">
                <a:solidFill>
                  <a:schemeClr val="bg2">
                    <a:lumMod val="50000"/>
                  </a:schemeClr>
                </a:solidFill>
                <a:effectLst/>
              </a:rPr>
              <a:t>无监督学习</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319178" y="1211632"/>
            <a:ext cx="8626414" cy="3754874"/>
          </a:xfrm>
          <a:prstGeom prst="rect">
            <a:avLst/>
          </a:prstGeom>
        </p:spPr>
        <p:txBody>
          <a:bodyPr wrap="square">
            <a:spAutoFit/>
          </a:bodyPr>
          <a:lstStyle/>
          <a:p>
            <a:pPr>
              <a:buFont typeface="Wingdings" pitchFamily="2" charset="2"/>
              <a:buChar char="Ø"/>
            </a:pPr>
            <a:endParaRPr lang="en-US" altLang="zh-CN" sz="1400" dirty="0" smtClean="0"/>
          </a:p>
          <a:p>
            <a:pPr>
              <a:buFont typeface="Wingdings" pitchFamily="2" charset="2"/>
              <a:buChar char="Ø"/>
            </a:pPr>
            <a:r>
              <a:rPr lang="zh-CN" altLang="en-US" sz="1400" dirty="0" smtClean="0"/>
              <a:t>无监督式学习</a:t>
            </a:r>
            <a:r>
              <a:rPr lang="en-US" altLang="zh-CN" sz="1400" dirty="0" smtClean="0"/>
              <a:t>(Unsupervised Learning )</a:t>
            </a:r>
            <a:r>
              <a:rPr lang="zh-CN" altLang="en-US" sz="1400" dirty="0" smtClean="0"/>
              <a:t> ，其目的是去对原始资料进行分类，以便了解资料内部结构。有别于监督式学习网络，无监督式学习网络在学习时并不知道其分类结果是否正确，亦即没有受到监督式增强</a:t>
            </a:r>
            <a:r>
              <a:rPr lang="en-US" altLang="zh-CN" sz="1400" dirty="0" smtClean="0"/>
              <a:t>(</a:t>
            </a:r>
            <a:r>
              <a:rPr lang="zh-CN" altLang="en-US" sz="1400" dirty="0" smtClean="0"/>
              <a:t>告诉它何种学习是正确的</a:t>
            </a:r>
            <a:r>
              <a:rPr lang="en-US" altLang="zh-CN" sz="1400" dirty="0" smtClean="0"/>
              <a:t>)</a:t>
            </a:r>
            <a:r>
              <a:rPr lang="zh-CN" altLang="en-US" sz="1400" dirty="0" smtClean="0"/>
              <a:t>。其特点是仅对此种网络提供输入范例，而它会自动从这些范例中找出其潜在类别规则。无监督学习里典型的例子就是聚类和关联规则。</a:t>
            </a:r>
            <a:endParaRPr lang="en-US" altLang="zh-CN" sz="1400" dirty="0" smtClean="0"/>
          </a:p>
          <a:p>
            <a:pPr>
              <a:buFont typeface="Wingdings" pitchFamily="2" charset="2"/>
              <a:buChar char="Ø"/>
            </a:pPr>
            <a:endParaRPr lang="en-US" altLang="zh-CN" sz="1400" dirty="0" smtClean="0"/>
          </a:p>
          <a:p>
            <a:endParaRPr lang="en-US" altLang="zh-CN" sz="1400" dirty="0" smtClean="0"/>
          </a:p>
          <a:p>
            <a:pPr>
              <a:buFont typeface="Wingdings" pitchFamily="2" charset="2"/>
              <a:buChar char="Ø"/>
            </a:pPr>
            <a:r>
              <a:rPr lang="zh-CN" altLang="en-US" sz="1400" dirty="0" smtClean="0"/>
              <a:t>聚类：</a:t>
            </a:r>
            <a:r>
              <a:rPr lang="en-US" altLang="zh-CN" sz="1400" dirty="0" err="1" smtClean="0"/>
              <a:t>Kmeans</a:t>
            </a:r>
            <a:r>
              <a:rPr lang="zh-CN" altLang="en-US" sz="1400" dirty="0" smtClean="0"/>
              <a:t>，</a:t>
            </a:r>
            <a:r>
              <a:rPr lang="en-US" altLang="zh-CN" sz="1400" dirty="0" smtClean="0"/>
              <a:t>K-</a:t>
            </a:r>
            <a:r>
              <a:rPr lang="en-US" altLang="zh-CN" sz="1400" dirty="0" err="1" smtClean="0"/>
              <a:t>Medoids</a:t>
            </a:r>
            <a:r>
              <a:rPr lang="zh-CN" altLang="en-US" sz="1400" dirty="0" smtClean="0"/>
              <a:t>，</a:t>
            </a:r>
            <a:r>
              <a:rPr lang="en-US" altLang="zh-CN" sz="1400" dirty="0" smtClean="0"/>
              <a:t>Bisecting-</a:t>
            </a:r>
            <a:r>
              <a:rPr lang="en-US" altLang="zh-CN" sz="1400" dirty="0" err="1" smtClean="0"/>
              <a:t>Kmeans</a:t>
            </a:r>
            <a:r>
              <a:rPr lang="zh-CN" altLang="en-US" sz="1400" dirty="0" smtClean="0"/>
              <a:t>，</a:t>
            </a:r>
            <a:r>
              <a:rPr lang="en-US" altLang="zh-CN" sz="1400" dirty="0" smtClean="0"/>
              <a:t>Mean-shift</a:t>
            </a:r>
            <a:r>
              <a:rPr lang="zh-CN" altLang="en-US" sz="1400" dirty="0" smtClean="0"/>
              <a:t>，</a:t>
            </a:r>
            <a:r>
              <a:rPr lang="en-US" altLang="zh-CN" sz="1400" dirty="0" smtClean="0"/>
              <a:t>DBSCAN</a:t>
            </a:r>
            <a:r>
              <a:rPr lang="zh-CN" altLang="en-US" sz="1400" dirty="0" smtClean="0"/>
              <a:t>，</a:t>
            </a:r>
            <a:r>
              <a:rPr lang="en-US" altLang="zh-CN" sz="1400" dirty="0" smtClean="0"/>
              <a:t>PIC</a:t>
            </a:r>
            <a:r>
              <a:rPr lang="zh-CN" altLang="en-US" sz="1400" dirty="0" smtClean="0"/>
              <a:t>，</a:t>
            </a:r>
            <a:r>
              <a:rPr lang="en-US" altLang="zh-CN" sz="1400" dirty="0" smtClean="0"/>
              <a:t>GMM</a:t>
            </a:r>
          </a:p>
          <a:p>
            <a:pPr>
              <a:buFont typeface="Wingdings" pitchFamily="2" charset="2"/>
              <a:buChar char="Ø"/>
            </a:pPr>
            <a:endParaRPr lang="en-US" altLang="zh-CN" sz="1400" dirty="0" smtClean="0"/>
          </a:p>
          <a:p>
            <a:pPr>
              <a:buFont typeface="Wingdings" pitchFamily="2" charset="2"/>
              <a:buChar char="Ø"/>
            </a:pPr>
            <a:r>
              <a:rPr lang="zh-CN" altLang="en-US" sz="1400" dirty="0" smtClean="0"/>
              <a:t>频繁项集：</a:t>
            </a:r>
            <a:r>
              <a:rPr lang="en-US" altLang="zh-CN" sz="1400" dirty="0" err="1" smtClean="0"/>
              <a:t>Apriori</a:t>
            </a:r>
            <a:r>
              <a:rPr lang="zh-CN" altLang="en-US" sz="1400" dirty="0" smtClean="0"/>
              <a:t>，</a:t>
            </a:r>
            <a:r>
              <a:rPr lang="en-US" altLang="zh-CN" sz="1400" dirty="0" smtClean="0"/>
              <a:t>FP-growth</a:t>
            </a:r>
            <a:r>
              <a:rPr lang="zh-CN" altLang="en-US" sz="1400" dirty="0" smtClean="0"/>
              <a:t>，</a:t>
            </a:r>
            <a:r>
              <a:rPr lang="en-US" altLang="zh-CN" sz="1400" dirty="0" err="1" smtClean="0"/>
              <a:t>PrefixSpan</a:t>
            </a: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zh-CN" altLang="en-US" sz="1400" dirty="0" smtClean="0"/>
              <a:t>降维：</a:t>
            </a:r>
            <a:r>
              <a:rPr lang="en-US" altLang="zh-CN" sz="1400" dirty="0" smtClean="0"/>
              <a:t>PCA</a:t>
            </a:r>
            <a:r>
              <a:rPr lang="zh-CN" altLang="en-US" sz="1400" dirty="0" smtClean="0"/>
              <a:t>，</a:t>
            </a:r>
            <a:r>
              <a:rPr lang="en-US" altLang="zh-CN" sz="1400" dirty="0" smtClean="0"/>
              <a:t>MDS</a:t>
            </a:r>
            <a:r>
              <a:rPr lang="zh-CN" altLang="en-US" sz="1400" dirty="0" smtClean="0"/>
              <a:t>，</a:t>
            </a:r>
            <a:r>
              <a:rPr lang="en-US" altLang="zh-CN" sz="1400" dirty="0" smtClean="0"/>
              <a:t>SVD </a:t>
            </a:r>
          </a:p>
          <a:p>
            <a:pPr>
              <a:buFont typeface="Wingdings" pitchFamily="2" charset="2"/>
              <a:buChar char="Ø"/>
            </a:pPr>
            <a:endParaRPr lang="en-US" altLang="zh-CN" sz="1400" dirty="0" smtClean="0"/>
          </a:p>
          <a:p>
            <a:pPr>
              <a:buFont typeface="Wingdings" pitchFamily="2" charset="2"/>
              <a:buChar char="Ø"/>
            </a:pPr>
            <a:r>
              <a:rPr lang="zh-CN" altLang="en-US" sz="1400" dirty="0" smtClean="0"/>
              <a:t>矩阵相关：矩阵分解，正则化矩阵分解，概率矩阵分解，分解机 </a:t>
            </a:r>
            <a:endParaRPr lang="en-US" altLang="zh-CN" sz="1400" dirty="0" smtClean="0"/>
          </a:p>
          <a:p>
            <a:pPr>
              <a:buFont typeface="Wingdings" pitchFamily="2" charset="2"/>
              <a:buChar char="Ø"/>
            </a:pPr>
            <a:endParaRPr lang="en-US" altLang="zh-CN" sz="1400" dirty="0" smtClean="0"/>
          </a:p>
          <a:p>
            <a:endParaRPr lang="en-US" altLang="zh-CN" sz="1400" dirty="0" smtClean="0"/>
          </a:p>
          <a:p>
            <a:pPr>
              <a:buFont typeface="Wingdings" pitchFamily="2" charset="2"/>
              <a:buChar char="Ø"/>
            </a:pPr>
            <a:endParaRPr lang="en-US" altLang="zh-CN" sz="1400" dirty="0" smtClean="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26</a:t>
            </a:fld>
            <a:endParaRPr kumimoji="0" lang="zh-CN" dirty="0"/>
          </a:p>
        </p:txBody>
      </p:sp>
      <p:sp>
        <p:nvSpPr>
          <p:cNvPr id="4" name="标题 3"/>
          <p:cNvSpPr>
            <a:spLocks noGrp="1"/>
          </p:cNvSpPr>
          <p:nvPr>
            <p:ph type="title"/>
          </p:nvPr>
        </p:nvSpPr>
        <p:spPr>
          <a:xfrm>
            <a:off x="266700" y="82372"/>
            <a:ext cx="6444651"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k</a:t>
            </a:r>
            <a:r>
              <a:rPr lang="zh-CN" altLang="en-US" dirty="0" smtClean="0">
                <a:solidFill>
                  <a:schemeClr val="bg2">
                    <a:lumMod val="50000"/>
                  </a:schemeClr>
                </a:solidFill>
                <a:effectLst/>
              </a:rPr>
              <a:t>邻近算法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49153" name="Picture 1"/>
          <p:cNvPicPr>
            <a:picLocks noChangeAspect="1" noChangeArrowheads="1"/>
          </p:cNvPicPr>
          <p:nvPr/>
        </p:nvPicPr>
        <p:blipFill>
          <a:blip r:embed="rId3" cstate="print"/>
          <a:srcRect/>
          <a:stretch>
            <a:fillRect/>
          </a:stretch>
        </p:blipFill>
        <p:spPr bwMode="auto">
          <a:xfrm>
            <a:off x="4536775" y="1148931"/>
            <a:ext cx="3619950" cy="2626024"/>
          </a:xfrm>
          <a:prstGeom prst="rect">
            <a:avLst/>
          </a:prstGeom>
          <a:noFill/>
          <a:ln w="9525">
            <a:noFill/>
            <a:miter lim="800000"/>
            <a:headEnd/>
            <a:tailEnd/>
          </a:ln>
        </p:spPr>
      </p:pic>
      <p:sp>
        <p:nvSpPr>
          <p:cNvPr id="7" name="矩形 6"/>
          <p:cNvSpPr/>
          <p:nvPr/>
        </p:nvSpPr>
        <p:spPr>
          <a:xfrm>
            <a:off x="491706" y="1320068"/>
            <a:ext cx="3830127" cy="2308324"/>
          </a:xfrm>
          <a:prstGeom prst="rect">
            <a:avLst/>
          </a:prstGeom>
        </p:spPr>
        <p:txBody>
          <a:bodyPr wrap="square">
            <a:spAutoFit/>
          </a:bodyPr>
          <a:lstStyle/>
          <a:p>
            <a:r>
              <a:rPr lang="en-US" altLang="zh-CN" dirty="0" smtClean="0"/>
              <a:t>1</a:t>
            </a:r>
            <a:r>
              <a:rPr lang="zh-CN" altLang="en-US" dirty="0" smtClean="0"/>
              <a:t>）计算测试数据与各个训练数据之间的距离；</a:t>
            </a:r>
          </a:p>
          <a:p>
            <a:r>
              <a:rPr lang="en-US" altLang="zh-CN" dirty="0" smtClean="0"/>
              <a:t>2</a:t>
            </a:r>
            <a:r>
              <a:rPr lang="zh-CN" altLang="en-US" dirty="0" smtClean="0"/>
              <a:t>）按照距离的递增关系进行排序；</a:t>
            </a:r>
          </a:p>
          <a:p>
            <a:r>
              <a:rPr lang="en-US" altLang="zh-CN" dirty="0" smtClean="0"/>
              <a:t>3</a:t>
            </a:r>
            <a:r>
              <a:rPr lang="zh-CN" altLang="en-US" dirty="0" smtClean="0"/>
              <a:t>）选取距离最小的</a:t>
            </a:r>
            <a:r>
              <a:rPr lang="en-US" altLang="zh-CN" dirty="0" smtClean="0"/>
              <a:t>K</a:t>
            </a:r>
            <a:r>
              <a:rPr lang="zh-CN" altLang="en-US" dirty="0" smtClean="0"/>
              <a:t>个点；</a:t>
            </a:r>
          </a:p>
          <a:p>
            <a:r>
              <a:rPr lang="en-US" altLang="zh-CN" dirty="0" smtClean="0"/>
              <a:t>4</a:t>
            </a:r>
            <a:r>
              <a:rPr lang="zh-CN" altLang="en-US" dirty="0" smtClean="0"/>
              <a:t>）确定前</a:t>
            </a:r>
            <a:r>
              <a:rPr lang="en-US" altLang="zh-CN" dirty="0" smtClean="0"/>
              <a:t>K</a:t>
            </a:r>
            <a:r>
              <a:rPr lang="zh-CN" altLang="en-US" dirty="0" smtClean="0"/>
              <a:t>个点所在类别的出现频率；</a:t>
            </a:r>
          </a:p>
          <a:p>
            <a:r>
              <a:rPr lang="en-US" altLang="zh-CN" dirty="0" smtClean="0"/>
              <a:t>5</a:t>
            </a:r>
            <a:r>
              <a:rPr lang="zh-CN" altLang="en-US" dirty="0" smtClean="0"/>
              <a:t>）返回前</a:t>
            </a:r>
            <a:r>
              <a:rPr lang="en-US" altLang="zh-CN" dirty="0" smtClean="0"/>
              <a:t>K</a:t>
            </a:r>
            <a:r>
              <a:rPr lang="zh-CN" altLang="en-US" dirty="0" smtClean="0"/>
              <a:t>个点中出现频率最高的类别作为测试数据的预测分类。</a:t>
            </a:r>
            <a:endParaRPr lang="zh-CN" altLang="en-US" dirty="0"/>
          </a:p>
        </p:txBody>
      </p:sp>
      <p:sp>
        <p:nvSpPr>
          <p:cNvPr id="8" name="矩形 7"/>
          <p:cNvSpPr/>
          <p:nvPr/>
        </p:nvSpPr>
        <p:spPr>
          <a:xfrm>
            <a:off x="500154" y="3820830"/>
            <a:ext cx="4109047" cy="369332"/>
          </a:xfrm>
          <a:prstGeom prst="rect">
            <a:avLst/>
          </a:prstGeom>
        </p:spPr>
        <p:txBody>
          <a:bodyPr wrap="square">
            <a:spAutoFit/>
          </a:bodyPr>
          <a:lstStyle/>
          <a:p>
            <a:r>
              <a:rPr lang="zh-CN" altLang="en-US" dirty="0" smtClean="0"/>
              <a:t>基于</a:t>
            </a:r>
            <a:r>
              <a:rPr lang="en-US" altLang="zh-CN" dirty="0" err="1" smtClean="0"/>
              <a:t>kNN</a:t>
            </a:r>
            <a:r>
              <a:rPr lang="zh-CN" altLang="en-US" dirty="0" smtClean="0"/>
              <a:t>的各种改进算法很多</a:t>
            </a:r>
            <a:endParaRPr lang="zh-CN" altLang="en-US"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27</a:t>
            </a:fld>
            <a:endParaRPr kumimoji="0" lang="zh-CN" dirty="0"/>
          </a:p>
        </p:txBody>
      </p:sp>
      <p:sp>
        <p:nvSpPr>
          <p:cNvPr id="4" name="标题 3"/>
          <p:cNvSpPr>
            <a:spLocks noGrp="1"/>
          </p:cNvSpPr>
          <p:nvPr>
            <p:ph type="title"/>
          </p:nvPr>
        </p:nvSpPr>
        <p:spPr>
          <a:xfrm>
            <a:off x="266700" y="82372"/>
            <a:ext cx="6444651"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朴素贝叶斯分类器</a:t>
            </a:r>
            <a:endParaRPr lang="zh-CN" altLang="en-US" dirty="0">
              <a:solidFill>
                <a:schemeClr val="bg2">
                  <a:lumMod val="50000"/>
                </a:schemeClr>
              </a:solidFill>
              <a:effectLst/>
            </a:endParaRPr>
          </a:p>
        </p:txBody>
      </p:sp>
      <p:sp>
        <p:nvSpPr>
          <p:cNvPr id="6" name="TextBox 5"/>
          <p:cNvSpPr txBox="1"/>
          <p:nvPr/>
        </p:nvSpPr>
        <p:spPr>
          <a:xfrm>
            <a:off x="266700" y="4582245"/>
            <a:ext cx="3890683" cy="369332"/>
          </a:xfrm>
          <a:prstGeom prst="rect">
            <a:avLst/>
          </a:prstGeom>
          <a:noFill/>
        </p:spPr>
        <p:txBody>
          <a:bodyPr wrap="square" rtlCol="0">
            <a:spAutoFit/>
          </a:bodyPr>
          <a:lstStyle/>
          <a:p>
            <a:endParaRPr lang="zh-CN" altLang="en-US" dirty="0"/>
          </a:p>
        </p:txBody>
      </p:sp>
      <p:sp>
        <p:nvSpPr>
          <p:cNvPr id="15" name="TextBox 14"/>
          <p:cNvSpPr txBox="1"/>
          <p:nvPr/>
        </p:nvSpPr>
        <p:spPr>
          <a:xfrm>
            <a:off x="461001" y="4820009"/>
            <a:ext cx="1252266" cy="369332"/>
          </a:xfrm>
          <a:prstGeom prst="rect">
            <a:avLst/>
          </a:prstGeom>
          <a:noFill/>
        </p:spPr>
        <p:txBody>
          <a:bodyPr wrap="none" rtlCol="0">
            <a:spAutoFit/>
          </a:bodyPr>
          <a:lstStyle/>
          <a:p>
            <a:r>
              <a:rPr lang="en-US" altLang="zh-CN" dirty="0" smtClean="0"/>
              <a:t>P</a:t>
            </a:r>
            <a:r>
              <a:rPr lang="zh-CN" altLang="en-US" dirty="0" smtClean="0"/>
              <a:t>（</a:t>
            </a:r>
            <a:r>
              <a:rPr lang="en-US" altLang="zh-CN" dirty="0" smtClean="0"/>
              <a:t>B|A) = </a:t>
            </a:r>
            <a:endParaRPr lang="zh-CN" altLang="en-US" dirty="0"/>
          </a:p>
        </p:txBody>
      </p:sp>
      <p:sp>
        <p:nvSpPr>
          <p:cNvPr id="16" name="TextBox 15"/>
          <p:cNvSpPr txBox="1"/>
          <p:nvPr/>
        </p:nvSpPr>
        <p:spPr>
          <a:xfrm>
            <a:off x="1637131" y="4604661"/>
            <a:ext cx="1830950" cy="369332"/>
          </a:xfrm>
          <a:prstGeom prst="rect">
            <a:avLst/>
          </a:prstGeom>
          <a:noFill/>
        </p:spPr>
        <p:txBody>
          <a:bodyPr wrap="none" rtlCol="0">
            <a:spAutoFit/>
          </a:bodyPr>
          <a:lstStyle/>
          <a:p>
            <a:r>
              <a:rPr lang="en-US" altLang="zh-CN" dirty="0" smtClean="0"/>
              <a:t>P</a:t>
            </a:r>
            <a:r>
              <a:rPr lang="zh-CN" altLang="en-US" dirty="0" smtClean="0"/>
              <a:t>（</a:t>
            </a:r>
            <a:r>
              <a:rPr lang="en-US" altLang="zh-CN" dirty="0" smtClean="0"/>
              <a:t>A|B</a:t>
            </a:r>
            <a:r>
              <a:rPr lang="zh-CN" altLang="en-US" dirty="0" smtClean="0"/>
              <a:t>）</a:t>
            </a:r>
            <a:r>
              <a:rPr lang="en-US" altLang="zh-CN" dirty="0" smtClean="0"/>
              <a:t>P</a:t>
            </a:r>
            <a:r>
              <a:rPr lang="zh-CN" altLang="en-US" dirty="0" smtClean="0"/>
              <a:t>（</a:t>
            </a:r>
            <a:r>
              <a:rPr lang="en-US" altLang="zh-CN" dirty="0" smtClean="0"/>
              <a:t>B</a:t>
            </a:r>
            <a:r>
              <a:rPr lang="zh-CN" altLang="en-US" dirty="0" smtClean="0"/>
              <a:t>）</a:t>
            </a:r>
            <a:endParaRPr lang="zh-CN" altLang="en-US" dirty="0"/>
          </a:p>
        </p:txBody>
      </p:sp>
      <p:sp>
        <p:nvSpPr>
          <p:cNvPr id="17" name="TextBox 16"/>
          <p:cNvSpPr txBox="1"/>
          <p:nvPr/>
        </p:nvSpPr>
        <p:spPr>
          <a:xfrm>
            <a:off x="2008192" y="5015478"/>
            <a:ext cx="901209" cy="369332"/>
          </a:xfrm>
          <a:prstGeom prst="rect">
            <a:avLst/>
          </a:prstGeom>
          <a:noFill/>
        </p:spPr>
        <p:txBody>
          <a:bodyPr wrap="none" rtlCol="0">
            <a:spAutoFit/>
          </a:bodyPr>
          <a:lstStyle/>
          <a:p>
            <a:r>
              <a:rPr lang="en-US" altLang="zh-CN" dirty="0" smtClean="0"/>
              <a:t>P</a:t>
            </a:r>
            <a:r>
              <a:rPr lang="zh-CN" altLang="en-US" dirty="0" smtClean="0"/>
              <a:t>（</a:t>
            </a:r>
            <a:r>
              <a:rPr lang="en-US" altLang="zh-CN" dirty="0" smtClean="0"/>
              <a:t>A</a:t>
            </a:r>
            <a:r>
              <a:rPr lang="zh-CN" altLang="en-US" dirty="0" smtClean="0"/>
              <a:t>）</a:t>
            </a:r>
            <a:endParaRPr lang="zh-CN" altLang="en-US" dirty="0"/>
          </a:p>
        </p:txBody>
      </p:sp>
      <p:cxnSp>
        <p:nvCxnSpPr>
          <p:cNvPr id="19" name="直接连接符 18"/>
          <p:cNvCxnSpPr/>
          <p:nvPr/>
        </p:nvCxnSpPr>
        <p:spPr>
          <a:xfrm flipV="1">
            <a:off x="1683514" y="4979043"/>
            <a:ext cx="1649895" cy="9939"/>
          </a:xfrm>
          <a:prstGeom prst="line">
            <a:avLst/>
          </a:prstGeom>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4351684" y="4820008"/>
            <a:ext cx="1920719" cy="369332"/>
          </a:xfrm>
          <a:prstGeom prst="rect">
            <a:avLst/>
          </a:prstGeom>
          <a:noFill/>
        </p:spPr>
        <p:txBody>
          <a:bodyPr wrap="none" rtlCol="0">
            <a:spAutoFit/>
          </a:bodyPr>
          <a:lstStyle/>
          <a:p>
            <a:r>
              <a:rPr lang="en-US" altLang="zh-CN" dirty="0" smtClean="0"/>
              <a:t>P</a:t>
            </a:r>
            <a:r>
              <a:rPr lang="zh-CN" altLang="en-US" dirty="0" smtClean="0"/>
              <a:t>（类别</a:t>
            </a:r>
            <a:r>
              <a:rPr lang="en-US" altLang="zh-CN" dirty="0" smtClean="0"/>
              <a:t>|</a:t>
            </a:r>
            <a:r>
              <a:rPr lang="zh-CN" altLang="en-US" dirty="0" smtClean="0"/>
              <a:t>特征</a:t>
            </a:r>
            <a:r>
              <a:rPr lang="en-US" altLang="zh-CN" dirty="0" smtClean="0"/>
              <a:t>) = </a:t>
            </a:r>
            <a:endParaRPr lang="zh-CN" altLang="en-US" dirty="0"/>
          </a:p>
        </p:txBody>
      </p:sp>
      <p:sp>
        <p:nvSpPr>
          <p:cNvPr id="23" name="TextBox 22"/>
          <p:cNvSpPr txBox="1"/>
          <p:nvPr/>
        </p:nvSpPr>
        <p:spPr>
          <a:xfrm>
            <a:off x="6094337" y="4604660"/>
            <a:ext cx="2845651" cy="369332"/>
          </a:xfrm>
          <a:prstGeom prst="rect">
            <a:avLst/>
          </a:prstGeom>
          <a:noFill/>
        </p:spPr>
        <p:txBody>
          <a:bodyPr wrap="none" rtlCol="0">
            <a:spAutoFit/>
          </a:bodyPr>
          <a:lstStyle/>
          <a:p>
            <a:r>
              <a:rPr lang="en-US" altLang="zh-CN" dirty="0" smtClean="0"/>
              <a:t>P</a:t>
            </a:r>
            <a:r>
              <a:rPr lang="zh-CN" altLang="en-US" dirty="0" smtClean="0"/>
              <a:t>（特征</a:t>
            </a:r>
            <a:r>
              <a:rPr lang="en-US" altLang="zh-CN" dirty="0" smtClean="0"/>
              <a:t>|</a:t>
            </a:r>
            <a:r>
              <a:rPr lang="zh-CN" altLang="en-US" dirty="0" smtClean="0"/>
              <a:t>类别）</a:t>
            </a:r>
            <a:r>
              <a:rPr lang="en-US" altLang="zh-CN" dirty="0" smtClean="0"/>
              <a:t>P</a:t>
            </a:r>
            <a:r>
              <a:rPr lang="zh-CN" altLang="en-US" dirty="0" smtClean="0"/>
              <a:t>（类别）</a:t>
            </a:r>
            <a:endParaRPr lang="zh-CN" altLang="en-US" dirty="0"/>
          </a:p>
        </p:txBody>
      </p:sp>
      <p:sp>
        <p:nvSpPr>
          <p:cNvPr id="24" name="TextBox 23"/>
          <p:cNvSpPr txBox="1"/>
          <p:nvPr/>
        </p:nvSpPr>
        <p:spPr>
          <a:xfrm>
            <a:off x="6733751" y="5015477"/>
            <a:ext cx="1223412" cy="369332"/>
          </a:xfrm>
          <a:prstGeom prst="rect">
            <a:avLst/>
          </a:prstGeom>
          <a:noFill/>
        </p:spPr>
        <p:txBody>
          <a:bodyPr wrap="none" rtlCol="0">
            <a:spAutoFit/>
          </a:bodyPr>
          <a:lstStyle/>
          <a:p>
            <a:r>
              <a:rPr lang="en-US" altLang="zh-CN" dirty="0" smtClean="0"/>
              <a:t>P</a:t>
            </a:r>
            <a:r>
              <a:rPr lang="zh-CN" altLang="en-US" dirty="0" smtClean="0"/>
              <a:t>（特征）</a:t>
            </a:r>
            <a:endParaRPr lang="zh-CN" altLang="en-US" dirty="0"/>
          </a:p>
        </p:txBody>
      </p:sp>
      <p:cxnSp>
        <p:nvCxnSpPr>
          <p:cNvPr id="25" name="直接连接符 24"/>
          <p:cNvCxnSpPr/>
          <p:nvPr/>
        </p:nvCxnSpPr>
        <p:spPr>
          <a:xfrm flipV="1">
            <a:off x="6140720" y="4955856"/>
            <a:ext cx="2610675" cy="33126"/>
          </a:xfrm>
          <a:prstGeom prst="line">
            <a:avLst/>
          </a:prstGeom>
        </p:spPr>
        <p:style>
          <a:lnRef idx="1">
            <a:schemeClr val="dk1"/>
          </a:lnRef>
          <a:fillRef idx="0">
            <a:schemeClr val="dk1"/>
          </a:fillRef>
          <a:effectRef idx="0">
            <a:schemeClr val="dk1"/>
          </a:effectRef>
          <a:fontRef idx="minor">
            <a:schemeClr val="tx1"/>
          </a:fontRef>
        </p:style>
      </p:cxnSp>
      <p:pic>
        <p:nvPicPr>
          <p:cNvPr id="3" name="图片 2"/>
          <p:cNvPicPr>
            <a:picLocks noChangeAspect="1"/>
          </p:cNvPicPr>
          <p:nvPr/>
        </p:nvPicPr>
        <p:blipFill>
          <a:blip r:embed="rId3"/>
          <a:stretch>
            <a:fillRect/>
          </a:stretch>
        </p:blipFill>
        <p:spPr>
          <a:xfrm>
            <a:off x="140052" y="1369809"/>
            <a:ext cx="2371429" cy="2542857"/>
          </a:xfrm>
          <a:prstGeom prst="rect">
            <a:avLst/>
          </a:prstGeom>
        </p:spPr>
      </p:pic>
      <p:pic>
        <p:nvPicPr>
          <p:cNvPr id="5" name="图片 4"/>
          <p:cNvPicPr>
            <a:picLocks noChangeAspect="1"/>
          </p:cNvPicPr>
          <p:nvPr/>
        </p:nvPicPr>
        <p:blipFill>
          <a:blip r:embed="rId4"/>
          <a:stretch>
            <a:fillRect/>
          </a:stretch>
        </p:blipFill>
        <p:spPr>
          <a:xfrm>
            <a:off x="2857641" y="1181853"/>
            <a:ext cx="2000000" cy="2380952"/>
          </a:xfrm>
          <a:prstGeom prst="rect">
            <a:avLst/>
          </a:prstGeom>
        </p:spPr>
      </p:pic>
      <p:pic>
        <p:nvPicPr>
          <p:cNvPr id="7" name="图片 6"/>
          <p:cNvPicPr>
            <a:picLocks noChangeAspect="1"/>
          </p:cNvPicPr>
          <p:nvPr/>
        </p:nvPicPr>
        <p:blipFill>
          <a:blip r:embed="rId5"/>
          <a:stretch>
            <a:fillRect/>
          </a:stretch>
        </p:blipFill>
        <p:spPr>
          <a:xfrm>
            <a:off x="3423535" y="3672661"/>
            <a:ext cx="904762" cy="561905"/>
          </a:xfrm>
          <a:prstGeom prst="rect">
            <a:avLst/>
          </a:prstGeom>
        </p:spPr>
      </p:pic>
      <p:pic>
        <p:nvPicPr>
          <p:cNvPr id="8" name="图片 7"/>
          <p:cNvPicPr>
            <a:picLocks noChangeAspect="1"/>
          </p:cNvPicPr>
          <p:nvPr/>
        </p:nvPicPr>
        <p:blipFill>
          <a:blip r:embed="rId6"/>
          <a:stretch>
            <a:fillRect/>
          </a:stretch>
        </p:blipFill>
        <p:spPr>
          <a:xfrm>
            <a:off x="5203801" y="1484095"/>
            <a:ext cx="3847619" cy="2428571"/>
          </a:xfrm>
          <a:prstGeom prst="rect">
            <a:avLst/>
          </a:prstGeom>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28</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感知机，</a:t>
            </a:r>
            <a:r>
              <a:rPr lang="en-US" altLang="zh-CN" dirty="0" smtClean="0">
                <a:solidFill>
                  <a:schemeClr val="bg2">
                    <a:lumMod val="50000"/>
                  </a:schemeClr>
                </a:solidFill>
                <a:effectLst/>
              </a:rPr>
              <a:t>SVM – </a:t>
            </a:r>
            <a:r>
              <a:rPr lang="zh-CN" altLang="en-US" dirty="0" smtClean="0">
                <a:solidFill>
                  <a:schemeClr val="bg2">
                    <a:lumMod val="50000"/>
                  </a:schemeClr>
                </a:solidFill>
                <a:effectLst/>
              </a:rPr>
              <a:t>分类问题</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41985" name="Picture 1"/>
          <p:cNvPicPr>
            <a:picLocks noChangeAspect="1" noChangeArrowheads="1"/>
          </p:cNvPicPr>
          <p:nvPr/>
        </p:nvPicPr>
        <p:blipFill>
          <a:blip r:embed="rId3" cstate="print"/>
          <a:srcRect/>
          <a:stretch>
            <a:fillRect/>
          </a:stretch>
        </p:blipFill>
        <p:spPr bwMode="auto">
          <a:xfrm>
            <a:off x="4934309" y="1192421"/>
            <a:ext cx="2929837" cy="2311253"/>
          </a:xfrm>
          <a:prstGeom prst="rect">
            <a:avLst/>
          </a:prstGeom>
          <a:noFill/>
          <a:ln w="9525">
            <a:noFill/>
            <a:miter lim="800000"/>
            <a:headEnd/>
            <a:tailEnd/>
          </a:ln>
        </p:spPr>
      </p:pic>
      <p:pic>
        <p:nvPicPr>
          <p:cNvPr id="41986" name="Picture 2"/>
          <p:cNvPicPr>
            <a:picLocks noChangeAspect="1" noChangeArrowheads="1"/>
          </p:cNvPicPr>
          <p:nvPr/>
        </p:nvPicPr>
        <p:blipFill>
          <a:blip r:embed="rId4" cstate="print"/>
          <a:srcRect/>
          <a:stretch>
            <a:fillRect/>
          </a:stretch>
        </p:blipFill>
        <p:spPr bwMode="auto">
          <a:xfrm>
            <a:off x="5340921" y="3581490"/>
            <a:ext cx="2595382" cy="1933575"/>
          </a:xfrm>
          <a:prstGeom prst="rect">
            <a:avLst/>
          </a:prstGeom>
          <a:noFill/>
          <a:ln w="9525">
            <a:noFill/>
            <a:miter lim="800000"/>
            <a:headEnd/>
            <a:tailEnd/>
          </a:ln>
        </p:spPr>
      </p:pic>
      <p:sp>
        <p:nvSpPr>
          <p:cNvPr id="7" name="矩形 6"/>
          <p:cNvSpPr/>
          <p:nvPr/>
        </p:nvSpPr>
        <p:spPr>
          <a:xfrm>
            <a:off x="508958" y="1302589"/>
            <a:ext cx="3985404" cy="3693319"/>
          </a:xfrm>
          <a:prstGeom prst="rect">
            <a:avLst/>
          </a:prstGeom>
        </p:spPr>
        <p:txBody>
          <a:bodyPr wrap="square">
            <a:spAutoFit/>
          </a:bodyPr>
          <a:lstStyle/>
          <a:p>
            <a:r>
              <a:rPr lang="zh-CN" altLang="en-US" dirty="0" smtClean="0"/>
              <a:t>感知机</a:t>
            </a:r>
            <a:endParaRPr lang="en-US" altLang="zh-CN" dirty="0" smtClean="0"/>
          </a:p>
          <a:p>
            <a:endParaRPr lang="en-US" altLang="zh-CN" dirty="0" smtClean="0"/>
          </a:p>
          <a:p>
            <a:r>
              <a:rPr lang="zh-CN" altLang="en-US" dirty="0" smtClean="0"/>
              <a:t>只要数据集线性可分，那么感知机就一定能 “荡” 到一个能分开数据集的地方</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那么反过来，如果数据集线性不可分，它将会一直 “荡来荡去”，直到达到迭代上限而停下</a:t>
            </a:r>
            <a:endParaRPr lang="en-US" altLang="zh-CN" dirty="0" smtClean="0"/>
          </a:p>
          <a:p>
            <a:endParaRPr lang="en-US" altLang="zh-CN" dirty="0" smtClean="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29</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感知机，</a:t>
            </a:r>
            <a:r>
              <a:rPr lang="en-US" altLang="zh-CN" dirty="0" smtClean="0">
                <a:solidFill>
                  <a:schemeClr val="bg2">
                    <a:lumMod val="50000"/>
                  </a:schemeClr>
                </a:solidFill>
                <a:effectLst/>
              </a:rPr>
              <a:t>SVM</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78850" name="Picture 2"/>
          <p:cNvPicPr>
            <a:picLocks noChangeAspect="1" noChangeArrowheads="1"/>
          </p:cNvPicPr>
          <p:nvPr/>
        </p:nvPicPr>
        <p:blipFill>
          <a:blip r:embed="rId3" cstate="print"/>
          <a:srcRect/>
          <a:stretch>
            <a:fillRect/>
          </a:stretch>
        </p:blipFill>
        <p:spPr bwMode="auto">
          <a:xfrm>
            <a:off x="0" y="1023489"/>
            <a:ext cx="2836997" cy="2924353"/>
          </a:xfrm>
          <a:prstGeom prst="rect">
            <a:avLst/>
          </a:prstGeom>
          <a:noFill/>
          <a:ln w="9525">
            <a:noFill/>
            <a:miter lim="800000"/>
            <a:headEnd/>
            <a:tailEnd/>
          </a:ln>
        </p:spPr>
      </p:pic>
      <p:pic>
        <p:nvPicPr>
          <p:cNvPr id="78851" name="Picture 3"/>
          <p:cNvPicPr>
            <a:picLocks noChangeAspect="1" noChangeArrowheads="1"/>
          </p:cNvPicPr>
          <p:nvPr/>
        </p:nvPicPr>
        <p:blipFill>
          <a:blip r:embed="rId4" cstate="print"/>
          <a:srcRect/>
          <a:stretch>
            <a:fillRect/>
          </a:stretch>
        </p:blipFill>
        <p:spPr bwMode="auto">
          <a:xfrm>
            <a:off x="2903401" y="1064282"/>
            <a:ext cx="3085937" cy="2811493"/>
          </a:xfrm>
          <a:prstGeom prst="rect">
            <a:avLst/>
          </a:prstGeom>
          <a:noFill/>
          <a:ln w="9525">
            <a:noFill/>
            <a:miter lim="800000"/>
            <a:headEnd/>
            <a:tailEnd/>
          </a:ln>
        </p:spPr>
      </p:pic>
      <p:pic>
        <p:nvPicPr>
          <p:cNvPr id="78852" name="Picture 4"/>
          <p:cNvPicPr>
            <a:picLocks noChangeAspect="1" noChangeArrowheads="1"/>
          </p:cNvPicPr>
          <p:nvPr/>
        </p:nvPicPr>
        <p:blipFill>
          <a:blip r:embed="rId5" cstate="print"/>
          <a:srcRect/>
          <a:stretch>
            <a:fillRect/>
          </a:stretch>
        </p:blipFill>
        <p:spPr bwMode="auto">
          <a:xfrm>
            <a:off x="6042701" y="1004798"/>
            <a:ext cx="2751749" cy="2952840"/>
          </a:xfrm>
          <a:prstGeom prst="rect">
            <a:avLst/>
          </a:prstGeom>
          <a:noFill/>
          <a:ln w="9525">
            <a:noFill/>
            <a:miter lim="800000"/>
            <a:headEnd/>
            <a:tailEnd/>
          </a:ln>
        </p:spPr>
      </p:pic>
      <p:sp>
        <p:nvSpPr>
          <p:cNvPr id="8" name="矩形 7"/>
          <p:cNvSpPr/>
          <p:nvPr/>
        </p:nvSpPr>
        <p:spPr>
          <a:xfrm>
            <a:off x="206229" y="4281984"/>
            <a:ext cx="5946094" cy="1200329"/>
          </a:xfrm>
          <a:prstGeom prst="rect">
            <a:avLst/>
          </a:prstGeom>
        </p:spPr>
        <p:txBody>
          <a:bodyPr wrap="square">
            <a:spAutoFit/>
          </a:bodyPr>
          <a:lstStyle/>
          <a:p>
            <a:r>
              <a:rPr lang="zh-CN" altLang="en-US" dirty="0" smtClean="0"/>
              <a:t>支持向量机（</a:t>
            </a:r>
            <a:r>
              <a:rPr lang="en-US" altLang="zh-CN" dirty="0" smtClean="0"/>
              <a:t>SVM</a:t>
            </a:r>
            <a:r>
              <a:rPr lang="zh-CN" altLang="en-US" dirty="0" smtClean="0"/>
              <a:t>）：</a:t>
            </a:r>
            <a:r>
              <a:rPr lang="en-US" altLang="zh-CN" dirty="0" smtClean="0"/>
              <a:t>SVM</a:t>
            </a:r>
            <a:r>
              <a:rPr lang="zh-CN" altLang="en-US" dirty="0" smtClean="0"/>
              <a:t>利用核函数原始空间映射到一个更高维的特质空间中，使得样本在这个新的高维空间中可以被线性划分为两类</a:t>
            </a:r>
            <a:endParaRPr lang="en-US" altLang="zh-CN" dirty="0" smtClean="0"/>
          </a:p>
          <a:p>
            <a:endParaRPr lang="en-US" altLang="zh-CN" dirty="0" smtClean="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一、培训内容简介</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3</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培训的内容</a:t>
            </a:r>
            <a:endParaRPr lang="en-US" altLang="zh-CN" sz="2800" dirty="0" smtClean="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介绍和演示平台较高阶的功能</a:t>
            </a:r>
            <a:r>
              <a:rPr lang="zh-CN" altLang="en-US" sz="2800" dirty="0">
                <a:latin typeface="华文楷体" pitchFamily="2" charset="-122"/>
                <a:ea typeface="华文楷体" pitchFamily="2" charset="-122"/>
              </a:rPr>
              <a:t>使用</a:t>
            </a:r>
            <a:endParaRPr lang="en-US" altLang="zh-CN" sz="2800" dirty="0">
              <a:latin typeface="华文楷体" pitchFamily="2" charset="-122"/>
              <a:ea typeface="华文楷体" pitchFamily="2" charset="-122"/>
            </a:endParaRPr>
          </a:p>
          <a:p>
            <a:pPr lvl="1"/>
            <a:r>
              <a:rPr lang="zh-CN" altLang="en-US" sz="2800" dirty="0">
                <a:latin typeface="华文楷体" pitchFamily="2" charset="-122"/>
                <a:ea typeface="华文楷体" pitchFamily="2" charset="-122"/>
              </a:rPr>
              <a:t>介绍数据挖掘基础算子清单</a:t>
            </a:r>
            <a:r>
              <a:rPr lang="zh-CN" altLang="en-US" sz="2800" dirty="0" smtClean="0">
                <a:latin typeface="华文楷体" pitchFamily="2" charset="-122"/>
                <a:ea typeface="华文楷体" pitchFamily="2" charset="-122"/>
              </a:rPr>
              <a:t>及其基本功能</a:t>
            </a:r>
            <a:endParaRPr lang="en-US" altLang="zh-CN" sz="2800" dirty="0" smtClean="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介绍和演示基于平台的</a:t>
            </a:r>
            <a:r>
              <a:rPr lang="zh-CN" altLang="en-US" sz="2800" dirty="0">
                <a:latin typeface="华文楷体" pitchFamily="2" charset="-122"/>
                <a:ea typeface="华文楷体" pitchFamily="2" charset="-122"/>
              </a:rPr>
              <a:t>算子开发流程</a:t>
            </a:r>
            <a:r>
              <a:rPr lang="zh-CN" altLang="en-US" sz="2800" dirty="0" smtClean="0">
                <a:latin typeface="华文楷体" pitchFamily="2" charset="-122"/>
                <a:ea typeface="华文楷体" pitchFamily="2" charset="-122"/>
              </a:rPr>
              <a:t>和基本接口</a:t>
            </a:r>
            <a:endParaRPr lang="en-US" altLang="zh-CN" sz="2800" dirty="0" smtClean="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分享</a:t>
            </a:r>
            <a:r>
              <a:rPr lang="en-US" altLang="zh-CN" sz="2800" dirty="0" smtClean="0">
                <a:latin typeface="华文楷体" pitchFamily="2" charset="-122"/>
                <a:ea typeface="华文楷体" pitchFamily="2" charset="-122"/>
              </a:rPr>
              <a:t>spark</a:t>
            </a:r>
            <a:r>
              <a:rPr lang="zh-CN" altLang="en-US" sz="2800" dirty="0" smtClean="0">
                <a:latin typeface="华文楷体" pitchFamily="2" charset="-122"/>
                <a:ea typeface="华文楷体" pitchFamily="2" charset="-122"/>
              </a:rPr>
              <a:t>开发的性能调优方式并介绍平台配置参数</a:t>
            </a:r>
            <a:endParaRPr lang="en-US" altLang="zh-CN" sz="3200" dirty="0" smtClean="0">
              <a:latin typeface="华文楷体" pitchFamily="2" charset="-122"/>
              <a:ea typeface="华文楷体" pitchFamily="2" charset="-122"/>
            </a:endParaRPr>
          </a:p>
        </p:txBody>
      </p:sp>
    </p:spTree>
    <p:extLst>
      <p:ext uri="{BB962C8B-B14F-4D97-AF65-F5344CB8AC3E}">
        <p14:creationId xmlns:p14="http://schemas.microsoft.com/office/powerpoint/2010/main" val="36162066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30</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决策树系列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0136" y="1026544"/>
            <a:ext cx="2865227" cy="2268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565567" y="1190685"/>
            <a:ext cx="4324711" cy="4524315"/>
          </a:xfrm>
          <a:prstGeom prst="rect">
            <a:avLst/>
          </a:prstGeom>
        </p:spPr>
        <p:txBody>
          <a:bodyPr wrap="square">
            <a:spAutoFit/>
          </a:bodyPr>
          <a:lstStyle/>
          <a:p>
            <a:r>
              <a:rPr lang="zh-CN" altLang="en-US" dirty="0" smtClean="0"/>
              <a:t>信息熵：描述信息混乱或确定程度的值，熵越大混乱程度越高，熵越小，混乱程度越小</a:t>
            </a:r>
            <a:endParaRPr lang="en-US" altLang="zh-CN" dirty="0" smtClean="0"/>
          </a:p>
          <a:p>
            <a:endParaRPr lang="en-US" altLang="zh-CN" dirty="0" smtClean="0"/>
          </a:p>
          <a:p>
            <a:endParaRPr lang="en-US" altLang="zh-CN" dirty="0" smtClean="0"/>
          </a:p>
          <a:p>
            <a:r>
              <a:rPr lang="zh-CN" altLang="en-US" dirty="0" smtClean="0"/>
              <a:t>信息增益 ：</a:t>
            </a:r>
            <a:r>
              <a:rPr lang="zh-CN" altLang="zh-CN" dirty="0" smtClean="0"/>
              <a:t>衡量一个属性区分样本的能力。 当新增一个属性时，信息熵的变化大小即为信息增益。</a:t>
            </a:r>
            <a:r>
              <a:rPr lang="en-US" altLang="zh-CN" dirty="0" smtClean="0"/>
              <a:t> </a:t>
            </a:r>
            <a:r>
              <a:rPr lang="zh-CN" altLang="en-US" dirty="0" smtClean="0"/>
              <a:t>信息增益</a:t>
            </a:r>
            <a:r>
              <a:rPr lang="zh-CN" altLang="zh-CN" dirty="0" smtClean="0"/>
              <a:t>越大表示</a:t>
            </a:r>
            <a:r>
              <a:rPr lang="en-US" altLang="zh-CN" dirty="0" smtClean="0"/>
              <a:t>x</a:t>
            </a:r>
            <a:r>
              <a:rPr lang="zh-CN" altLang="zh-CN" dirty="0" smtClean="0"/>
              <a:t>越重要</a:t>
            </a:r>
            <a:r>
              <a:rPr lang="en-US" altLang="zh-CN" dirty="0" smtClean="0"/>
              <a:t>  </a:t>
            </a:r>
          </a:p>
          <a:p>
            <a:r>
              <a:rPr lang="en-US" altLang="zh-CN" dirty="0" smtClean="0"/>
              <a:t>         </a:t>
            </a:r>
            <a:r>
              <a:rPr lang="zh-CN" altLang="en-US" dirty="0" smtClean="0"/>
              <a:t>   </a:t>
            </a:r>
            <a:r>
              <a:rPr lang="en-US" altLang="zh-CN" i="1" dirty="0" smtClean="0"/>
              <a:t>g</a:t>
            </a:r>
            <a:r>
              <a:rPr lang="en-US" altLang="zh-CN" dirty="0" smtClean="0"/>
              <a:t>(</a:t>
            </a:r>
            <a:r>
              <a:rPr lang="en-US" altLang="zh-CN" i="1" dirty="0" smtClean="0"/>
              <a:t>D</a:t>
            </a:r>
            <a:r>
              <a:rPr lang="en-US" altLang="zh-CN" dirty="0" smtClean="0"/>
              <a:t>,</a:t>
            </a:r>
            <a:r>
              <a:rPr lang="en-US" altLang="zh-CN" i="1" dirty="0" smtClean="0"/>
              <a:t>A</a:t>
            </a:r>
            <a:r>
              <a:rPr lang="en-US" altLang="zh-CN" dirty="0" smtClean="0"/>
              <a:t>)=</a:t>
            </a:r>
            <a:r>
              <a:rPr lang="en-US" altLang="zh-CN" i="1" dirty="0" smtClean="0"/>
              <a:t>H</a:t>
            </a:r>
            <a:r>
              <a:rPr lang="en-US" altLang="zh-CN" dirty="0" smtClean="0"/>
              <a:t>(</a:t>
            </a:r>
            <a:r>
              <a:rPr lang="en-US" altLang="zh-CN" i="1" dirty="0" smtClean="0"/>
              <a:t>D</a:t>
            </a:r>
            <a:r>
              <a:rPr lang="en-US" altLang="zh-CN" dirty="0" smtClean="0"/>
              <a:t>)−</a:t>
            </a:r>
            <a:r>
              <a:rPr lang="en-US" altLang="zh-CN" i="1" dirty="0" smtClean="0"/>
              <a:t>H</a:t>
            </a:r>
            <a:r>
              <a:rPr lang="en-US" altLang="zh-CN" dirty="0" smtClean="0"/>
              <a:t>(</a:t>
            </a:r>
            <a:r>
              <a:rPr lang="en-US" altLang="zh-CN" i="1" dirty="0" smtClean="0"/>
              <a:t>D</a:t>
            </a:r>
            <a:r>
              <a:rPr lang="en-US" altLang="zh-CN" dirty="0" smtClean="0"/>
              <a:t>|</a:t>
            </a:r>
            <a:r>
              <a:rPr lang="en-US" altLang="zh-CN" i="1" dirty="0" smtClean="0"/>
              <a:t>A</a:t>
            </a:r>
            <a:r>
              <a:rPr lang="en-US" altLang="zh-CN" dirty="0" smtClean="0"/>
              <a:t>)</a:t>
            </a:r>
          </a:p>
          <a:p>
            <a:endParaRPr lang="en-US" altLang="zh-CN" dirty="0" smtClean="0"/>
          </a:p>
          <a:p>
            <a:endParaRPr lang="en-US" altLang="zh-CN" dirty="0" smtClean="0"/>
          </a:p>
          <a:p>
            <a:r>
              <a:rPr lang="zh-CN" altLang="en-US" dirty="0" smtClean="0"/>
              <a:t>我们希望选择的作为树的分差点，应该符合信息熵最小，信息增益最大的特征</a:t>
            </a:r>
            <a:endParaRPr lang="en-US" altLang="zh-CN" dirty="0" smtClean="0"/>
          </a:p>
          <a:p>
            <a:endParaRPr lang="en-US" altLang="zh-CN" dirty="0" smtClean="0"/>
          </a:p>
          <a:p>
            <a:endParaRPr lang="en-US" altLang="zh-CN" dirty="0" smtClean="0"/>
          </a:p>
        </p:txBody>
      </p:sp>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6427" y="1986763"/>
            <a:ext cx="2409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2571" y="3419412"/>
            <a:ext cx="295275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srcRect/>
          <a:stretch>
            <a:fillRect/>
          </a:stretch>
        </p:blipFill>
        <p:spPr bwMode="auto">
          <a:xfrm>
            <a:off x="3436278" y="1101664"/>
            <a:ext cx="5050497" cy="4422836"/>
          </a:xfrm>
          <a:prstGeom prst="rect">
            <a:avLst/>
          </a:prstGeom>
          <a:noFill/>
          <a:ln w="9525">
            <a:noFill/>
            <a:miter lim="800000"/>
            <a:headEnd/>
            <a:tailEnd/>
          </a:ln>
        </p:spPr>
      </p:pic>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31</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决策树系列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7" name="Picture 7"/>
          <p:cNvPicPr>
            <a:picLocks noChangeAspect="1" noChangeArrowheads="1"/>
          </p:cNvPicPr>
          <p:nvPr/>
        </p:nvPicPr>
        <p:blipFill>
          <a:blip r:embed="rId4" cstate="print"/>
          <a:srcRect/>
          <a:stretch>
            <a:fillRect/>
          </a:stretch>
        </p:blipFill>
        <p:spPr bwMode="auto">
          <a:xfrm>
            <a:off x="5303" y="1024297"/>
            <a:ext cx="3461798" cy="4252553"/>
          </a:xfrm>
          <a:prstGeom prst="rect">
            <a:avLst/>
          </a:prstGeom>
          <a:noFill/>
          <a:ln w="9525">
            <a:noFill/>
            <a:miter lim="800000"/>
            <a:headEnd/>
            <a:tailEnd/>
          </a:ln>
        </p:spPr>
      </p:pic>
      <p:sp>
        <p:nvSpPr>
          <p:cNvPr id="9" name="矩形 8"/>
          <p:cNvSpPr/>
          <p:nvPr/>
        </p:nvSpPr>
        <p:spPr>
          <a:xfrm>
            <a:off x="7447112" y="3625252"/>
            <a:ext cx="1696888" cy="338554"/>
          </a:xfrm>
          <a:prstGeom prst="rect">
            <a:avLst/>
          </a:prstGeom>
        </p:spPr>
        <p:txBody>
          <a:bodyPr wrap="square">
            <a:spAutoFit/>
          </a:bodyPr>
          <a:lstStyle/>
          <a:p>
            <a:r>
              <a:rPr lang="en-US" altLang="zh-CN" sz="1600" dirty="0" smtClean="0"/>
              <a:t>G(windy) = 0.048</a:t>
            </a:r>
          </a:p>
        </p:txBody>
      </p:sp>
      <p:sp>
        <p:nvSpPr>
          <p:cNvPr id="10" name="矩形 9"/>
          <p:cNvSpPr/>
          <p:nvPr/>
        </p:nvSpPr>
        <p:spPr>
          <a:xfrm>
            <a:off x="4580088" y="1472602"/>
            <a:ext cx="1792138" cy="338554"/>
          </a:xfrm>
          <a:prstGeom prst="rect">
            <a:avLst/>
          </a:prstGeom>
        </p:spPr>
        <p:txBody>
          <a:bodyPr wrap="square">
            <a:spAutoFit/>
          </a:bodyPr>
          <a:lstStyle/>
          <a:p>
            <a:r>
              <a:rPr lang="en-US" altLang="zh-CN" sz="1600" dirty="0" smtClean="0"/>
              <a:t>G(outlook) = 0.247</a:t>
            </a:r>
          </a:p>
        </p:txBody>
      </p:sp>
      <p:sp>
        <p:nvSpPr>
          <p:cNvPr id="11" name="矩形 10"/>
          <p:cNvSpPr/>
          <p:nvPr/>
        </p:nvSpPr>
        <p:spPr>
          <a:xfrm>
            <a:off x="7513787" y="1529752"/>
            <a:ext cx="1754038" cy="338554"/>
          </a:xfrm>
          <a:prstGeom prst="rect">
            <a:avLst/>
          </a:prstGeom>
        </p:spPr>
        <p:txBody>
          <a:bodyPr wrap="square">
            <a:spAutoFit/>
          </a:bodyPr>
          <a:lstStyle/>
          <a:p>
            <a:r>
              <a:rPr lang="en-US" altLang="zh-CN" sz="1600" dirty="0" smtClean="0"/>
              <a:t>G(temp) = 0.029</a:t>
            </a:r>
          </a:p>
        </p:txBody>
      </p:sp>
      <p:sp>
        <p:nvSpPr>
          <p:cNvPr id="12" name="矩形 11"/>
          <p:cNvSpPr/>
          <p:nvPr/>
        </p:nvSpPr>
        <p:spPr>
          <a:xfrm>
            <a:off x="4608661" y="3530002"/>
            <a:ext cx="1973113" cy="338554"/>
          </a:xfrm>
          <a:prstGeom prst="rect">
            <a:avLst/>
          </a:prstGeom>
        </p:spPr>
        <p:txBody>
          <a:bodyPr wrap="square">
            <a:spAutoFit/>
          </a:bodyPr>
          <a:lstStyle/>
          <a:p>
            <a:r>
              <a:rPr lang="en-US" altLang="zh-CN" sz="1600" dirty="0" smtClean="0"/>
              <a:t>G(humidity) = 0.152</a:t>
            </a:r>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1242" y="1061228"/>
            <a:ext cx="7526908" cy="3139321"/>
          </a:xfrm>
          <a:prstGeom prst="rect">
            <a:avLst/>
          </a:prstGeom>
        </p:spPr>
        <p:txBody>
          <a:bodyPr wrap="square">
            <a:spAutoFit/>
          </a:bodyPr>
          <a:lstStyle/>
          <a:p>
            <a:pPr>
              <a:buFont typeface="Wingdings" pitchFamily="2" charset="2"/>
              <a:buChar char="Ø"/>
            </a:pPr>
            <a:r>
              <a:rPr lang="en-US" altLang="zh-CN" dirty="0" smtClean="0"/>
              <a:t>ID3 </a:t>
            </a:r>
            <a:r>
              <a:rPr lang="zh-CN" altLang="en-US" dirty="0" smtClean="0"/>
              <a:t>决策树</a:t>
            </a:r>
            <a:r>
              <a:rPr lang="en-US" altLang="zh-CN" dirty="0" smtClean="0"/>
              <a:t> </a:t>
            </a:r>
            <a:r>
              <a:rPr lang="zh-CN" altLang="en-US" dirty="0" smtClean="0"/>
              <a:t>：明显的不足就是在一个特征属性类别较多的情况下，这个特征的信息增益往往也会较大，从而总是偏向于选取这种类别较多的属性作为第一个树节点</a:t>
            </a:r>
            <a:endParaRPr lang="en-US" altLang="zh-CN" dirty="0" smtClean="0"/>
          </a:p>
          <a:p>
            <a:pPr>
              <a:buFont typeface="Wingdings" pitchFamily="2" charset="2"/>
              <a:buChar char="Ø"/>
            </a:pPr>
            <a:endParaRPr lang="en-US" altLang="zh-CN" dirty="0" smtClean="0"/>
          </a:p>
          <a:p>
            <a:pPr>
              <a:buFont typeface="Wingdings" pitchFamily="2" charset="2"/>
              <a:buChar char="Ø"/>
            </a:pPr>
            <a:r>
              <a:rPr lang="en-US" altLang="zh-CN" dirty="0" smtClean="0"/>
              <a:t>C4.5 </a:t>
            </a:r>
            <a:r>
              <a:rPr lang="zh-CN" altLang="en-US" dirty="0" smtClean="0"/>
              <a:t>决策树：对</a:t>
            </a:r>
            <a:r>
              <a:rPr lang="en-US" altLang="zh-CN" dirty="0" smtClean="0"/>
              <a:t>ID3</a:t>
            </a:r>
            <a:r>
              <a:rPr lang="zh-CN" altLang="en-US" dirty="0" smtClean="0"/>
              <a:t>的改进，根据信息增益率选择根节点</a:t>
            </a:r>
            <a:endParaRPr lang="en-US" altLang="zh-CN" dirty="0" smtClean="0"/>
          </a:p>
          <a:p>
            <a:pPr>
              <a:buFont typeface="Wingdings" pitchFamily="2" charset="2"/>
              <a:buChar char="Ø"/>
            </a:pPr>
            <a:endParaRPr lang="en-US" altLang="zh-CN" dirty="0" smtClean="0"/>
          </a:p>
          <a:p>
            <a:pPr>
              <a:buFont typeface="Wingdings" pitchFamily="2" charset="2"/>
              <a:buChar char="Ø"/>
            </a:pPr>
            <a:r>
              <a:rPr lang="zh-CN" altLang="en-US" dirty="0" smtClean="0"/>
              <a:t>分类回归树</a:t>
            </a:r>
            <a:r>
              <a:rPr lang="en-US" altLang="zh-CN" dirty="0" smtClean="0"/>
              <a:t>CART</a:t>
            </a:r>
            <a:r>
              <a:rPr lang="zh-CN" altLang="en-US" dirty="0" smtClean="0"/>
              <a:t>：根据</a:t>
            </a:r>
            <a:r>
              <a:rPr lang="en-US" altLang="zh-CN" dirty="0" err="1" smtClean="0"/>
              <a:t>Gini</a:t>
            </a:r>
            <a:r>
              <a:rPr lang="zh-CN" altLang="en-US" dirty="0" smtClean="0"/>
              <a:t>系数选择根节点，一定是二叉树</a:t>
            </a:r>
            <a:endParaRPr lang="en-US" altLang="zh-CN" dirty="0" smtClean="0"/>
          </a:p>
          <a:p>
            <a:pPr>
              <a:buFont typeface="Wingdings" pitchFamily="2" charset="2"/>
              <a:buChar char="Ø"/>
            </a:pPr>
            <a:endParaRPr lang="en-US" altLang="zh-CN" dirty="0" smtClean="0"/>
          </a:p>
          <a:p>
            <a:pPr>
              <a:buFont typeface="Wingdings" pitchFamily="2" charset="2"/>
              <a:buChar char="Ø"/>
            </a:pPr>
            <a:endParaRPr lang="en-US" altLang="zh-CN" dirty="0" smtClean="0"/>
          </a:p>
          <a:p>
            <a:pPr>
              <a:buFont typeface="Wingdings" pitchFamily="2" charset="2"/>
              <a:buChar char="Ø"/>
            </a:pPr>
            <a:r>
              <a:rPr lang="zh-CN" altLang="en-US" dirty="0" smtClean="0"/>
              <a:t>随机森林：构造多棵决策树（几十上百），树节点随机挑选，对于新的训练集，采用民主投票表决的方式决定属于哪类</a:t>
            </a:r>
            <a:endParaRPr lang="en-US" altLang="zh-CN" dirty="0" smtClean="0"/>
          </a:p>
        </p:txBody>
      </p:sp>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32</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决策树系列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38914" name="Picture 2"/>
          <p:cNvPicPr>
            <a:picLocks noChangeAspect="1" noChangeArrowheads="1"/>
          </p:cNvPicPr>
          <p:nvPr/>
        </p:nvPicPr>
        <p:blipFill>
          <a:blip r:embed="rId3" cstate="print"/>
          <a:srcRect/>
          <a:stretch>
            <a:fillRect/>
          </a:stretch>
        </p:blipFill>
        <p:spPr bwMode="auto">
          <a:xfrm>
            <a:off x="2028738" y="3034614"/>
            <a:ext cx="2047875" cy="428625"/>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33</a:t>
            </a:fld>
            <a:endParaRPr kumimoji="0" lang="zh-CN" dirty="0"/>
          </a:p>
        </p:txBody>
      </p:sp>
      <p:sp>
        <p:nvSpPr>
          <p:cNvPr id="4" name="标题 3"/>
          <p:cNvSpPr>
            <a:spLocks noGrp="1"/>
          </p:cNvSpPr>
          <p:nvPr>
            <p:ph type="title"/>
          </p:nvPr>
        </p:nvSpPr>
        <p:spPr>
          <a:xfrm>
            <a:off x="266699" y="82372"/>
            <a:ext cx="7229655"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线性回归，岭回归，</a:t>
            </a:r>
            <a:r>
              <a:rPr lang="en-US" altLang="zh-CN" dirty="0" smtClean="0">
                <a:solidFill>
                  <a:schemeClr val="bg2">
                    <a:lumMod val="50000"/>
                  </a:schemeClr>
                </a:solidFill>
                <a:effectLst/>
              </a:rPr>
              <a:t>Lasso</a:t>
            </a:r>
            <a:r>
              <a:rPr lang="zh-CN" altLang="en-US" dirty="0" smtClean="0">
                <a:solidFill>
                  <a:schemeClr val="bg2">
                    <a:lumMod val="50000"/>
                  </a:schemeClr>
                </a:solidFill>
                <a:effectLst/>
              </a:rPr>
              <a:t>回归</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44033" name="Picture 1"/>
          <p:cNvPicPr>
            <a:picLocks noChangeAspect="1" noChangeArrowheads="1"/>
          </p:cNvPicPr>
          <p:nvPr/>
        </p:nvPicPr>
        <p:blipFill>
          <a:blip r:embed="rId3" cstate="print"/>
          <a:srcRect/>
          <a:stretch>
            <a:fillRect/>
          </a:stretch>
        </p:blipFill>
        <p:spPr bwMode="auto">
          <a:xfrm>
            <a:off x="439946" y="1145138"/>
            <a:ext cx="2474523" cy="1928831"/>
          </a:xfrm>
          <a:prstGeom prst="rect">
            <a:avLst/>
          </a:prstGeom>
          <a:noFill/>
          <a:ln w="9525">
            <a:noFill/>
            <a:miter lim="800000"/>
            <a:headEnd/>
            <a:tailEnd/>
          </a:ln>
        </p:spPr>
      </p:pic>
      <p:pic>
        <p:nvPicPr>
          <p:cNvPr id="44034" name="Picture 2"/>
          <p:cNvPicPr>
            <a:picLocks noChangeAspect="1" noChangeArrowheads="1"/>
          </p:cNvPicPr>
          <p:nvPr/>
        </p:nvPicPr>
        <p:blipFill>
          <a:blip r:embed="rId4" cstate="print"/>
          <a:srcRect/>
          <a:stretch>
            <a:fillRect/>
          </a:stretch>
        </p:blipFill>
        <p:spPr bwMode="auto">
          <a:xfrm>
            <a:off x="4345018" y="1204914"/>
            <a:ext cx="3125458" cy="1779826"/>
          </a:xfrm>
          <a:prstGeom prst="rect">
            <a:avLst/>
          </a:prstGeom>
          <a:noFill/>
          <a:ln w="9525">
            <a:noFill/>
            <a:miter lim="800000"/>
            <a:headEnd/>
            <a:tailEnd/>
          </a:ln>
        </p:spPr>
      </p:pic>
      <p:pic>
        <p:nvPicPr>
          <p:cNvPr id="44035" name="Picture 3"/>
          <p:cNvPicPr>
            <a:picLocks noChangeAspect="1" noChangeArrowheads="1"/>
          </p:cNvPicPr>
          <p:nvPr/>
        </p:nvPicPr>
        <p:blipFill>
          <a:blip r:embed="rId5" cstate="print"/>
          <a:srcRect/>
          <a:stretch>
            <a:fillRect/>
          </a:stretch>
        </p:blipFill>
        <p:spPr bwMode="auto">
          <a:xfrm>
            <a:off x="302553" y="3352081"/>
            <a:ext cx="2638425" cy="304800"/>
          </a:xfrm>
          <a:prstGeom prst="rect">
            <a:avLst/>
          </a:prstGeom>
          <a:noFill/>
          <a:ln w="9525">
            <a:noFill/>
            <a:miter lim="800000"/>
            <a:headEnd/>
            <a:tailEnd/>
          </a:ln>
        </p:spPr>
      </p:pic>
      <p:pic>
        <p:nvPicPr>
          <p:cNvPr id="44037" name="Picture 5"/>
          <p:cNvPicPr>
            <a:picLocks noChangeAspect="1" noChangeArrowheads="1"/>
          </p:cNvPicPr>
          <p:nvPr/>
        </p:nvPicPr>
        <p:blipFill>
          <a:blip r:embed="rId6" cstate="print"/>
          <a:srcRect/>
          <a:stretch>
            <a:fillRect/>
          </a:stretch>
        </p:blipFill>
        <p:spPr bwMode="auto">
          <a:xfrm>
            <a:off x="3869846" y="3090145"/>
            <a:ext cx="4083709" cy="828675"/>
          </a:xfrm>
          <a:prstGeom prst="rect">
            <a:avLst/>
          </a:prstGeom>
          <a:noFill/>
          <a:ln w="9525">
            <a:noFill/>
            <a:miter lim="800000"/>
            <a:headEnd/>
            <a:tailEnd/>
          </a:ln>
        </p:spPr>
      </p:pic>
      <p:pic>
        <p:nvPicPr>
          <p:cNvPr id="44040" name="Picture 8"/>
          <p:cNvPicPr>
            <a:picLocks noChangeAspect="1" noChangeArrowheads="1"/>
          </p:cNvPicPr>
          <p:nvPr/>
        </p:nvPicPr>
        <p:blipFill>
          <a:blip r:embed="rId7" cstate="print"/>
          <a:srcRect/>
          <a:stretch>
            <a:fillRect/>
          </a:stretch>
        </p:blipFill>
        <p:spPr bwMode="auto">
          <a:xfrm>
            <a:off x="3157179" y="5102345"/>
            <a:ext cx="2105025" cy="323850"/>
          </a:xfrm>
          <a:prstGeom prst="rect">
            <a:avLst/>
          </a:prstGeom>
          <a:noFill/>
          <a:ln w="9525">
            <a:noFill/>
            <a:miter lim="800000"/>
            <a:headEnd/>
            <a:tailEnd/>
          </a:ln>
        </p:spPr>
      </p:pic>
      <p:pic>
        <p:nvPicPr>
          <p:cNvPr id="44041" name="Picture 9"/>
          <p:cNvPicPr>
            <a:picLocks noChangeAspect="1" noChangeArrowheads="1"/>
          </p:cNvPicPr>
          <p:nvPr/>
        </p:nvPicPr>
        <p:blipFill>
          <a:blip r:embed="rId8" cstate="print"/>
          <a:srcRect/>
          <a:stretch>
            <a:fillRect/>
          </a:stretch>
        </p:blipFill>
        <p:spPr bwMode="auto">
          <a:xfrm>
            <a:off x="2736550" y="4352657"/>
            <a:ext cx="3067050" cy="581025"/>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34</a:t>
            </a:fld>
            <a:endParaRPr kumimoji="0" lang="zh-CN" dirty="0"/>
          </a:p>
        </p:txBody>
      </p:sp>
      <p:sp>
        <p:nvSpPr>
          <p:cNvPr id="4" name="标题 3"/>
          <p:cNvSpPr>
            <a:spLocks noGrp="1"/>
          </p:cNvSpPr>
          <p:nvPr>
            <p:ph type="title"/>
          </p:nvPr>
        </p:nvSpPr>
        <p:spPr>
          <a:xfrm>
            <a:off x="266699" y="82372"/>
            <a:ext cx="7229655"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线性回归，岭回归，</a:t>
            </a:r>
            <a:r>
              <a:rPr lang="en-US" altLang="zh-CN" dirty="0" smtClean="0">
                <a:solidFill>
                  <a:schemeClr val="bg2">
                    <a:lumMod val="50000"/>
                  </a:schemeClr>
                </a:solidFill>
                <a:effectLst/>
              </a:rPr>
              <a:t>Lasso</a:t>
            </a:r>
            <a:r>
              <a:rPr lang="zh-CN" altLang="en-US" dirty="0" smtClean="0">
                <a:solidFill>
                  <a:schemeClr val="bg2">
                    <a:lumMod val="50000"/>
                  </a:schemeClr>
                </a:solidFill>
                <a:effectLst/>
              </a:rPr>
              <a:t>回归</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76802" name="Picture 2"/>
          <p:cNvPicPr>
            <a:picLocks noChangeAspect="1" noChangeArrowheads="1"/>
          </p:cNvPicPr>
          <p:nvPr/>
        </p:nvPicPr>
        <p:blipFill>
          <a:blip r:embed="rId3" cstate="print"/>
          <a:srcRect/>
          <a:stretch>
            <a:fillRect/>
          </a:stretch>
        </p:blipFill>
        <p:spPr bwMode="auto">
          <a:xfrm>
            <a:off x="224198" y="1170961"/>
            <a:ext cx="6715125" cy="1666875"/>
          </a:xfrm>
          <a:prstGeom prst="rect">
            <a:avLst/>
          </a:prstGeom>
          <a:noFill/>
          <a:ln w="9525">
            <a:noFill/>
            <a:miter lim="800000"/>
            <a:headEnd/>
            <a:tailEnd/>
          </a:ln>
        </p:spPr>
      </p:pic>
      <p:sp>
        <p:nvSpPr>
          <p:cNvPr id="12" name="TextBox 11"/>
          <p:cNvSpPr txBox="1"/>
          <p:nvPr/>
        </p:nvSpPr>
        <p:spPr>
          <a:xfrm>
            <a:off x="839458" y="3015670"/>
            <a:ext cx="974785" cy="369332"/>
          </a:xfrm>
          <a:prstGeom prst="rect">
            <a:avLst/>
          </a:prstGeom>
          <a:noFill/>
        </p:spPr>
        <p:txBody>
          <a:bodyPr wrap="square" rtlCol="0">
            <a:spAutoFit/>
          </a:bodyPr>
          <a:lstStyle/>
          <a:p>
            <a:r>
              <a:rPr lang="zh-CN" altLang="en-US" dirty="0" smtClean="0"/>
              <a:t>欠拟合</a:t>
            </a:r>
            <a:endParaRPr lang="zh-CN" altLang="en-US" dirty="0"/>
          </a:p>
        </p:txBody>
      </p:sp>
      <p:sp>
        <p:nvSpPr>
          <p:cNvPr id="13" name="TextBox 12"/>
          <p:cNvSpPr txBox="1"/>
          <p:nvPr/>
        </p:nvSpPr>
        <p:spPr>
          <a:xfrm>
            <a:off x="4951382" y="3038675"/>
            <a:ext cx="974785" cy="369332"/>
          </a:xfrm>
          <a:prstGeom prst="rect">
            <a:avLst/>
          </a:prstGeom>
          <a:noFill/>
        </p:spPr>
        <p:txBody>
          <a:bodyPr wrap="square" rtlCol="0">
            <a:spAutoFit/>
          </a:bodyPr>
          <a:lstStyle/>
          <a:p>
            <a:r>
              <a:rPr lang="zh-CN" altLang="en-US" dirty="0" smtClean="0"/>
              <a:t>过拟合</a:t>
            </a:r>
            <a:endParaRPr lang="zh-CN" altLang="en-US" dirty="0"/>
          </a:p>
        </p:txBody>
      </p:sp>
      <p:sp>
        <p:nvSpPr>
          <p:cNvPr id="14" name="TextBox 13"/>
          <p:cNvSpPr txBox="1"/>
          <p:nvPr/>
        </p:nvSpPr>
        <p:spPr>
          <a:xfrm>
            <a:off x="2812030" y="3021421"/>
            <a:ext cx="974785" cy="369332"/>
          </a:xfrm>
          <a:prstGeom prst="rect">
            <a:avLst/>
          </a:prstGeom>
          <a:noFill/>
        </p:spPr>
        <p:txBody>
          <a:bodyPr wrap="square" rtlCol="0">
            <a:spAutoFit/>
          </a:bodyPr>
          <a:lstStyle/>
          <a:p>
            <a:r>
              <a:rPr lang="zh-CN" altLang="en-US" dirty="0" smtClean="0"/>
              <a:t>刚好</a:t>
            </a:r>
            <a:endParaRPr lang="zh-CN" altLang="en-US" dirty="0"/>
          </a:p>
        </p:txBody>
      </p:sp>
      <p:sp>
        <p:nvSpPr>
          <p:cNvPr id="15" name="TextBox 14"/>
          <p:cNvSpPr txBox="1"/>
          <p:nvPr/>
        </p:nvSpPr>
        <p:spPr>
          <a:xfrm>
            <a:off x="4446108" y="3608846"/>
            <a:ext cx="4437022" cy="369332"/>
          </a:xfrm>
          <a:prstGeom prst="rect">
            <a:avLst/>
          </a:prstGeom>
          <a:noFill/>
        </p:spPr>
        <p:txBody>
          <a:bodyPr wrap="square" rtlCol="0">
            <a:spAutoFit/>
          </a:bodyPr>
          <a:lstStyle/>
          <a:p>
            <a:r>
              <a:rPr lang="zh-CN" altLang="en-US" dirty="0" smtClean="0"/>
              <a:t>损失函数加入</a:t>
            </a:r>
            <a:r>
              <a:rPr lang="en-US" altLang="zh-CN" dirty="0" smtClean="0"/>
              <a:t>L1</a:t>
            </a:r>
            <a:r>
              <a:rPr lang="zh-CN" altLang="en-US" dirty="0" smtClean="0"/>
              <a:t>正则化项，为</a:t>
            </a:r>
            <a:r>
              <a:rPr lang="en-US" altLang="zh-CN" dirty="0" smtClean="0"/>
              <a:t>Lasso</a:t>
            </a:r>
            <a:r>
              <a:rPr lang="zh-CN" altLang="en-US" dirty="0" smtClean="0"/>
              <a:t>回归</a:t>
            </a:r>
            <a:endParaRPr lang="zh-CN" altLang="en-US" dirty="0"/>
          </a:p>
        </p:txBody>
      </p:sp>
      <p:sp>
        <p:nvSpPr>
          <p:cNvPr id="16" name="TextBox 15"/>
          <p:cNvSpPr txBox="1"/>
          <p:nvPr/>
        </p:nvSpPr>
        <p:spPr>
          <a:xfrm>
            <a:off x="4451862" y="4675646"/>
            <a:ext cx="4577568" cy="369332"/>
          </a:xfrm>
          <a:prstGeom prst="rect">
            <a:avLst/>
          </a:prstGeom>
          <a:noFill/>
        </p:spPr>
        <p:txBody>
          <a:bodyPr wrap="square" rtlCol="0">
            <a:spAutoFit/>
          </a:bodyPr>
          <a:lstStyle/>
          <a:p>
            <a:r>
              <a:rPr lang="zh-CN" altLang="en-US" dirty="0" smtClean="0"/>
              <a:t>损失函数加入</a:t>
            </a:r>
            <a:r>
              <a:rPr lang="en-US" altLang="zh-CN" dirty="0" smtClean="0"/>
              <a:t>L2</a:t>
            </a:r>
            <a:r>
              <a:rPr lang="zh-CN" altLang="en-US" dirty="0" smtClean="0"/>
              <a:t>正则化项，为</a:t>
            </a:r>
            <a:r>
              <a:rPr lang="en-US" altLang="zh-CN" dirty="0" smtClean="0"/>
              <a:t>Ridge</a:t>
            </a:r>
            <a:r>
              <a:rPr lang="zh-CN" altLang="en-US" dirty="0" smtClean="0"/>
              <a:t>回归</a:t>
            </a:r>
            <a:endParaRPr lang="zh-CN" altLang="en-US" dirty="0"/>
          </a:p>
        </p:txBody>
      </p:sp>
      <p:pic>
        <p:nvPicPr>
          <p:cNvPr id="76803" name="Picture 3"/>
          <p:cNvPicPr>
            <a:picLocks noChangeAspect="1" noChangeArrowheads="1"/>
          </p:cNvPicPr>
          <p:nvPr/>
        </p:nvPicPr>
        <p:blipFill>
          <a:blip r:embed="rId4" cstate="print"/>
          <a:srcRect/>
          <a:stretch>
            <a:fillRect/>
          </a:stretch>
        </p:blipFill>
        <p:spPr bwMode="auto">
          <a:xfrm>
            <a:off x="5065591" y="4155437"/>
            <a:ext cx="3334291" cy="314325"/>
          </a:xfrm>
          <a:prstGeom prst="rect">
            <a:avLst/>
          </a:prstGeom>
          <a:noFill/>
          <a:ln w="9525">
            <a:noFill/>
            <a:miter lim="800000"/>
            <a:headEnd/>
            <a:tailEnd/>
          </a:ln>
        </p:spPr>
      </p:pic>
      <p:pic>
        <p:nvPicPr>
          <p:cNvPr id="76804" name="Picture 4"/>
          <p:cNvPicPr>
            <a:picLocks noChangeAspect="1" noChangeArrowheads="1"/>
          </p:cNvPicPr>
          <p:nvPr/>
        </p:nvPicPr>
        <p:blipFill>
          <a:blip r:embed="rId5" cstate="print"/>
          <a:srcRect/>
          <a:stretch>
            <a:fillRect/>
          </a:stretch>
        </p:blipFill>
        <p:spPr bwMode="auto">
          <a:xfrm>
            <a:off x="5061099" y="5112339"/>
            <a:ext cx="3192134" cy="419100"/>
          </a:xfrm>
          <a:prstGeom prst="rect">
            <a:avLst/>
          </a:prstGeom>
          <a:noFill/>
          <a:ln w="9525">
            <a:noFill/>
            <a:miter lim="800000"/>
            <a:headEnd/>
            <a:tailEnd/>
          </a:ln>
        </p:spPr>
      </p:pic>
      <p:sp>
        <p:nvSpPr>
          <p:cNvPr id="20" name="TextBox 19"/>
          <p:cNvSpPr txBox="1"/>
          <p:nvPr/>
        </p:nvSpPr>
        <p:spPr>
          <a:xfrm>
            <a:off x="6740646" y="1484121"/>
            <a:ext cx="2222380" cy="923330"/>
          </a:xfrm>
          <a:prstGeom prst="rect">
            <a:avLst/>
          </a:prstGeom>
          <a:noFill/>
        </p:spPr>
        <p:txBody>
          <a:bodyPr wrap="square" rtlCol="0">
            <a:spAutoFit/>
          </a:bodyPr>
          <a:lstStyle/>
          <a:p>
            <a:r>
              <a:rPr lang="zh-CN" altLang="en-US" dirty="0" smtClean="0"/>
              <a:t>岭回归和</a:t>
            </a:r>
            <a:r>
              <a:rPr lang="en-US" altLang="zh-CN" dirty="0" smtClean="0"/>
              <a:t>Lasso</a:t>
            </a:r>
            <a:r>
              <a:rPr lang="zh-CN" altLang="en-US" dirty="0" smtClean="0"/>
              <a:t>回归能解决线性回归的过拟合问题</a:t>
            </a:r>
            <a:endParaRPr lang="zh-CN" altLang="en-US" dirty="0"/>
          </a:p>
        </p:txBody>
      </p:sp>
      <p:cxnSp>
        <p:nvCxnSpPr>
          <p:cNvPr id="22" name="直接连接符 21"/>
          <p:cNvCxnSpPr/>
          <p:nvPr/>
        </p:nvCxnSpPr>
        <p:spPr>
          <a:xfrm flipV="1">
            <a:off x="0" y="3390181"/>
            <a:ext cx="9144000" cy="8627"/>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4"/>
          <p:cNvSpPr txBox="1"/>
          <p:nvPr/>
        </p:nvSpPr>
        <p:spPr>
          <a:xfrm>
            <a:off x="266699" y="3654089"/>
            <a:ext cx="4437022" cy="369332"/>
          </a:xfrm>
          <a:prstGeom prst="rect">
            <a:avLst/>
          </a:prstGeom>
          <a:noFill/>
        </p:spPr>
        <p:txBody>
          <a:bodyPr wrap="square" rtlCol="0">
            <a:spAutoFit/>
          </a:bodyPr>
          <a:lstStyle/>
          <a:p>
            <a:r>
              <a:rPr lang="zh-CN" altLang="en-US" dirty="0" smtClean="0"/>
              <a:t>损失函数</a:t>
            </a:r>
            <a:r>
              <a:rPr lang="zh-CN" altLang="en-US" dirty="0"/>
              <a:t>：</a:t>
            </a:r>
          </a:p>
        </p:txBody>
      </p:sp>
      <p:pic>
        <p:nvPicPr>
          <p:cNvPr id="3" name="图片 2"/>
          <p:cNvPicPr>
            <a:picLocks noChangeAspect="1"/>
          </p:cNvPicPr>
          <p:nvPr/>
        </p:nvPicPr>
        <p:blipFill>
          <a:blip r:embed="rId6"/>
          <a:stretch>
            <a:fillRect/>
          </a:stretch>
        </p:blipFill>
        <p:spPr>
          <a:xfrm>
            <a:off x="899526" y="4278702"/>
            <a:ext cx="2485714" cy="676190"/>
          </a:xfrm>
          <a:prstGeom prst="rect">
            <a:avLst/>
          </a:prstGeom>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1.png"/>
          <p:cNvPicPr>
            <a:picLocks noChangeAspect="1"/>
          </p:cNvPicPr>
          <p:nvPr/>
        </p:nvPicPr>
        <p:blipFill>
          <a:blip r:embed="rId3" cstate="print"/>
          <a:stretch>
            <a:fillRect/>
          </a:stretch>
        </p:blipFill>
        <p:spPr>
          <a:xfrm>
            <a:off x="86628" y="1140752"/>
            <a:ext cx="5315171" cy="4182019"/>
          </a:xfrm>
          <a:prstGeom prst="rect">
            <a:avLst/>
          </a:prstGeom>
        </p:spPr>
      </p:pic>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35</a:t>
            </a:fld>
            <a:endParaRPr kumimoji="0" lang="zh-CN" dirty="0"/>
          </a:p>
        </p:txBody>
      </p:sp>
      <p:sp>
        <p:nvSpPr>
          <p:cNvPr id="5" name="标题 3"/>
          <p:cNvSpPr>
            <a:spLocks noGrp="1"/>
          </p:cNvSpPr>
          <p:nvPr>
            <p:ph type="title"/>
          </p:nvPr>
        </p:nvSpPr>
        <p:spPr>
          <a:xfrm>
            <a:off x="266699" y="82372"/>
            <a:ext cx="7229655"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等渗回归 </a:t>
            </a:r>
            <a:r>
              <a:rPr lang="en-US" altLang="zh-CN" dirty="0" smtClean="0">
                <a:solidFill>
                  <a:schemeClr val="bg2">
                    <a:lumMod val="50000"/>
                  </a:schemeClr>
                </a:solidFill>
                <a:effectLst/>
              </a:rPr>
              <a:t>isotonic regression</a:t>
            </a:r>
            <a:endParaRPr lang="zh-CN" altLang="en-US" dirty="0">
              <a:solidFill>
                <a:schemeClr val="bg2">
                  <a:lumMod val="50000"/>
                </a:schemeClr>
              </a:solidFill>
              <a:effectLst/>
            </a:endParaRPr>
          </a:p>
        </p:txBody>
      </p:sp>
      <p:sp>
        <p:nvSpPr>
          <p:cNvPr id="6" name="TextBox 5"/>
          <p:cNvSpPr txBox="1"/>
          <p:nvPr/>
        </p:nvSpPr>
        <p:spPr>
          <a:xfrm>
            <a:off x="5373601" y="1419225"/>
            <a:ext cx="3695700" cy="923330"/>
          </a:xfrm>
          <a:prstGeom prst="rect">
            <a:avLst/>
          </a:prstGeom>
          <a:noFill/>
        </p:spPr>
        <p:txBody>
          <a:bodyPr wrap="square" rtlCol="0">
            <a:spAutoFit/>
          </a:bodyPr>
          <a:lstStyle/>
          <a:p>
            <a:r>
              <a:rPr lang="zh-CN" altLang="en-US" dirty="0" smtClean="0"/>
              <a:t>又叫保序回归，是一种单调函数的回归，回归模型中后一个</a:t>
            </a:r>
            <a:r>
              <a:rPr lang="en-US" altLang="zh-CN" dirty="0" smtClean="0"/>
              <a:t>x</a:t>
            </a:r>
            <a:r>
              <a:rPr lang="zh-CN" altLang="en-US" dirty="0" smtClean="0"/>
              <a:t>一定比前一个</a:t>
            </a:r>
            <a:r>
              <a:rPr lang="en-US" altLang="zh-CN" dirty="0" smtClean="0"/>
              <a:t>x</a:t>
            </a:r>
            <a:r>
              <a:rPr lang="zh-CN" altLang="en-US" dirty="0" smtClean="0"/>
              <a:t>大，也就是有序</a:t>
            </a:r>
            <a:endParaRPr lang="zh-CN" altLang="en-US" dirty="0"/>
          </a:p>
        </p:txBody>
      </p:sp>
      <p:sp>
        <p:nvSpPr>
          <p:cNvPr id="7" name="TextBox 6"/>
          <p:cNvSpPr txBox="1"/>
          <p:nvPr/>
        </p:nvSpPr>
        <p:spPr>
          <a:xfrm>
            <a:off x="5392650" y="2609850"/>
            <a:ext cx="3352800" cy="646331"/>
          </a:xfrm>
          <a:prstGeom prst="rect">
            <a:avLst/>
          </a:prstGeom>
          <a:noFill/>
        </p:spPr>
        <p:txBody>
          <a:bodyPr wrap="square" rtlCol="0">
            <a:spAutoFit/>
          </a:bodyPr>
          <a:lstStyle/>
          <a:p>
            <a:r>
              <a:rPr lang="zh-CN" altLang="en-US" dirty="0" smtClean="0"/>
              <a:t>应用之一就是用来做统计推断，比如药量和毒性的关系</a:t>
            </a:r>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36</a:t>
            </a:fld>
            <a:endParaRPr kumimoji="0" lang="zh-CN" dirty="0"/>
          </a:p>
        </p:txBody>
      </p:sp>
      <p:sp>
        <p:nvSpPr>
          <p:cNvPr id="4" name="标题 3"/>
          <p:cNvSpPr>
            <a:spLocks noGrp="1"/>
          </p:cNvSpPr>
          <p:nvPr>
            <p:ph type="title"/>
          </p:nvPr>
        </p:nvSpPr>
        <p:spPr>
          <a:xfrm>
            <a:off x="266700" y="82372"/>
            <a:ext cx="6496409"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逻辑回归</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5" name="矩形 4"/>
          <p:cNvSpPr/>
          <p:nvPr/>
        </p:nvSpPr>
        <p:spPr>
          <a:xfrm>
            <a:off x="465826" y="1342458"/>
            <a:ext cx="7927676" cy="646331"/>
          </a:xfrm>
          <a:prstGeom prst="rect">
            <a:avLst/>
          </a:prstGeom>
        </p:spPr>
        <p:txBody>
          <a:bodyPr wrap="square">
            <a:spAutoFit/>
          </a:bodyPr>
          <a:lstStyle/>
          <a:p>
            <a:r>
              <a:rPr lang="zh-CN" altLang="en-US" dirty="0" smtClean="0"/>
              <a:t>逻辑回归本质上是线性回归，只是在特征到结果的映射中加入了一层函数映射，使得连续值映射到</a:t>
            </a:r>
            <a:r>
              <a:rPr lang="en-US" altLang="zh-CN" dirty="0" smtClean="0"/>
              <a:t>0</a:t>
            </a:r>
            <a:r>
              <a:rPr lang="zh-CN" altLang="en-US" dirty="0" smtClean="0"/>
              <a:t>和</a:t>
            </a:r>
            <a:r>
              <a:rPr lang="en-US" altLang="zh-CN" dirty="0" smtClean="0"/>
              <a:t>1</a:t>
            </a:r>
            <a:r>
              <a:rPr lang="zh-CN" altLang="en-US" dirty="0" smtClean="0"/>
              <a:t>上</a:t>
            </a:r>
            <a:endParaRPr lang="zh-CN" altLang="en-US" dirty="0"/>
          </a:p>
        </p:txBody>
      </p:sp>
      <p:pic>
        <p:nvPicPr>
          <p:cNvPr id="43011" name="Picture 3"/>
          <p:cNvPicPr>
            <a:picLocks noChangeAspect="1" noChangeArrowheads="1"/>
          </p:cNvPicPr>
          <p:nvPr/>
        </p:nvPicPr>
        <p:blipFill>
          <a:blip r:embed="rId3" cstate="print"/>
          <a:srcRect/>
          <a:stretch>
            <a:fillRect/>
          </a:stretch>
        </p:blipFill>
        <p:spPr bwMode="auto">
          <a:xfrm>
            <a:off x="5777509" y="2186456"/>
            <a:ext cx="3164996" cy="523085"/>
          </a:xfrm>
          <a:prstGeom prst="rect">
            <a:avLst/>
          </a:prstGeom>
          <a:noFill/>
          <a:ln w="9525">
            <a:noFill/>
            <a:miter lim="800000"/>
            <a:headEnd/>
            <a:tailEnd/>
          </a:ln>
        </p:spPr>
      </p:pic>
      <p:pic>
        <p:nvPicPr>
          <p:cNvPr id="43012" name="Picture 4"/>
          <p:cNvPicPr>
            <a:picLocks noChangeAspect="1" noChangeArrowheads="1"/>
          </p:cNvPicPr>
          <p:nvPr/>
        </p:nvPicPr>
        <p:blipFill>
          <a:blip r:embed="rId4" cstate="print"/>
          <a:srcRect/>
          <a:stretch>
            <a:fillRect/>
          </a:stretch>
        </p:blipFill>
        <p:spPr bwMode="auto">
          <a:xfrm>
            <a:off x="5741386" y="2760401"/>
            <a:ext cx="3143250" cy="2009775"/>
          </a:xfrm>
          <a:prstGeom prst="rect">
            <a:avLst/>
          </a:prstGeom>
          <a:noFill/>
          <a:ln w="9525">
            <a:noFill/>
            <a:miter lim="800000"/>
            <a:headEnd/>
            <a:tailEnd/>
          </a:ln>
        </p:spPr>
      </p:pic>
      <p:pic>
        <p:nvPicPr>
          <p:cNvPr id="3" name="图片 2"/>
          <p:cNvPicPr>
            <a:picLocks noChangeAspect="1"/>
          </p:cNvPicPr>
          <p:nvPr/>
        </p:nvPicPr>
        <p:blipFill>
          <a:blip r:embed="rId5"/>
          <a:stretch>
            <a:fillRect/>
          </a:stretch>
        </p:blipFill>
        <p:spPr>
          <a:xfrm>
            <a:off x="346981" y="2293437"/>
            <a:ext cx="1946293" cy="1492125"/>
          </a:xfrm>
          <a:prstGeom prst="rect">
            <a:avLst/>
          </a:prstGeom>
        </p:spPr>
      </p:pic>
      <p:pic>
        <p:nvPicPr>
          <p:cNvPr id="7" name="图片 6"/>
          <p:cNvPicPr>
            <a:picLocks noChangeAspect="1"/>
          </p:cNvPicPr>
          <p:nvPr/>
        </p:nvPicPr>
        <p:blipFill>
          <a:blip r:embed="rId6"/>
          <a:stretch>
            <a:fillRect/>
          </a:stretch>
        </p:blipFill>
        <p:spPr>
          <a:xfrm>
            <a:off x="346981" y="4044387"/>
            <a:ext cx="3232964" cy="1451578"/>
          </a:xfrm>
          <a:prstGeom prst="rect">
            <a:avLst/>
          </a:prstGeom>
        </p:spPr>
      </p:pic>
      <p:sp>
        <p:nvSpPr>
          <p:cNvPr id="8" name="文本框 7"/>
          <p:cNvSpPr txBox="1"/>
          <p:nvPr/>
        </p:nvSpPr>
        <p:spPr>
          <a:xfrm>
            <a:off x="2373397" y="3102483"/>
            <a:ext cx="1107996" cy="369332"/>
          </a:xfrm>
          <a:prstGeom prst="rect">
            <a:avLst/>
          </a:prstGeom>
          <a:noFill/>
        </p:spPr>
        <p:txBody>
          <a:bodyPr wrap="none" rtlCol="0">
            <a:spAutoFit/>
          </a:bodyPr>
          <a:lstStyle/>
          <a:p>
            <a:r>
              <a:rPr lang="zh-CN" altLang="en-US" dirty="0" smtClean="0"/>
              <a:t>线性回归</a:t>
            </a:r>
            <a:endParaRPr lang="zh-CN" altLang="en-US" dirty="0"/>
          </a:p>
        </p:txBody>
      </p:sp>
      <p:sp>
        <p:nvSpPr>
          <p:cNvPr id="11" name="文本框 10"/>
          <p:cNvSpPr txBox="1"/>
          <p:nvPr/>
        </p:nvSpPr>
        <p:spPr>
          <a:xfrm>
            <a:off x="3595382" y="4770176"/>
            <a:ext cx="1107996" cy="369332"/>
          </a:xfrm>
          <a:prstGeom prst="rect">
            <a:avLst/>
          </a:prstGeom>
          <a:noFill/>
        </p:spPr>
        <p:txBody>
          <a:bodyPr wrap="none" rtlCol="0">
            <a:spAutoFit/>
          </a:bodyPr>
          <a:lstStyle/>
          <a:p>
            <a:r>
              <a:rPr lang="zh-CN" altLang="en-US" dirty="0"/>
              <a:t>逻辑</a:t>
            </a:r>
            <a:r>
              <a:rPr lang="zh-CN" altLang="en-US" dirty="0" smtClean="0"/>
              <a:t>回归</a:t>
            </a:r>
            <a:endParaRPr lang="zh-CN" altLang="en-US" dirty="0"/>
          </a:p>
        </p:txBody>
      </p:sp>
      <p:sp>
        <p:nvSpPr>
          <p:cNvPr id="12" name="文本框 11"/>
          <p:cNvSpPr txBox="1"/>
          <p:nvPr/>
        </p:nvSpPr>
        <p:spPr>
          <a:xfrm>
            <a:off x="5834743" y="4954842"/>
            <a:ext cx="2960913" cy="369332"/>
          </a:xfrm>
          <a:prstGeom prst="rect">
            <a:avLst/>
          </a:prstGeom>
          <a:noFill/>
        </p:spPr>
        <p:txBody>
          <a:bodyPr wrap="square" rtlCol="0">
            <a:spAutoFit/>
          </a:bodyPr>
          <a:lstStyle/>
          <a:p>
            <a:r>
              <a:rPr lang="en-US" altLang="zh-CN" dirty="0" smtClean="0"/>
              <a:t>Logistic</a:t>
            </a:r>
            <a:r>
              <a:rPr lang="zh-CN" altLang="en-US" dirty="0" smtClean="0"/>
              <a:t>函数（</a:t>
            </a:r>
            <a:r>
              <a:rPr lang="en-US" altLang="zh-CN" dirty="0" smtClean="0"/>
              <a:t>sigmoid</a:t>
            </a:r>
            <a:r>
              <a:rPr lang="zh-CN" altLang="en-US" dirty="0" smtClean="0"/>
              <a:t>函数）</a:t>
            </a:r>
            <a:endParaRPr lang="zh-CN" altLang="en-US"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37</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神经网络</a:t>
            </a:r>
            <a:endParaRPr lang="zh-CN" altLang="en-US" dirty="0">
              <a:solidFill>
                <a:schemeClr val="bg2">
                  <a:lumMod val="50000"/>
                </a:schemeClr>
              </a:solidFill>
              <a:effectLst/>
            </a:endParaRPr>
          </a:p>
        </p:txBody>
      </p:sp>
      <p:sp>
        <p:nvSpPr>
          <p:cNvPr id="6" name="TextBox 5"/>
          <p:cNvSpPr txBox="1"/>
          <p:nvPr/>
        </p:nvSpPr>
        <p:spPr>
          <a:xfrm>
            <a:off x="4649814" y="1557646"/>
            <a:ext cx="3890683" cy="369332"/>
          </a:xfrm>
          <a:prstGeom prst="rect">
            <a:avLst/>
          </a:prstGeom>
          <a:noFill/>
        </p:spPr>
        <p:txBody>
          <a:bodyPr wrap="square" rtlCol="0">
            <a:spAutoFit/>
          </a:bodyPr>
          <a:lstStyle/>
          <a:p>
            <a:endParaRPr lang="zh-CN" altLang="en-US" dirty="0"/>
          </a:p>
        </p:txBody>
      </p:sp>
      <p:pic>
        <p:nvPicPr>
          <p:cNvPr id="87043" name="Picture 3"/>
          <p:cNvPicPr>
            <a:picLocks noChangeAspect="1" noChangeArrowheads="1"/>
          </p:cNvPicPr>
          <p:nvPr/>
        </p:nvPicPr>
        <p:blipFill>
          <a:blip r:embed="rId3" cstate="print"/>
          <a:srcRect/>
          <a:stretch>
            <a:fillRect/>
          </a:stretch>
        </p:blipFill>
        <p:spPr bwMode="auto">
          <a:xfrm>
            <a:off x="508959" y="2191111"/>
            <a:ext cx="3640347" cy="1958197"/>
          </a:xfrm>
          <a:prstGeom prst="rect">
            <a:avLst/>
          </a:prstGeom>
          <a:noFill/>
          <a:ln w="9525">
            <a:noFill/>
            <a:miter lim="800000"/>
            <a:headEnd/>
            <a:tailEnd/>
          </a:ln>
        </p:spPr>
      </p:pic>
      <p:sp>
        <p:nvSpPr>
          <p:cNvPr id="14" name="矩形 13"/>
          <p:cNvSpPr/>
          <p:nvPr/>
        </p:nvSpPr>
        <p:spPr>
          <a:xfrm>
            <a:off x="4577757" y="1756900"/>
            <a:ext cx="4074543" cy="2862322"/>
          </a:xfrm>
          <a:prstGeom prst="rect">
            <a:avLst/>
          </a:prstGeom>
        </p:spPr>
        <p:txBody>
          <a:bodyPr wrap="square">
            <a:spAutoFit/>
          </a:bodyPr>
          <a:lstStyle/>
          <a:p>
            <a:r>
              <a:rPr lang="zh-CN" altLang="en-US" dirty="0" smtClean="0"/>
              <a:t>一个神经网络由一个个神经元构成，它接受多个输入（</a:t>
            </a:r>
            <a:r>
              <a:rPr lang="en-US" altLang="zh-CN" dirty="0" smtClean="0"/>
              <a:t>x1</a:t>
            </a:r>
            <a:r>
              <a:rPr lang="zh-CN" altLang="en-US" dirty="0" smtClean="0"/>
              <a:t>，</a:t>
            </a:r>
            <a:r>
              <a:rPr lang="en-US" altLang="zh-CN" dirty="0" smtClean="0"/>
              <a:t>x2</a:t>
            </a:r>
            <a:r>
              <a:rPr lang="zh-CN" altLang="en-US" dirty="0" smtClean="0"/>
              <a:t>，</a:t>
            </a:r>
            <a:r>
              <a:rPr lang="en-US" altLang="zh-CN" dirty="0" smtClean="0"/>
              <a:t>x3...</a:t>
            </a:r>
            <a:r>
              <a:rPr lang="zh-CN" altLang="en-US" dirty="0" smtClean="0"/>
              <a:t>），产生一个输出（</a:t>
            </a:r>
            <a:r>
              <a:rPr lang="en-US" altLang="zh-CN" dirty="0" smtClean="0"/>
              <a:t>output</a:t>
            </a:r>
            <a:r>
              <a:rPr lang="zh-CN" altLang="en-US" dirty="0" smtClean="0"/>
              <a:t>）</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其中</a:t>
            </a:r>
            <a:r>
              <a:rPr lang="en-US" altLang="zh-CN" dirty="0" smtClean="0"/>
              <a:t>f()</a:t>
            </a:r>
            <a:r>
              <a:rPr lang="zh-CN" altLang="en-US" dirty="0" smtClean="0"/>
              <a:t>被称为“激活函数”</a:t>
            </a:r>
            <a:endParaRPr lang="en-US" altLang="zh-CN" dirty="0" smtClean="0"/>
          </a:p>
        </p:txBody>
      </p:sp>
      <p:pic>
        <p:nvPicPr>
          <p:cNvPr id="87046" name="Picture 6"/>
          <p:cNvPicPr>
            <a:picLocks noChangeAspect="1" noChangeArrowheads="1"/>
          </p:cNvPicPr>
          <p:nvPr/>
        </p:nvPicPr>
        <p:blipFill>
          <a:blip r:embed="rId4" cstate="print"/>
          <a:srcRect/>
          <a:stretch>
            <a:fillRect/>
          </a:stretch>
        </p:blipFill>
        <p:spPr bwMode="auto">
          <a:xfrm>
            <a:off x="4952909" y="3891669"/>
            <a:ext cx="3171825" cy="295275"/>
          </a:xfrm>
          <a:prstGeom prst="rect">
            <a:avLst/>
          </a:prstGeom>
          <a:noFill/>
          <a:ln w="9525">
            <a:noFill/>
            <a:miter lim="800000"/>
            <a:headEnd/>
            <a:tailEnd/>
          </a:ln>
        </p:spPr>
      </p:pic>
      <p:sp>
        <p:nvSpPr>
          <p:cNvPr id="17" name="矩形 16"/>
          <p:cNvSpPr/>
          <p:nvPr/>
        </p:nvSpPr>
        <p:spPr>
          <a:xfrm>
            <a:off x="255916" y="1636146"/>
            <a:ext cx="4074543" cy="369332"/>
          </a:xfrm>
          <a:prstGeom prst="rect">
            <a:avLst/>
          </a:prstGeom>
        </p:spPr>
        <p:txBody>
          <a:bodyPr wrap="square">
            <a:spAutoFit/>
          </a:bodyPr>
          <a:lstStyle/>
          <a:p>
            <a:r>
              <a:rPr lang="zh-CN" altLang="en-US" dirty="0" smtClean="0"/>
              <a:t>一个简单的神经网络</a:t>
            </a:r>
            <a:endParaRPr lang="en-US" altLang="zh-CN" dirty="0" smtClean="0"/>
          </a:p>
        </p:txBody>
      </p:sp>
      <p:pic>
        <p:nvPicPr>
          <p:cNvPr id="87047" name="Picture 7"/>
          <p:cNvPicPr>
            <a:picLocks noChangeAspect="1" noChangeArrowheads="1"/>
          </p:cNvPicPr>
          <p:nvPr/>
        </p:nvPicPr>
        <p:blipFill>
          <a:blip r:embed="rId5" cstate="print"/>
          <a:srcRect/>
          <a:stretch>
            <a:fillRect/>
          </a:stretch>
        </p:blipFill>
        <p:spPr bwMode="auto">
          <a:xfrm>
            <a:off x="5805577" y="2686859"/>
            <a:ext cx="1713781" cy="1151447"/>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38</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神经网络</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88066" name="Picture 2"/>
          <p:cNvPicPr>
            <a:picLocks noChangeAspect="1" noChangeArrowheads="1"/>
          </p:cNvPicPr>
          <p:nvPr/>
        </p:nvPicPr>
        <p:blipFill>
          <a:blip r:embed="rId3" cstate="print"/>
          <a:srcRect/>
          <a:stretch>
            <a:fillRect/>
          </a:stretch>
        </p:blipFill>
        <p:spPr bwMode="auto">
          <a:xfrm>
            <a:off x="1966211" y="1054538"/>
            <a:ext cx="6489580" cy="3886105"/>
          </a:xfrm>
          <a:prstGeom prst="rect">
            <a:avLst/>
          </a:prstGeom>
          <a:noFill/>
          <a:ln w="9525">
            <a:noFill/>
            <a:miter lim="800000"/>
            <a:headEnd/>
            <a:tailEnd/>
          </a:ln>
        </p:spPr>
      </p:pic>
      <p:sp>
        <p:nvSpPr>
          <p:cNvPr id="8" name="TextBox 7"/>
          <p:cNvSpPr txBox="1"/>
          <p:nvPr/>
        </p:nvSpPr>
        <p:spPr>
          <a:xfrm>
            <a:off x="308009" y="1232034"/>
            <a:ext cx="1107996" cy="369332"/>
          </a:xfrm>
          <a:prstGeom prst="rect">
            <a:avLst/>
          </a:prstGeom>
          <a:noFill/>
        </p:spPr>
        <p:txBody>
          <a:bodyPr wrap="none" rtlCol="0">
            <a:spAutoFit/>
          </a:bodyPr>
          <a:lstStyle/>
          <a:p>
            <a:r>
              <a:rPr lang="zh-CN" altLang="en-US" dirty="0" smtClean="0"/>
              <a:t>激活函数</a:t>
            </a:r>
            <a:endParaRPr lang="zh-CN" altLang="en-US"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39</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卷积神经网络</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186904" y="1216326"/>
            <a:ext cx="8534402" cy="4247317"/>
          </a:xfrm>
          <a:prstGeom prst="rect">
            <a:avLst/>
          </a:prstGeom>
        </p:spPr>
        <p:txBody>
          <a:bodyPr wrap="square">
            <a:spAutoFit/>
          </a:bodyPr>
          <a:lstStyle/>
          <a:p>
            <a:r>
              <a:rPr lang="zh-CN" altLang="en-US" dirty="0" smtClean="0"/>
              <a:t>卷积神经网络 </a:t>
            </a:r>
            <a:r>
              <a:rPr lang="en-US" altLang="zh-CN" dirty="0" smtClean="0"/>
              <a:t>CNN</a:t>
            </a:r>
          </a:p>
          <a:p>
            <a:endParaRPr lang="en-US" altLang="zh-CN" dirty="0" smtClean="0"/>
          </a:p>
          <a:p>
            <a:endParaRPr lang="en-US" altLang="zh-CN" dirty="0" smtClean="0"/>
          </a:p>
          <a:p>
            <a:endParaRPr lang="en-US" altLang="zh-CN" dirty="0" smtClean="0"/>
          </a:p>
          <a:p>
            <a:r>
              <a:rPr lang="zh-CN" altLang="en-US" dirty="0" smtClean="0"/>
              <a:t>主要结构：</a:t>
            </a:r>
            <a:endParaRPr lang="en-US" altLang="zh-CN" dirty="0" smtClean="0"/>
          </a:p>
          <a:p>
            <a:endParaRPr lang="en-US" altLang="zh-CN" dirty="0" smtClean="0"/>
          </a:p>
          <a:p>
            <a:r>
              <a:rPr lang="en-US" altLang="zh-CN" dirty="0" smtClean="0"/>
              <a:t>CONV--</a:t>
            </a:r>
            <a:r>
              <a:rPr lang="zh-CN" altLang="en-US" dirty="0" smtClean="0"/>
              <a:t>卷积层</a:t>
            </a:r>
            <a:endParaRPr lang="en-US" altLang="zh-CN" dirty="0" smtClean="0"/>
          </a:p>
          <a:p>
            <a:endParaRPr lang="en-US" altLang="zh-CN" dirty="0" smtClean="0"/>
          </a:p>
          <a:p>
            <a:r>
              <a:rPr lang="en-US" altLang="zh-CN" dirty="0" smtClean="0"/>
              <a:t>RELU  --</a:t>
            </a:r>
            <a:r>
              <a:rPr lang="zh-CN" altLang="en-US" dirty="0" smtClean="0"/>
              <a:t>激励层</a:t>
            </a:r>
            <a:endParaRPr lang="en-US" altLang="zh-CN" dirty="0" smtClean="0"/>
          </a:p>
          <a:p>
            <a:endParaRPr lang="en-US" altLang="zh-CN" dirty="0" smtClean="0"/>
          </a:p>
          <a:p>
            <a:r>
              <a:rPr lang="en-US" altLang="zh-CN" dirty="0" smtClean="0"/>
              <a:t>POOL --</a:t>
            </a:r>
            <a:r>
              <a:rPr lang="zh-CN" altLang="en-US" dirty="0" smtClean="0"/>
              <a:t>池化层</a:t>
            </a:r>
            <a:endParaRPr lang="en-US" altLang="zh-CN" dirty="0" smtClean="0"/>
          </a:p>
          <a:p>
            <a:endParaRPr lang="en-US" altLang="zh-CN" dirty="0" smtClean="0"/>
          </a:p>
          <a:p>
            <a:r>
              <a:rPr lang="en-US" altLang="zh-CN" dirty="0" smtClean="0"/>
              <a:t>FC      --</a:t>
            </a:r>
            <a:r>
              <a:rPr lang="zh-CN" altLang="en-US" dirty="0" smtClean="0"/>
              <a:t>全连接层</a:t>
            </a:r>
            <a:endParaRPr lang="en-US" altLang="zh-CN" dirty="0" smtClean="0"/>
          </a:p>
          <a:p>
            <a:endParaRPr lang="en-US" altLang="zh-CN" dirty="0" smtClean="0"/>
          </a:p>
          <a:p>
            <a:endParaRPr lang="en-US" altLang="zh-CN" dirty="0" smtClean="0"/>
          </a:p>
        </p:txBody>
      </p:sp>
      <p:pic>
        <p:nvPicPr>
          <p:cNvPr id="92162" name="Picture 2"/>
          <p:cNvPicPr>
            <a:picLocks noChangeAspect="1" noChangeArrowheads="1"/>
          </p:cNvPicPr>
          <p:nvPr/>
        </p:nvPicPr>
        <p:blipFill>
          <a:blip r:embed="rId3" cstate="print"/>
          <a:srcRect/>
          <a:stretch>
            <a:fillRect/>
          </a:stretch>
        </p:blipFill>
        <p:spPr bwMode="auto">
          <a:xfrm>
            <a:off x="3519576" y="3253906"/>
            <a:ext cx="4604889" cy="2229351"/>
          </a:xfrm>
          <a:prstGeom prst="rect">
            <a:avLst/>
          </a:prstGeom>
          <a:noFill/>
          <a:ln w="9525">
            <a:noFill/>
            <a:miter lim="800000"/>
            <a:headEnd/>
            <a:tailEnd/>
          </a:ln>
        </p:spPr>
      </p:pic>
      <p:pic>
        <p:nvPicPr>
          <p:cNvPr id="92163" name="Picture 3"/>
          <p:cNvPicPr>
            <a:picLocks noChangeAspect="1" noChangeArrowheads="1"/>
          </p:cNvPicPr>
          <p:nvPr/>
        </p:nvPicPr>
        <p:blipFill>
          <a:blip r:embed="rId4" cstate="print"/>
          <a:srcRect/>
          <a:stretch>
            <a:fillRect/>
          </a:stretch>
        </p:blipFill>
        <p:spPr bwMode="auto">
          <a:xfrm>
            <a:off x="3812874" y="1276708"/>
            <a:ext cx="4140681" cy="1871033"/>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一、培训内容简介</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4</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培训面向的对象</a:t>
            </a:r>
            <a:endParaRPr lang="en-US" altLang="zh-CN" sz="2800" dirty="0" smtClean="0">
              <a:latin typeface="华文楷体" pitchFamily="2" charset="-122"/>
              <a:ea typeface="华文楷体" pitchFamily="2" charset="-122"/>
            </a:endParaRPr>
          </a:p>
          <a:p>
            <a:pPr lvl="1"/>
            <a:r>
              <a:rPr lang="zh-CN" altLang="en-US" sz="2800" dirty="0">
                <a:latin typeface="华文楷体" pitchFamily="2" charset="-122"/>
                <a:ea typeface="华文楷体" pitchFamily="2" charset="-122"/>
              </a:rPr>
              <a:t>对</a:t>
            </a:r>
            <a:r>
              <a:rPr lang="zh-CN" altLang="en-US" sz="2800" dirty="0" smtClean="0">
                <a:latin typeface="华文楷体" pitchFamily="2" charset="-122"/>
                <a:ea typeface="华文楷体" pitchFamily="2" charset="-122"/>
              </a:rPr>
              <a:t>平台基本功能使用有初步了解的用户</a:t>
            </a:r>
            <a:endParaRPr lang="en-US" altLang="zh-CN" sz="2800" dirty="0" smtClean="0">
              <a:latin typeface="华文楷体" pitchFamily="2" charset="-122"/>
              <a:ea typeface="华文楷体" pitchFamily="2" charset="-122"/>
            </a:endParaRPr>
          </a:p>
          <a:p>
            <a:pPr marL="365760" lvl="1" indent="0">
              <a:buNone/>
            </a:pPr>
            <a:r>
              <a:rPr lang="zh-CN" altLang="en-US" sz="2800" dirty="0" smtClean="0">
                <a:latin typeface="华文楷体" pitchFamily="2" charset="-122"/>
                <a:ea typeface="华文楷体" pitchFamily="2" charset="-122"/>
              </a:rPr>
              <a:t>此处主要讲解的是前面两块内容：高阶功能使用和数据挖掘基础算子清单和基本功能。</a:t>
            </a:r>
            <a:endParaRPr lang="en-US" altLang="zh-CN" sz="2800" dirty="0">
              <a:latin typeface="华文楷体" pitchFamily="2" charset="-122"/>
              <a:ea typeface="华文楷体" pitchFamily="2" charset="-122"/>
            </a:endParaRPr>
          </a:p>
          <a:p>
            <a:pPr lvl="1"/>
            <a:r>
              <a:rPr lang="en-US" altLang="zh-CN" sz="2800" dirty="0" smtClean="0">
                <a:latin typeface="华文楷体" pitchFamily="2" charset="-122"/>
                <a:ea typeface="华文楷体" pitchFamily="2" charset="-122"/>
              </a:rPr>
              <a:t>spark</a:t>
            </a:r>
            <a:r>
              <a:rPr lang="zh-CN" altLang="en-US" sz="2800" dirty="0" smtClean="0">
                <a:latin typeface="华文楷体" pitchFamily="2" charset="-122"/>
                <a:ea typeface="华文楷体" pitchFamily="2" charset="-122"/>
              </a:rPr>
              <a:t>开发人员</a:t>
            </a:r>
            <a:endParaRPr lang="en-US" altLang="zh-CN" sz="2800" dirty="0" smtClean="0">
              <a:latin typeface="华文楷体" pitchFamily="2" charset="-122"/>
              <a:ea typeface="华文楷体" pitchFamily="2" charset="-122"/>
            </a:endParaRPr>
          </a:p>
          <a:p>
            <a:pPr marL="365760" lvl="1" indent="0">
              <a:buNone/>
            </a:pPr>
            <a:r>
              <a:rPr lang="zh-CN" altLang="en-US" sz="2800" dirty="0" smtClean="0">
                <a:latin typeface="华文楷体" pitchFamily="2" charset="-122"/>
                <a:ea typeface="华文楷体" pitchFamily="2" charset="-122"/>
              </a:rPr>
              <a:t>此处主要讲解的是后两块内容：基于</a:t>
            </a:r>
            <a:r>
              <a:rPr lang="en-US" altLang="zh-CN" sz="2800" dirty="0" err="1" smtClean="0">
                <a:latin typeface="华文楷体" pitchFamily="2" charset="-122"/>
                <a:ea typeface="华文楷体" pitchFamily="2" charset="-122"/>
              </a:rPr>
              <a:t>DeepInsight</a:t>
            </a:r>
            <a:r>
              <a:rPr lang="zh-CN" altLang="en-US" sz="2800" dirty="0" smtClean="0">
                <a:latin typeface="华文楷体" pitchFamily="2" charset="-122"/>
                <a:ea typeface="华文楷体" pitchFamily="2" charset="-122"/>
              </a:rPr>
              <a:t>平台的算子开发流程和基本接口以及</a:t>
            </a:r>
            <a:r>
              <a:rPr lang="en-US" altLang="zh-CN" sz="2800" dirty="0" smtClean="0">
                <a:latin typeface="华文楷体" pitchFamily="2" charset="-122"/>
                <a:ea typeface="华文楷体" pitchFamily="2" charset="-122"/>
              </a:rPr>
              <a:t>spark</a:t>
            </a:r>
            <a:r>
              <a:rPr lang="zh-CN" altLang="en-US" sz="2800" dirty="0">
                <a:latin typeface="华文楷体" pitchFamily="2" charset="-122"/>
                <a:ea typeface="华文楷体" pitchFamily="2" charset="-122"/>
              </a:rPr>
              <a:t>调</a:t>
            </a:r>
            <a:r>
              <a:rPr lang="zh-CN" altLang="en-US" sz="2800" dirty="0" smtClean="0">
                <a:latin typeface="华文楷体" pitchFamily="2" charset="-122"/>
                <a:ea typeface="华文楷体" pitchFamily="2" charset="-122"/>
              </a:rPr>
              <a:t>优。</a:t>
            </a:r>
            <a:endParaRPr lang="en-US" altLang="zh-CN" sz="2800" dirty="0" smtClean="0">
              <a:latin typeface="华文楷体" pitchFamily="2" charset="-122"/>
              <a:ea typeface="华文楷体" pitchFamily="2" charset="-122"/>
            </a:endParaRPr>
          </a:p>
        </p:txBody>
      </p:sp>
    </p:spTree>
    <p:extLst>
      <p:ext uri="{BB962C8B-B14F-4D97-AF65-F5344CB8AC3E}">
        <p14:creationId xmlns:p14="http://schemas.microsoft.com/office/powerpoint/2010/main" val="15610895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40</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神经网络系列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37889" name="Picture 1"/>
          <p:cNvPicPr>
            <a:picLocks noChangeAspect="1" noChangeArrowheads="1"/>
          </p:cNvPicPr>
          <p:nvPr/>
        </p:nvPicPr>
        <p:blipFill>
          <a:blip r:embed="rId2" cstate="print"/>
          <a:srcRect/>
          <a:stretch>
            <a:fillRect/>
          </a:stretch>
        </p:blipFill>
        <p:spPr bwMode="auto">
          <a:xfrm>
            <a:off x="2277374" y="1712185"/>
            <a:ext cx="5274154" cy="3892020"/>
          </a:xfrm>
          <a:prstGeom prst="rect">
            <a:avLst/>
          </a:prstGeom>
          <a:noFill/>
          <a:ln w="9525">
            <a:noFill/>
            <a:miter lim="800000"/>
            <a:headEnd/>
            <a:tailEnd/>
          </a:ln>
        </p:spPr>
      </p:pic>
      <p:sp>
        <p:nvSpPr>
          <p:cNvPr id="7" name="矩形 6"/>
          <p:cNvSpPr/>
          <p:nvPr/>
        </p:nvSpPr>
        <p:spPr>
          <a:xfrm>
            <a:off x="186904" y="1216326"/>
            <a:ext cx="8534402" cy="369332"/>
          </a:xfrm>
          <a:prstGeom prst="rect">
            <a:avLst/>
          </a:prstGeom>
        </p:spPr>
        <p:txBody>
          <a:bodyPr wrap="square">
            <a:spAutoFit/>
          </a:bodyPr>
          <a:lstStyle/>
          <a:p>
            <a:r>
              <a:rPr lang="zh-CN" altLang="en-US" dirty="0" smtClean="0"/>
              <a:t>卷积：逐个元素相乘再求和的操作（内积）</a:t>
            </a:r>
            <a:endParaRPr lang="en-US" altLang="zh-CN" dirty="0" smtClean="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41</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神经网络系列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186904" y="1216326"/>
            <a:ext cx="8534402" cy="369332"/>
          </a:xfrm>
          <a:prstGeom prst="rect">
            <a:avLst/>
          </a:prstGeom>
        </p:spPr>
        <p:txBody>
          <a:bodyPr wrap="square">
            <a:spAutoFit/>
          </a:bodyPr>
          <a:lstStyle/>
          <a:p>
            <a:r>
              <a:rPr lang="zh-CN" altLang="en-US" dirty="0" smtClean="0"/>
              <a:t>不同卷积核（</a:t>
            </a:r>
            <a:r>
              <a:rPr lang="en-US" altLang="zh-CN" dirty="0" smtClean="0"/>
              <a:t>filter</a:t>
            </a:r>
            <a:r>
              <a:rPr lang="zh-CN" altLang="en-US" dirty="0" smtClean="0"/>
              <a:t>）的输出不同</a:t>
            </a:r>
            <a:endParaRPr lang="en-US" altLang="zh-CN" dirty="0" smtClean="0"/>
          </a:p>
        </p:txBody>
      </p:sp>
      <p:pic>
        <p:nvPicPr>
          <p:cNvPr id="93186" name="Picture 2"/>
          <p:cNvPicPr>
            <a:picLocks noChangeAspect="1" noChangeArrowheads="1"/>
          </p:cNvPicPr>
          <p:nvPr/>
        </p:nvPicPr>
        <p:blipFill>
          <a:blip r:embed="rId3" cstate="print"/>
          <a:srcRect/>
          <a:stretch>
            <a:fillRect/>
          </a:stretch>
        </p:blipFill>
        <p:spPr bwMode="auto">
          <a:xfrm>
            <a:off x="1765360" y="1623923"/>
            <a:ext cx="5734050" cy="3657600"/>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42</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神经网络系列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186904" y="1216326"/>
            <a:ext cx="8534402" cy="369332"/>
          </a:xfrm>
          <a:prstGeom prst="rect">
            <a:avLst/>
          </a:prstGeom>
        </p:spPr>
        <p:txBody>
          <a:bodyPr wrap="square">
            <a:spAutoFit/>
          </a:bodyPr>
          <a:lstStyle/>
          <a:p>
            <a:r>
              <a:rPr lang="zh-CN" altLang="en-US" dirty="0" smtClean="0"/>
              <a:t>卷积层的运算</a:t>
            </a:r>
            <a:endParaRPr lang="en-US" altLang="zh-CN" dirty="0" smtClean="0"/>
          </a:p>
        </p:txBody>
      </p:sp>
      <p:pic>
        <p:nvPicPr>
          <p:cNvPr id="94210" name="Picture 2"/>
          <p:cNvPicPr>
            <a:picLocks noChangeAspect="1" noChangeArrowheads="1"/>
          </p:cNvPicPr>
          <p:nvPr/>
        </p:nvPicPr>
        <p:blipFill>
          <a:blip r:embed="rId3" cstate="print"/>
          <a:srcRect/>
          <a:stretch>
            <a:fillRect/>
          </a:stretch>
        </p:blipFill>
        <p:spPr bwMode="auto">
          <a:xfrm>
            <a:off x="1285335" y="1656272"/>
            <a:ext cx="6176513" cy="3786996"/>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43</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神经网络系列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186904" y="1216326"/>
            <a:ext cx="3746741" cy="3416320"/>
          </a:xfrm>
          <a:prstGeom prst="rect">
            <a:avLst/>
          </a:prstGeom>
        </p:spPr>
        <p:txBody>
          <a:bodyPr wrap="square">
            <a:spAutoFit/>
          </a:bodyPr>
          <a:lstStyle/>
          <a:p>
            <a:r>
              <a:rPr lang="en-US" altLang="zh-CN" dirty="0" smtClean="0"/>
              <a:t>RULE </a:t>
            </a:r>
            <a:r>
              <a:rPr lang="zh-CN" altLang="en-US" dirty="0" smtClean="0"/>
              <a:t>激励层</a:t>
            </a:r>
            <a:endParaRPr lang="en-US" altLang="zh-CN" dirty="0" smtClean="0"/>
          </a:p>
          <a:p>
            <a:endParaRPr lang="en-US" altLang="zh-CN" dirty="0" smtClean="0"/>
          </a:p>
          <a:p>
            <a:r>
              <a:rPr lang="zh-CN" altLang="en-US" dirty="0" smtClean="0"/>
              <a:t>实际梯度下降中，</a:t>
            </a:r>
            <a:r>
              <a:rPr lang="en-US" altLang="zh-CN" dirty="0" smtClean="0"/>
              <a:t>sigmoid</a:t>
            </a:r>
            <a:r>
              <a:rPr lang="zh-CN" altLang="en-US" dirty="0" smtClean="0"/>
              <a:t>容易饱和、造成终止梯度传递，且没有</a:t>
            </a:r>
            <a:r>
              <a:rPr lang="en-US" altLang="zh-CN" dirty="0" smtClean="0"/>
              <a:t>0</a:t>
            </a:r>
            <a:r>
              <a:rPr lang="zh-CN" altLang="en-US" dirty="0" smtClean="0"/>
              <a:t>中心化。而另外一个激活函数：</a:t>
            </a:r>
            <a:r>
              <a:rPr lang="en-US" altLang="zh-CN" dirty="0" err="1" smtClean="0"/>
              <a:t>ReLU</a:t>
            </a:r>
            <a:r>
              <a:rPr lang="zh-CN" altLang="en-US" dirty="0" smtClean="0"/>
              <a:t>，则可以避免这个问题</a:t>
            </a:r>
            <a:endParaRPr lang="en-US" altLang="zh-CN" dirty="0" smtClean="0"/>
          </a:p>
          <a:p>
            <a:endParaRPr lang="en-US" altLang="zh-CN" dirty="0" smtClean="0"/>
          </a:p>
          <a:p>
            <a:endParaRPr lang="en-US" altLang="zh-CN" dirty="0" smtClean="0"/>
          </a:p>
          <a:p>
            <a:r>
              <a:rPr lang="en-US" altLang="zh-CN" dirty="0" smtClean="0"/>
              <a:t>POOL </a:t>
            </a:r>
            <a:r>
              <a:rPr lang="zh-CN" altLang="en-US" dirty="0" smtClean="0"/>
              <a:t>池化层</a:t>
            </a:r>
            <a:endParaRPr lang="en-US" altLang="zh-CN" dirty="0" smtClean="0"/>
          </a:p>
          <a:p>
            <a:endParaRPr lang="en-US" altLang="zh-CN" dirty="0" smtClean="0"/>
          </a:p>
          <a:p>
            <a:r>
              <a:rPr lang="zh-CN" altLang="en-US" dirty="0" smtClean="0"/>
              <a:t>简言之，即取区域平均或最大，如右图所示</a:t>
            </a:r>
            <a:endParaRPr lang="en-US" altLang="zh-CN" dirty="0" smtClean="0"/>
          </a:p>
        </p:txBody>
      </p:sp>
      <p:pic>
        <p:nvPicPr>
          <p:cNvPr id="95235" name="Picture 3"/>
          <p:cNvPicPr>
            <a:picLocks noChangeAspect="1" noChangeArrowheads="1"/>
          </p:cNvPicPr>
          <p:nvPr/>
        </p:nvPicPr>
        <p:blipFill>
          <a:blip r:embed="rId3" cstate="print"/>
          <a:srcRect/>
          <a:stretch>
            <a:fillRect/>
          </a:stretch>
        </p:blipFill>
        <p:spPr bwMode="auto">
          <a:xfrm>
            <a:off x="4073172" y="1233576"/>
            <a:ext cx="2434740" cy="1945796"/>
          </a:xfrm>
          <a:prstGeom prst="rect">
            <a:avLst/>
          </a:prstGeom>
          <a:noFill/>
          <a:ln w="9525">
            <a:noFill/>
            <a:miter lim="800000"/>
            <a:headEnd/>
            <a:tailEnd/>
          </a:ln>
        </p:spPr>
      </p:pic>
      <p:pic>
        <p:nvPicPr>
          <p:cNvPr id="95236" name="Picture 4"/>
          <p:cNvPicPr>
            <a:picLocks noChangeAspect="1" noChangeArrowheads="1"/>
          </p:cNvPicPr>
          <p:nvPr/>
        </p:nvPicPr>
        <p:blipFill>
          <a:blip r:embed="rId4" cstate="print"/>
          <a:srcRect/>
          <a:stretch>
            <a:fillRect/>
          </a:stretch>
        </p:blipFill>
        <p:spPr bwMode="auto">
          <a:xfrm>
            <a:off x="6447514" y="1118378"/>
            <a:ext cx="2515331" cy="2080582"/>
          </a:xfrm>
          <a:prstGeom prst="rect">
            <a:avLst/>
          </a:prstGeom>
          <a:noFill/>
          <a:ln w="9525">
            <a:noFill/>
            <a:miter lim="800000"/>
            <a:headEnd/>
            <a:tailEnd/>
          </a:ln>
        </p:spPr>
      </p:pic>
      <p:pic>
        <p:nvPicPr>
          <p:cNvPr id="95237" name="Picture 5"/>
          <p:cNvPicPr>
            <a:picLocks noChangeAspect="1" noChangeArrowheads="1"/>
          </p:cNvPicPr>
          <p:nvPr/>
        </p:nvPicPr>
        <p:blipFill>
          <a:blip r:embed="rId5" cstate="print"/>
          <a:srcRect/>
          <a:stretch>
            <a:fillRect/>
          </a:stretch>
        </p:blipFill>
        <p:spPr bwMode="auto">
          <a:xfrm>
            <a:off x="4097545" y="3389284"/>
            <a:ext cx="4792012" cy="1613138"/>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44</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协同过滤算法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186904" y="1216326"/>
            <a:ext cx="3746741" cy="4247317"/>
          </a:xfrm>
          <a:prstGeom prst="rect">
            <a:avLst/>
          </a:prstGeom>
        </p:spPr>
        <p:txBody>
          <a:bodyPr wrap="square">
            <a:spAutoFit/>
          </a:bodyPr>
          <a:lstStyle/>
          <a:p>
            <a:r>
              <a:rPr lang="zh-CN" altLang="en-US" dirty="0" smtClean="0"/>
              <a:t>协同过滤</a:t>
            </a:r>
            <a:r>
              <a:rPr lang="en-US" altLang="zh-CN" dirty="0" smtClean="0"/>
              <a:t>(Collaborative Filtering)</a:t>
            </a:r>
          </a:p>
          <a:p>
            <a:r>
              <a:rPr lang="zh-CN" altLang="en-US" dirty="0" smtClean="0"/>
              <a:t>通过将用户和其他用户的数据进行比对来实现推荐的。</a:t>
            </a:r>
            <a:endParaRPr lang="en-US" altLang="zh-CN" dirty="0" smtClean="0"/>
          </a:p>
          <a:p>
            <a:endParaRPr lang="en-US" altLang="zh-CN" dirty="0" smtClean="0"/>
          </a:p>
          <a:p>
            <a:r>
              <a:rPr lang="zh-CN" altLang="en-US" dirty="0" smtClean="0"/>
              <a:t>比对的具体方法：通过计算两个用户数据之间的相似性，通过相似性的计算来说明两个用户数据之间的相似程度。</a:t>
            </a:r>
            <a:endParaRPr lang="en-US" altLang="zh-CN" dirty="0" smtClean="0"/>
          </a:p>
          <a:p>
            <a:endParaRPr lang="en-US" altLang="zh-CN" dirty="0" smtClean="0"/>
          </a:p>
          <a:p>
            <a:r>
              <a:rPr lang="zh-CN" altLang="en-US" dirty="0" smtClean="0"/>
              <a:t>常用的相似度的计算方法有</a:t>
            </a:r>
            <a:endParaRPr lang="en-US" altLang="zh-CN" dirty="0" smtClean="0"/>
          </a:p>
          <a:p>
            <a:r>
              <a:rPr lang="zh-CN" altLang="en-US" dirty="0" smtClean="0"/>
              <a:t>        欧式距离法</a:t>
            </a:r>
            <a:endParaRPr lang="en-US" altLang="zh-CN" dirty="0" smtClean="0"/>
          </a:p>
          <a:p>
            <a:r>
              <a:rPr lang="zh-CN" altLang="en-US" dirty="0" smtClean="0"/>
              <a:t>        皮尔逊相关系数法</a:t>
            </a:r>
            <a:endParaRPr lang="en-US" altLang="zh-CN" dirty="0" smtClean="0"/>
          </a:p>
          <a:p>
            <a:r>
              <a:rPr lang="zh-CN" altLang="en-US" dirty="0" smtClean="0"/>
              <a:t>        夹角余弦相似度法</a:t>
            </a:r>
            <a:endParaRPr lang="en-US" altLang="zh-CN" dirty="0" smtClean="0"/>
          </a:p>
          <a:p>
            <a:r>
              <a:rPr altLang="en-US" dirty="0" smtClean="0"/>
              <a:t>常用的协同过滤算法有：</a:t>
            </a:r>
            <a:endParaRPr lang="en-US" altLang="en-US" dirty="0" smtClean="0"/>
          </a:p>
          <a:p>
            <a:r>
              <a:rPr lang="en-US" altLang="zh-CN" dirty="0" err="1" smtClean="0"/>
              <a:t>FPGrowth</a:t>
            </a:r>
            <a:endParaRPr lang="en-US" altLang="zh-CN" dirty="0" smtClean="0"/>
          </a:p>
        </p:txBody>
      </p:sp>
      <p:pic>
        <p:nvPicPr>
          <p:cNvPr id="158722" name="Picture 2"/>
          <p:cNvPicPr>
            <a:picLocks noChangeAspect="1" noChangeArrowheads="1"/>
          </p:cNvPicPr>
          <p:nvPr/>
        </p:nvPicPr>
        <p:blipFill>
          <a:blip r:embed="rId3" cstate="print"/>
          <a:srcRect/>
          <a:stretch>
            <a:fillRect/>
          </a:stretch>
        </p:blipFill>
        <p:spPr bwMode="auto">
          <a:xfrm>
            <a:off x="4495800" y="1577975"/>
            <a:ext cx="3771900" cy="2540000"/>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0" y="791112"/>
            <a:ext cx="533400" cy="203730"/>
          </a:xfrm>
        </p:spPr>
        <p:txBody>
          <a:bodyPr>
            <a:normAutofit fontScale="62500" lnSpcReduction="20000"/>
          </a:bodyPr>
          <a:lstStyle/>
          <a:p>
            <a:pPr algn="ctr"/>
            <a:fld id="{8F82E0A0-C266-4798-8C8F-B9F91E9DA37E}" type="slidenum">
              <a:rPr kumimoji="0" lang="en-US" altLang="zh-CN" sz="1400" b="1" smtClean="0">
                <a:solidFill>
                  <a:srgbClr val="FFFFFF"/>
                </a:solidFill>
              </a:rPr>
              <a:pPr algn="ctr"/>
              <a:t>45</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粗糙集</a:t>
            </a:r>
            <a:endParaRPr lang="zh-CN" altLang="en-US" dirty="0">
              <a:solidFill>
                <a:schemeClr val="bg2">
                  <a:lumMod val="50000"/>
                </a:schemeClr>
              </a:solidFill>
              <a:effectLst/>
            </a:endParaRPr>
          </a:p>
        </p:txBody>
      </p:sp>
      <p:sp>
        <p:nvSpPr>
          <p:cNvPr id="6" name="TextBox 5"/>
          <p:cNvSpPr txBox="1"/>
          <p:nvPr/>
        </p:nvSpPr>
        <p:spPr>
          <a:xfrm>
            <a:off x="533400" y="1391091"/>
            <a:ext cx="7648634" cy="646331"/>
          </a:xfrm>
          <a:prstGeom prst="rect">
            <a:avLst/>
          </a:prstGeom>
          <a:noFill/>
        </p:spPr>
        <p:txBody>
          <a:bodyPr wrap="square" rtlCol="0">
            <a:spAutoFit/>
          </a:bodyPr>
          <a:lstStyle/>
          <a:p>
            <a:r>
              <a:rPr lang="zh-CN" altLang="en-US" dirty="0" smtClean="0"/>
              <a:t>粗糙集理论：用来处理不确定</a:t>
            </a:r>
            <a:r>
              <a:rPr lang="zh-CN" altLang="en-US" dirty="0"/>
              <a:t>信息。可以用于分类，发现不准确数据或噪音数据内在的结果联系</a:t>
            </a:r>
          </a:p>
        </p:txBody>
      </p:sp>
      <p:sp>
        <p:nvSpPr>
          <p:cNvPr id="8" name="TextBox 5"/>
          <p:cNvSpPr txBox="1"/>
          <p:nvPr/>
        </p:nvSpPr>
        <p:spPr>
          <a:xfrm>
            <a:off x="533400" y="2433672"/>
            <a:ext cx="7648634" cy="2308324"/>
          </a:xfrm>
          <a:prstGeom prst="rect">
            <a:avLst/>
          </a:prstGeom>
          <a:noFill/>
        </p:spPr>
        <p:txBody>
          <a:bodyPr wrap="square" rtlCol="0">
            <a:spAutoFit/>
          </a:bodyPr>
          <a:lstStyle/>
          <a:p>
            <a:r>
              <a:rPr lang="zh-CN" altLang="en-US" dirty="0" smtClean="0"/>
              <a:t>应用：</a:t>
            </a:r>
            <a:endParaRPr lang="en-US" altLang="zh-CN" dirty="0"/>
          </a:p>
          <a:p>
            <a:r>
              <a:rPr lang="en-US" altLang="zh-CN" dirty="0" smtClean="0"/>
              <a:t>        </a:t>
            </a:r>
            <a:r>
              <a:rPr lang="zh-CN" altLang="en-US" dirty="0"/>
              <a:t>①临床医疗</a:t>
            </a:r>
            <a:r>
              <a:rPr lang="zh-CN" altLang="en-US" dirty="0" smtClean="0"/>
              <a:t>诊断</a:t>
            </a:r>
            <a:endParaRPr lang="en-US" altLang="zh-CN" dirty="0" smtClean="0"/>
          </a:p>
          <a:p>
            <a:r>
              <a:rPr lang="en-US" altLang="zh-CN" dirty="0"/>
              <a:t> </a:t>
            </a:r>
            <a:r>
              <a:rPr lang="en-US" altLang="zh-CN" dirty="0" smtClean="0"/>
              <a:t>       </a:t>
            </a:r>
            <a:r>
              <a:rPr lang="zh-CN" altLang="en-US" dirty="0" smtClean="0"/>
              <a:t>②</a:t>
            </a:r>
            <a:r>
              <a:rPr lang="zh-CN" altLang="en-US" dirty="0"/>
              <a:t>电力系统和其他工业过程</a:t>
            </a:r>
            <a:r>
              <a:rPr lang="zh-CN" altLang="en-US" dirty="0" smtClean="0"/>
              <a:t>故障诊断</a:t>
            </a:r>
            <a:endParaRPr lang="en-US" altLang="zh-CN" dirty="0" smtClean="0"/>
          </a:p>
          <a:p>
            <a:r>
              <a:rPr lang="en-US" altLang="zh-CN" dirty="0"/>
              <a:t> </a:t>
            </a:r>
            <a:r>
              <a:rPr lang="en-US" altLang="zh-CN" dirty="0" smtClean="0"/>
              <a:t>       </a:t>
            </a:r>
            <a:r>
              <a:rPr lang="zh-CN" altLang="en-US" dirty="0" smtClean="0"/>
              <a:t>③</a:t>
            </a:r>
            <a:r>
              <a:rPr lang="zh-CN" altLang="en-US" dirty="0"/>
              <a:t>预测与</a:t>
            </a:r>
            <a:r>
              <a:rPr lang="zh-CN" altLang="en-US" dirty="0" smtClean="0"/>
              <a:t>控制</a:t>
            </a:r>
            <a:endParaRPr lang="en-US" altLang="zh-CN" dirty="0" smtClean="0"/>
          </a:p>
          <a:p>
            <a:r>
              <a:rPr lang="en-US" altLang="zh-CN" dirty="0"/>
              <a:t> </a:t>
            </a:r>
            <a:r>
              <a:rPr lang="en-US" altLang="zh-CN" dirty="0" smtClean="0"/>
              <a:t>       </a:t>
            </a:r>
            <a:r>
              <a:rPr lang="zh-CN" altLang="en-US" dirty="0" smtClean="0"/>
              <a:t>④</a:t>
            </a:r>
            <a:r>
              <a:rPr lang="zh-CN" altLang="en-US" dirty="0"/>
              <a:t>模式识别与</a:t>
            </a:r>
            <a:r>
              <a:rPr lang="zh-CN" altLang="en-US" dirty="0" smtClean="0"/>
              <a:t>分类</a:t>
            </a:r>
            <a:endParaRPr lang="en-US" altLang="zh-CN" dirty="0" smtClean="0"/>
          </a:p>
          <a:p>
            <a:r>
              <a:rPr lang="en-US" altLang="zh-CN" dirty="0"/>
              <a:t> </a:t>
            </a:r>
            <a:r>
              <a:rPr lang="en-US" altLang="zh-CN" dirty="0" smtClean="0"/>
              <a:t>       </a:t>
            </a:r>
            <a:r>
              <a:rPr lang="zh-CN" altLang="en-US" dirty="0" smtClean="0"/>
              <a:t>⑤</a:t>
            </a:r>
            <a:r>
              <a:rPr lang="zh-CN" altLang="en-US" dirty="0"/>
              <a:t>机器学习和数据</a:t>
            </a:r>
            <a:r>
              <a:rPr lang="zh-CN" altLang="en-US" dirty="0" smtClean="0"/>
              <a:t>挖掘</a:t>
            </a:r>
            <a:endParaRPr lang="en-US" altLang="zh-CN" dirty="0" smtClean="0"/>
          </a:p>
          <a:p>
            <a:r>
              <a:rPr lang="en-US" altLang="zh-CN" dirty="0"/>
              <a:t> </a:t>
            </a:r>
            <a:r>
              <a:rPr lang="en-US" altLang="zh-CN" dirty="0" smtClean="0"/>
              <a:t>       </a:t>
            </a:r>
            <a:r>
              <a:rPr lang="zh-CN" altLang="en-US" dirty="0" smtClean="0"/>
              <a:t>⑥图像处理</a:t>
            </a:r>
            <a:endParaRPr lang="en-US" altLang="zh-CN" dirty="0"/>
          </a:p>
          <a:p>
            <a:r>
              <a:rPr lang="en-US" altLang="zh-CN" dirty="0" smtClean="0"/>
              <a:t>            ……</a:t>
            </a:r>
            <a:endParaRPr lang="zh-CN" altLang="en-US"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46</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聚类算法</a:t>
            </a:r>
            <a:r>
              <a:rPr lang="en-US" altLang="zh-CN" dirty="0" err="1" smtClean="0">
                <a:solidFill>
                  <a:schemeClr val="bg2">
                    <a:lumMod val="50000"/>
                  </a:schemeClr>
                </a:solidFill>
                <a:effectLst/>
              </a:rPr>
              <a:t>Kmeans</a:t>
            </a:r>
            <a:r>
              <a:rPr lang="zh-CN" altLang="en-US" dirty="0" smtClean="0">
                <a:solidFill>
                  <a:schemeClr val="bg2">
                    <a:lumMod val="50000"/>
                  </a:schemeClr>
                </a:solidFill>
                <a:effectLst/>
              </a:rPr>
              <a:t>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59394" name="Picture 2"/>
          <p:cNvPicPr>
            <a:picLocks noChangeAspect="1" noChangeArrowheads="1"/>
          </p:cNvPicPr>
          <p:nvPr/>
        </p:nvPicPr>
        <p:blipFill>
          <a:blip r:embed="rId3" cstate="print"/>
          <a:srcRect/>
          <a:stretch>
            <a:fillRect/>
          </a:stretch>
        </p:blipFill>
        <p:spPr bwMode="auto">
          <a:xfrm>
            <a:off x="396815" y="1221534"/>
            <a:ext cx="5351972" cy="3400157"/>
          </a:xfrm>
          <a:prstGeom prst="rect">
            <a:avLst/>
          </a:prstGeom>
          <a:noFill/>
          <a:ln w="9525">
            <a:noFill/>
            <a:miter lim="800000"/>
            <a:headEnd/>
            <a:tailEnd/>
          </a:ln>
        </p:spPr>
      </p:pic>
      <p:sp>
        <p:nvSpPr>
          <p:cNvPr id="7" name="TextBox 6"/>
          <p:cNvSpPr txBox="1"/>
          <p:nvPr/>
        </p:nvSpPr>
        <p:spPr>
          <a:xfrm>
            <a:off x="5749528" y="1169620"/>
            <a:ext cx="3184563" cy="2031325"/>
          </a:xfrm>
          <a:prstGeom prst="rect">
            <a:avLst/>
          </a:prstGeom>
          <a:noFill/>
        </p:spPr>
        <p:txBody>
          <a:bodyPr wrap="square" rtlCol="0">
            <a:spAutoFit/>
          </a:bodyPr>
          <a:lstStyle/>
          <a:p>
            <a:r>
              <a:rPr lang="en-US" altLang="zh-CN" sz="1400" dirty="0" smtClean="0"/>
              <a:t>1.</a:t>
            </a:r>
            <a:r>
              <a:rPr lang="zh-CN" altLang="en-US" sz="1400" dirty="0" smtClean="0"/>
              <a:t>初始化</a:t>
            </a:r>
            <a:r>
              <a:rPr lang="en-US" altLang="zh-CN" sz="1400" dirty="0" smtClean="0"/>
              <a:t>K</a:t>
            </a:r>
            <a:r>
              <a:rPr lang="zh-CN" altLang="en-US" sz="1400" dirty="0" smtClean="0"/>
              <a:t>个类的中心点</a:t>
            </a:r>
            <a:endParaRPr lang="en-US" altLang="zh-CN" sz="1400" dirty="0" smtClean="0"/>
          </a:p>
          <a:p>
            <a:pPr>
              <a:buFont typeface="Wingdings" pitchFamily="2" charset="2"/>
              <a:buChar char="Ø"/>
            </a:pPr>
            <a:endParaRPr lang="en-US" altLang="zh-CN" sz="1400" dirty="0" smtClean="0"/>
          </a:p>
          <a:p>
            <a:r>
              <a:rPr lang="en-US" altLang="zh-CN" sz="1400" dirty="0" smtClean="0"/>
              <a:t>2. </a:t>
            </a:r>
            <a:r>
              <a:rPr lang="zh-CN" altLang="en-US" sz="1400" dirty="0" smtClean="0"/>
              <a:t>对于每个点，根据其对每个中心点的距离大小将其标记</a:t>
            </a:r>
            <a:endParaRPr lang="en-US" altLang="zh-CN" sz="1400" dirty="0" smtClean="0"/>
          </a:p>
          <a:p>
            <a:endParaRPr lang="en-US" altLang="zh-CN" sz="1400" dirty="0" smtClean="0"/>
          </a:p>
          <a:p>
            <a:r>
              <a:rPr lang="en-US" altLang="zh-CN" sz="1400" dirty="0" smtClean="0"/>
              <a:t>3.</a:t>
            </a:r>
            <a:r>
              <a:rPr lang="zh-CN" altLang="en-US" sz="1400" dirty="0" smtClean="0"/>
              <a:t>更新每个类的的中心点，即当前属于该类的所有样本均值</a:t>
            </a:r>
            <a:endParaRPr lang="en-US" altLang="zh-CN" sz="1400" dirty="0" smtClean="0"/>
          </a:p>
          <a:p>
            <a:endParaRPr lang="en-US" altLang="zh-CN" sz="1400" dirty="0" smtClean="0"/>
          </a:p>
          <a:p>
            <a:r>
              <a:rPr lang="en-US" altLang="zh-CN" sz="1400" dirty="0" smtClean="0"/>
              <a:t>4.</a:t>
            </a:r>
            <a:r>
              <a:rPr lang="zh-CN" altLang="en-US" sz="1400" dirty="0" smtClean="0"/>
              <a:t>重复</a:t>
            </a:r>
            <a:r>
              <a:rPr lang="en-US" altLang="zh-CN" sz="1400" dirty="0" smtClean="0"/>
              <a:t>2</a:t>
            </a:r>
            <a:r>
              <a:rPr lang="zh-CN" altLang="en-US" sz="1400" dirty="0" smtClean="0"/>
              <a:t>，</a:t>
            </a:r>
            <a:r>
              <a:rPr lang="en-US" altLang="zh-CN" sz="1400" dirty="0" smtClean="0"/>
              <a:t>3</a:t>
            </a:r>
            <a:r>
              <a:rPr lang="zh-CN" altLang="en-US" sz="1400" dirty="0" smtClean="0"/>
              <a:t>两个步骤，直至收敛</a:t>
            </a:r>
            <a:endParaRPr lang="zh-CN" altLang="en-US" sz="1400" dirty="0"/>
          </a:p>
        </p:txBody>
      </p:sp>
      <p:sp>
        <p:nvSpPr>
          <p:cNvPr id="8" name="TextBox 7"/>
          <p:cNvSpPr txBox="1"/>
          <p:nvPr/>
        </p:nvSpPr>
        <p:spPr>
          <a:xfrm>
            <a:off x="5781158" y="3495877"/>
            <a:ext cx="3184563" cy="1169551"/>
          </a:xfrm>
          <a:prstGeom prst="rect">
            <a:avLst/>
          </a:prstGeom>
          <a:noFill/>
        </p:spPr>
        <p:txBody>
          <a:bodyPr wrap="square" rtlCol="0">
            <a:spAutoFit/>
          </a:bodyPr>
          <a:lstStyle/>
          <a:p>
            <a:r>
              <a:rPr lang="en-US" altLang="zh-CN" sz="1400" dirty="0" smtClean="0"/>
              <a:t>1.K-Medoids</a:t>
            </a:r>
            <a:r>
              <a:rPr lang="zh-CN" altLang="en-US" sz="1400" dirty="0" smtClean="0"/>
              <a:t>以中值来重新计算中心点</a:t>
            </a:r>
            <a:endParaRPr lang="en-US" altLang="zh-CN" sz="1400" dirty="0" smtClean="0"/>
          </a:p>
          <a:p>
            <a:endParaRPr lang="en-US" altLang="zh-CN" sz="1400" dirty="0" smtClean="0"/>
          </a:p>
          <a:p>
            <a:r>
              <a:rPr lang="en-US" altLang="zh-CN" sz="1400" dirty="0" smtClean="0"/>
              <a:t>2.</a:t>
            </a:r>
            <a:r>
              <a:rPr lang="zh-CN" altLang="en-US" sz="1400" dirty="0" smtClean="0"/>
              <a:t>二分</a:t>
            </a:r>
            <a:r>
              <a:rPr lang="en-US" altLang="zh-CN" sz="1400" dirty="0" err="1" smtClean="0"/>
              <a:t>Kmeans</a:t>
            </a:r>
            <a:r>
              <a:rPr lang="zh-CN" altLang="en-US" sz="1400" dirty="0" smtClean="0"/>
              <a:t>根据误差平方和</a:t>
            </a:r>
            <a:r>
              <a:rPr lang="en-US" altLang="zh-CN" sz="1400" dirty="0" smtClean="0"/>
              <a:t>SSE</a:t>
            </a:r>
            <a:r>
              <a:rPr lang="zh-CN" altLang="en-US" sz="1400" dirty="0" smtClean="0"/>
              <a:t>来决定下一步划分</a:t>
            </a:r>
            <a:endParaRPr lang="zh-CN" altLang="en-US" sz="1400"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47</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en-US" altLang="zh-CN" dirty="0" err="1" smtClean="0">
                <a:solidFill>
                  <a:schemeClr val="bg2">
                    <a:lumMod val="50000"/>
                  </a:schemeClr>
                </a:solidFill>
                <a:effectLst/>
              </a:rPr>
              <a:t>KMeans</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60418" name="Picture 2"/>
          <p:cNvPicPr>
            <a:picLocks noChangeAspect="1" noChangeArrowheads="1"/>
          </p:cNvPicPr>
          <p:nvPr/>
        </p:nvPicPr>
        <p:blipFill>
          <a:blip r:embed="rId2" cstate="print"/>
          <a:srcRect/>
          <a:stretch>
            <a:fillRect/>
          </a:stretch>
        </p:blipFill>
        <p:spPr bwMode="auto">
          <a:xfrm>
            <a:off x="0" y="1212169"/>
            <a:ext cx="8980098" cy="4502831"/>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48</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DBSCAN</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12" name="矩形 11"/>
          <p:cNvSpPr/>
          <p:nvPr/>
        </p:nvSpPr>
        <p:spPr>
          <a:xfrm>
            <a:off x="283774" y="1125615"/>
            <a:ext cx="4390844" cy="3416320"/>
          </a:xfrm>
          <a:prstGeom prst="rect">
            <a:avLst/>
          </a:prstGeom>
        </p:spPr>
        <p:txBody>
          <a:bodyPr wrap="square">
            <a:spAutoFit/>
          </a:bodyPr>
          <a:lstStyle/>
          <a:p>
            <a:r>
              <a:rPr lang="zh-CN" altLang="en-US" dirty="0" smtClean="0"/>
              <a:t>（</a:t>
            </a:r>
            <a:r>
              <a:rPr lang="en-US" altLang="zh-CN" dirty="0" smtClean="0"/>
              <a:t>1</a:t>
            </a:r>
            <a:r>
              <a:rPr lang="zh-CN" altLang="en-US" dirty="0" smtClean="0"/>
              <a:t>）</a:t>
            </a:r>
            <a:r>
              <a:rPr lang="en-US" altLang="zh-CN" dirty="0" err="1" smtClean="0"/>
              <a:t>Eps</a:t>
            </a:r>
            <a:r>
              <a:rPr lang="zh-CN" altLang="en-US" dirty="0" smtClean="0"/>
              <a:t>邻域：给定对象半径</a:t>
            </a:r>
            <a:r>
              <a:rPr lang="en-US" altLang="zh-CN" dirty="0" err="1" smtClean="0"/>
              <a:t>Eps</a:t>
            </a:r>
            <a:r>
              <a:rPr lang="zh-CN" altLang="en-US" dirty="0" smtClean="0"/>
              <a:t>内的邻域称为该对象的</a:t>
            </a:r>
            <a:r>
              <a:rPr lang="en-US" altLang="zh-CN" dirty="0" err="1" smtClean="0"/>
              <a:t>Eps</a:t>
            </a:r>
            <a:r>
              <a:rPr lang="zh-CN" altLang="en-US" dirty="0" smtClean="0"/>
              <a:t>邻域</a:t>
            </a:r>
            <a:r>
              <a:rPr lang="en-US" altLang="zh-CN" dirty="0" smtClean="0"/>
              <a:t>;</a:t>
            </a:r>
          </a:p>
          <a:p>
            <a:endParaRPr lang="en-US" altLang="zh-CN" dirty="0" smtClean="0"/>
          </a:p>
          <a:p>
            <a:r>
              <a:rPr lang="zh-CN" altLang="en-US" dirty="0" smtClean="0"/>
              <a:t>（</a:t>
            </a:r>
            <a:r>
              <a:rPr lang="en-US" altLang="zh-CN" dirty="0" smtClean="0"/>
              <a:t>2</a:t>
            </a:r>
            <a:r>
              <a:rPr lang="zh-CN" altLang="en-US" dirty="0" smtClean="0"/>
              <a:t>）核心点（</a:t>
            </a:r>
            <a:r>
              <a:rPr lang="en-US" altLang="zh-CN" dirty="0" smtClean="0"/>
              <a:t>core point</a:t>
            </a:r>
            <a:r>
              <a:rPr lang="zh-CN" altLang="en-US" dirty="0" smtClean="0"/>
              <a:t>）：如果对象的</a:t>
            </a:r>
            <a:r>
              <a:rPr lang="en-US" altLang="zh-CN" dirty="0" err="1" smtClean="0"/>
              <a:t>Eps</a:t>
            </a:r>
            <a:r>
              <a:rPr lang="zh-CN" altLang="en-US" dirty="0" smtClean="0"/>
              <a:t>邻域至少包含最小数目</a:t>
            </a:r>
            <a:r>
              <a:rPr lang="en-US" altLang="zh-CN" dirty="0" err="1" smtClean="0"/>
              <a:t>MinPts</a:t>
            </a:r>
            <a:r>
              <a:rPr lang="zh-CN" altLang="en-US" dirty="0" smtClean="0"/>
              <a:t>的对象，则称该对象为核心对象</a:t>
            </a:r>
            <a:r>
              <a:rPr lang="en-US" altLang="zh-CN" dirty="0" smtClean="0"/>
              <a:t>;</a:t>
            </a:r>
          </a:p>
          <a:p>
            <a:endParaRPr lang="en-US" altLang="zh-CN" dirty="0" smtClean="0"/>
          </a:p>
          <a:p>
            <a:r>
              <a:rPr lang="zh-CN" altLang="en-US" dirty="0" smtClean="0"/>
              <a:t>（</a:t>
            </a:r>
            <a:r>
              <a:rPr lang="en-US" altLang="zh-CN" dirty="0" smtClean="0"/>
              <a:t>3</a:t>
            </a:r>
            <a:r>
              <a:rPr lang="zh-CN" altLang="en-US" dirty="0" smtClean="0"/>
              <a:t>）边界点（</a:t>
            </a:r>
            <a:r>
              <a:rPr lang="en-US" altLang="zh-CN" dirty="0" smtClean="0"/>
              <a:t>edge point</a:t>
            </a:r>
            <a:r>
              <a:rPr lang="zh-CN" altLang="en-US" dirty="0" smtClean="0"/>
              <a:t>）：边界点不是核心点，但落在某个核心点的邻域内</a:t>
            </a:r>
            <a:r>
              <a:rPr lang="en-US" altLang="zh-CN" dirty="0" smtClean="0"/>
              <a:t>;</a:t>
            </a:r>
          </a:p>
          <a:p>
            <a:endParaRPr lang="en-US" altLang="zh-CN" dirty="0" smtClean="0"/>
          </a:p>
          <a:p>
            <a:r>
              <a:rPr lang="zh-CN" altLang="en-US" dirty="0" smtClean="0"/>
              <a:t>（</a:t>
            </a:r>
            <a:r>
              <a:rPr lang="en-US" altLang="zh-CN" dirty="0" smtClean="0"/>
              <a:t>4</a:t>
            </a:r>
            <a:r>
              <a:rPr lang="zh-CN" altLang="en-US" dirty="0" smtClean="0"/>
              <a:t>）噪音点（</a:t>
            </a:r>
            <a:r>
              <a:rPr lang="en-US" altLang="zh-CN" dirty="0" smtClean="0"/>
              <a:t>outlier point</a:t>
            </a:r>
            <a:r>
              <a:rPr lang="zh-CN" altLang="en-US" dirty="0" smtClean="0"/>
              <a:t>）：既不是核心点，也不是边界点的任何点</a:t>
            </a:r>
            <a:r>
              <a:rPr lang="en-US" altLang="zh-CN" dirty="0" smtClean="0"/>
              <a:t>;</a:t>
            </a:r>
            <a:endParaRPr lang="en-US" altLang="zh-CN" dirty="0"/>
          </a:p>
        </p:txBody>
      </p:sp>
      <p:pic>
        <p:nvPicPr>
          <p:cNvPr id="62466" name="Picture 2"/>
          <p:cNvPicPr>
            <a:picLocks noChangeAspect="1" noChangeArrowheads="1"/>
          </p:cNvPicPr>
          <p:nvPr/>
        </p:nvPicPr>
        <p:blipFill>
          <a:blip r:embed="rId3" cstate="print"/>
          <a:srcRect/>
          <a:stretch>
            <a:fillRect/>
          </a:stretch>
        </p:blipFill>
        <p:spPr bwMode="auto">
          <a:xfrm>
            <a:off x="5243093" y="1045413"/>
            <a:ext cx="3120036" cy="1948851"/>
          </a:xfrm>
          <a:prstGeom prst="rect">
            <a:avLst/>
          </a:prstGeom>
          <a:noFill/>
          <a:ln w="9525">
            <a:noFill/>
            <a:miter lim="800000"/>
            <a:headEnd/>
            <a:tailEnd/>
          </a:ln>
        </p:spPr>
      </p:pic>
      <p:pic>
        <p:nvPicPr>
          <p:cNvPr id="62467" name="Picture 3"/>
          <p:cNvPicPr>
            <a:picLocks noChangeAspect="1" noChangeArrowheads="1"/>
          </p:cNvPicPr>
          <p:nvPr/>
        </p:nvPicPr>
        <p:blipFill>
          <a:blip r:embed="rId4" cstate="print"/>
          <a:srcRect/>
          <a:stretch>
            <a:fillRect/>
          </a:stretch>
        </p:blipFill>
        <p:spPr bwMode="auto">
          <a:xfrm>
            <a:off x="5229943" y="3105889"/>
            <a:ext cx="3129950" cy="1702439"/>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49</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高斯混合模型</a:t>
            </a:r>
            <a:r>
              <a:rPr lang="en-US" altLang="zh-CN" dirty="0" smtClean="0">
                <a:solidFill>
                  <a:schemeClr val="bg2">
                    <a:lumMod val="50000"/>
                  </a:schemeClr>
                </a:solidFill>
                <a:effectLst/>
              </a:rPr>
              <a:t>GMM</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69634" name="Picture 2"/>
          <p:cNvPicPr>
            <a:picLocks noChangeAspect="1" noChangeArrowheads="1"/>
          </p:cNvPicPr>
          <p:nvPr/>
        </p:nvPicPr>
        <p:blipFill>
          <a:blip r:embed="rId3" cstate="print"/>
          <a:srcRect/>
          <a:stretch>
            <a:fillRect/>
          </a:stretch>
        </p:blipFill>
        <p:spPr bwMode="auto">
          <a:xfrm>
            <a:off x="1272306" y="1529392"/>
            <a:ext cx="3325573" cy="723900"/>
          </a:xfrm>
          <a:prstGeom prst="rect">
            <a:avLst/>
          </a:prstGeom>
          <a:noFill/>
          <a:ln w="9525">
            <a:noFill/>
            <a:miter lim="800000"/>
            <a:headEnd/>
            <a:tailEnd/>
          </a:ln>
        </p:spPr>
      </p:pic>
      <p:pic>
        <p:nvPicPr>
          <p:cNvPr id="69635" name="Picture 3"/>
          <p:cNvPicPr>
            <a:picLocks noChangeAspect="1" noChangeArrowheads="1"/>
          </p:cNvPicPr>
          <p:nvPr/>
        </p:nvPicPr>
        <p:blipFill>
          <a:blip r:embed="rId4" cstate="print"/>
          <a:srcRect/>
          <a:stretch>
            <a:fillRect/>
          </a:stretch>
        </p:blipFill>
        <p:spPr bwMode="auto">
          <a:xfrm>
            <a:off x="5833186" y="1052422"/>
            <a:ext cx="2189920" cy="1447980"/>
          </a:xfrm>
          <a:prstGeom prst="rect">
            <a:avLst/>
          </a:prstGeom>
          <a:noFill/>
          <a:ln w="9525">
            <a:noFill/>
            <a:miter lim="800000"/>
            <a:headEnd/>
            <a:tailEnd/>
          </a:ln>
        </p:spPr>
      </p:pic>
      <p:pic>
        <p:nvPicPr>
          <p:cNvPr id="69636" name="Picture 4"/>
          <p:cNvPicPr>
            <a:picLocks noChangeAspect="1" noChangeArrowheads="1"/>
          </p:cNvPicPr>
          <p:nvPr/>
        </p:nvPicPr>
        <p:blipFill>
          <a:blip r:embed="rId5" cstate="print"/>
          <a:srcRect/>
          <a:stretch>
            <a:fillRect/>
          </a:stretch>
        </p:blipFill>
        <p:spPr bwMode="auto">
          <a:xfrm>
            <a:off x="231296" y="3122750"/>
            <a:ext cx="5289610" cy="665493"/>
          </a:xfrm>
          <a:prstGeom prst="rect">
            <a:avLst/>
          </a:prstGeom>
          <a:noFill/>
          <a:ln w="9525">
            <a:noFill/>
            <a:miter lim="800000"/>
            <a:headEnd/>
            <a:tailEnd/>
          </a:ln>
        </p:spPr>
      </p:pic>
      <p:pic>
        <p:nvPicPr>
          <p:cNvPr id="69637" name="Picture 5"/>
          <p:cNvPicPr>
            <a:picLocks noChangeAspect="1" noChangeArrowheads="1"/>
          </p:cNvPicPr>
          <p:nvPr/>
        </p:nvPicPr>
        <p:blipFill>
          <a:blip r:embed="rId6" cstate="print"/>
          <a:srcRect/>
          <a:stretch>
            <a:fillRect/>
          </a:stretch>
        </p:blipFill>
        <p:spPr bwMode="auto">
          <a:xfrm>
            <a:off x="5868165" y="2613802"/>
            <a:ext cx="2131308" cy="1658249"/>
          </a:xfrm>
          <a:prstGeom prst="rect">
            <a:avLst/>
          </a:prstGeom>
          <a:noFill/>
          <a:ln w="9525">
            <a:noFill/>
            <a:miter lim="800000"/>
            <a:headEnd/>
            <a:tailEnd/>
          </a:ln>
        </p:spPr>
      </p:pic>
      <p:sp>
        <p:nvSpPr>
          <p:cNvPr id="14" name="矩形 13"/>
          <p:cNvSpPr/>
          <p:nvPr/>
        </p:nvSpPr>
        <p:spPr>
          <a:xfrm>
            <a:off x="607295" y="1154585"/>
            <a:ext cx="1800493" cy="369332"/>
          </a:xfrm>
          <a:prstGeom prst="rect">
            <a:avLst/>
          </a:prstGeom>
        </p:spPr>
        <p:txBody>
          <a:bodyPr wrap="none">
            <a:spAutoFit/>
          </a:bodyPr>
          <a:lstStyle/>
          <a:p>
            <a:r>
              <a:rPr lang="zh-CN" altLang="en-US" dirty="0" smtClean="0"/>
              <a:t>一维高斯分布：</a:t>
            </a:r>
            <a:endParaRPr lang="zh-CN" altLang="en-US" dirty="0"/>
          </a:p>
        </p:txBody>
      </p:sp>
      <p:sp>
        <p:nvSpPr>
          <p:cNvPr id="15" name="矩形 14"/>
          <p:cNvSpPr/>
          <p:nvPr/>
        </p:nvSpPr>
        <p:spPr>
          <a:xfrm>
            <a:off x="707939" y="2592318"/>
            <a:ext cx="1800493" cy="369332"/>
          </a:xfrm>
          <a:prstGeom prst="rect">
            <a:avLst/>
          </a:prstGeom>
        </p:spPr>
        <p:txBody>
          <a:bodyPr wrap="none">
            <a:spAutoFit/>
          </a:bodyPr>
          <a:lstStyle/>
          <a:p>
            <a:r>
              <a:rPr lang="zh-CN" altLang="en-US" dirty="0" smtClean="0"/>
              <a:t>二维高斯分布：</a:t>
            </a:r>
            <a:endParaRPr lang="zh-CN" altLang="en-US" dirty="0"/>
          </a:p>
        </p:txBody>
      </p:sp>
      <p:sp>
        <p:nvSpPr>
          <p:cNvPr id="16" name="矩形 15"/>
          <p:cNvSpPr/>
          <p:nvPr/>
        </p:nvSpPr>
        <p:spPr>
          <a:xfrm>
            <a:off x="765449" y="4392365"/>
            <a:ext cx="1800493" cy="369332"/>
          </a:xfrm>
          <a:prstGeom prst="rect">
            <a:avLst/>
          </a:prstGeom>
        </p:spPr>
        <p:txBody>
          <a:bodyPr wrap="none">
            <a:spAutoFit/>
          </a:bodyPr>
          <a:lstStyle/>
          <a:p>
            <a:r>
              <a:rPr lang="zh-CN" altLang="en-US" dirty="0" smtClean="0"/>
              <a:t>多维高斯分布：</a:t>
            </a:r>
            <a:endParaRPr lang="zh-CN" altLang="en-US" dirty="0"/>
          </a:p>
        </p:txBody>
      </p:sp>
      <p:pic>
        <p:nvPicPr>
          <p:cNvPr id="69639" name="Picture 7"/>
          <p:cNvPicPr>
            <a:picLocks noChangeAspect="1" noChangeArrowheads="1"/>
          </p:cNvPicPr>
          <p:nvPr/>
        </p:nvPicPr>
        <p:blipFill>
          <a:blip r:embed="rId7" cstate="print"/>
          <a:srcRect/>
          <a:stretch>
            <a:fillRect/>
          </a:stretch>
        </p:blipFill>
        <p:spPr bwMode="auto">
          <a:xfrm>
            <a:off x="619036" y="4702475"/>
            <a:ext cx="4524375" cy="857250"/>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5384" y="1185801"/>
            <a:ext cx="8027734" cy="3785652"/>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培训内容简介</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smtClean="0">
                <a:solidFill>
                  <a:srgbClr val="FF0000"/>
                </a:solidFill>
                <a:latin typeface="微软雅黑" panose="020B0503020204020204" pitchFamily="34" charset="-122"/>
                <a:ea typeface="微软雅黑" panose="020B0503020204020204" pitchFamily="34" charset="-122"/>
              </a:rPr>
              <a:t>DeepInsight</a:t>
            </a:r>
            <a:r>
              <a:rPr lang="zh-CN" altLang="en-US" sz="2400" b="1" dirty="0" smtClean="0">
                <a:solidFill>
                  <a:srgbClr val="FF0000"/>
                </a:solidFill>
                <a:latin typeface="微软雅黑" panose="020B0503020204020204" pitchFamily="34" charset="-122"/>
                <a:ea typeface="微软雅黑" panose="020B0503020204020204" pitchFamily="34" charset="-122"/>
              </a:rPr>
              <a:t>平台功能的进一步使用</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平台的数据挖掘算子</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平台的算子开发</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基于</a:t>
            </a:r>
            <a:r>
              <a:rPr lang="en-US" altLang="zh-CN" sz="2400" b="1" dirty="0" smtClean="0">
                <a:latin typeface="微软雅黑" panose="020B0503020204020204" pitchFamily="34" charset="-122"/>
                <a:ea typeface="微软雅黑" panose="020B0503020204020204" pitchFamily="34" charset="-122"/>
              </a:rPr>
              <a:t>spark</a:t>
            </a:r>
            <a:r>
              <a:rPr lang="zh-CN" altLang="en-US" sz="2400" b="1" dirty="0" smtClean="0">
                <a:latin typeface="微软雅黑" panose="020B0503020204020204" pitchFamily="34" charset="-122"/>
                <a:ea typeface="微软雅黑" panose="020B0503020204020204" pitchFamily="34" charset="-122"/>
              </a:rPr>
              <a:t>的性能调优</a:t>
            </a:r>
            <a:endParaRPr lang="en-US" altLang="zh-CN" sz="2400" b="1" dirty="0" smtClean="0">
              <a:latin typeface="微软雅黑" panose="020B0503020204020204" pitchFamily="34" charset="-122"/>
              <a:ea typeface="微软雅黑" panose="020B0503020204020204" pitchFamily="34" charset="-122"/>
            </a:endParaRPr>
          </a:p>
        </p:txBody>
      </p:sp>
      <p:sp>
        <p:nvSpPr>
          <p:cNvPr id="2" name="文本框 1"/>
          <p:cNvSpPr txBox="1"/>
          <p:nvPr/>
        </p:nvSpPr>
        <p:spPr>
          <a:xfrm>
            <a:off x="668747" y="266713"/>
            <a:ext cx="902812"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目录</a:t>
            </a: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val="31555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50</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高斯混合模型</a:t>
            </a:r>
            <a:r>
              <a:rPr lang="en-US" altLang="zh-CN" dirty="0" smtClean="0">
                <a:solidFill>
                  <a:schemeClr val="bg2">
                    <a:lumMod val="50000"/>
                  </a:schemeClr>
                </a:solidFill>
                <a:effectLst/>
              </a:rPr>
              <a:t>GMM</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13" name="矩形 12"/>
          <p:cNvSpPr/>
          <p:nvPr/>
        </p:nvSpPr>
        <p:spPr>
          <a:xfrm>
            <a:off x="224287" y="1138914"/>
            <a:ext cx="7936301" cy="2308324"/>
          </a:xfrm>
          <a:prstGeom prst="rect">
            <a:avLst/>
          </a:prstGeom>
        </p:spPr>
        <p:txBody>
          <a:bodyPr wrap="square">
            <a:spAutoFit/>
          </a:bodyPr>
          <a:lstStyle/>
          <a:p>
            <a:r>
              <a:rPr lang="zh-CN" altLang="en-US" dirty="0" smtClean="0"/>
              <a:t>（</a:t>
            </a:r>
            <a:r>
              <a:rPr lang="en-US" altLang="zh-CN" dirty="0" smtClean="0"/>
              <a:t>1</a:t>
            </a:r>
            <a:r>
              <a:rPr lang="zh-CN" altLang="en-US" dirty="0" smtClean="0"/>
              <a:t>）期望最大化</a:t>
            </a:r>
            <a:r>
              <a:rPr lang="en-US" altLang="zh-CN" dirty="0" smtClean="0"/>
              <a:t>EM</a:t>
            </a:r>
            <a:r>
              <a:rPr lang="zh-CN" altLang="en-US" dirty="0" smtClean="0"/>
              <a:t>算法</a:t>
            </a:r>
            <a:endParaRPr lang="en-US" altLang="zh-CN" dirty="0" smtClean="0"/>
          </a:p>
          <a:p>
            <a:r>
              <a:rPr lang="en-US" altLang="zh-CN" dirty="0" smtClean="0"/>
              <a:t>	1. </a:t>
            </a:r>
            <a:r>
              <a:rPr lang="zh-CN" altLang="en-US" dirty="0" smtClean="0"/>
              <a:t>初始化各模型参数（即各高斯分量的均值向量与协方差矩阵）</a:t>
            </a:r>
            <a:endParaRPr lang="en-US" altLang="zh-CN" dirty="0" smtClean="0"/>
          </a:p>
          <a:p>
            <a:r>
              <a:rPr lang="en-US" altLang="zh-CN" dirty="0" smtClean="0"/>
              <a:t>	2. </a:t>
            </a:r>
            <a:r>
              <a:rPr lang="zh-CN" altLang="en-US" dirty="0" smtClean="0"/>
              <a:t>根据各模型参数对样本进行聚类</a:t>
            </a:r>
            <a:endParaRPr lang="en-US" altLang="zh-CN" dirty="0" smtClean="0"/>
          </a:p>
          <a:p>
            <a:r>
              <a:rPr lang="en-US" altLang="zh-CN" dirty="0" smtClean="0"/>
              <a:t>	3. </a:t>
            </a:r>
            <a:r>
              <a:rPr lang="zh-CN" altLang="en-US" dirty="0" smtClean="0"/>
              <a:t>根据聚类结果重新估算模型参数</a:t>
            </a:r>
            <a:endParaRPr lang="en-US" altLang="zh-CN" dirty="0" smtClean="0"/>
          </a:p>
          <a:p>
            <a:r>
              <a:rPr lang="en-US" altLang="zh-CN" dirty="0" smtClean="0"/>
              <a:t>	4. </a:t>
            </a:r>
            <a:r>
              <a:rPr lang="zh-CN" altLang="en-US" dirty="0" smtClean="0"/>
              <a:t>重复</a:t>
            </a:r>
            <a:r>
              <a:rPr lang="en-US" altLang="zh-CN" dirty="0" smtClean="0"/>
              <a:t>2</a:t>
            </a:r>
            <a:r>
              <a:rPr lang="zh-CN" altLang="en-US" dirty="0" smtClean="0"/>
              <a:t>，</a:t>
            </a:r>
            <a:r>
              <a:rPr lang="en-US" altLang="zh-CN" dirty="0" smtClean="0"/>
              <a:t>3</a:t>
            </a:r>
            <a:r>
              <a:rPr lang="zh-CN" altLang="en-US" dirty="0" smtClean="0"/>
              <a:t>步骤直至收敛</a:t>
            </a:r>
            <a:endParaRPr lang="en-US" altLang="zh-CN" dirty="0" smtClean="0"/>
          </a:p>
          <a:p>
            <a:endParaRPr lang="en-US" altLang="zh-CN" dirty="0" smtClean="0"/>
          </a:p>
          <a:p>
            <a:endParaRPr lang="en-US" altLang="zh-CN" dirty="0" smtClean="0"/>
          </a:p>
          <a:p>
            <a:endParaRPr lang="en-US" altLang="zh-CN" dirty="0"/>
          </a:p>
        </p:txBody>
      </p:sp>
      <p:pic>
        <p:nvPicPr>
          <p:cNvPr id="70659" name="Picture 3"/>
          <p:cNvPicPr>
            <a:picLocks noChangeAspect="1" noChangeArrowheads="1"/>
          </p:cNvPicPr>
          <p:nvPr/>
        </p:nvPicPr>
        <p:blipFill>
          <a:blip r:embed="rId3" cstate="print"/>
          <a:srcRect/>
          <a:stretch>
            <a:fillRect/>
          </a:stretch>
        </p:blipFill>
        <p:spPr bwMode="auto">
          <a:xfrm>
            <a:off x="822125" y="2730822"/>
            <a:ext cx="2131884" cy="1784050"/>
          </a:xfrm>
          <a:prstGeom prst="rect">
            <a:avLst/>
          </a:prstGeom>
          <a:noFill/>
          <a:ln w="9525">
            <a:noFill/>
            <a:miter lim="800000"/>
            <a:headEnd/>
            <a:tailEnd/>
          </a:ln>
        </p:spPr>
      </p:pic>
      <p:pic>
        <p:nvPicPr>
          <p:cNvPr id="70660" name="Picture 4"/>
          <p:cNvPicPr>
            <a:picLocks noChangeAspect="1" noChangeArrowheads="1"/>
          </p:cNvPicPr>
          <p:nvPr/>
        </p:nvPicPr>
        <p:blipFill>
          <a:blip r:embed="rId4" cstate="print"/>
          <a:srcRect/>
          <a:stretch>
            <a:fillRect/>
          </a:stretch>
        </p:blipFill>
        <p:spPr bwMode="auto">
          <a:xfrm>
            <a:off x="3479682" y="2785596"/>
            <a:ext cx="1923961" cy="1626388"/>
          </a:xfrm>
          <a:prstGeom prst="rect">
            <a:avLst/>
          </a:prstGeom>
          <a:noFill/>
          <a:ln w="9525">
            <a:noFill/>
            <a:miter lim="800000"/>
            <a:headEnd/>
            <a:tailEnd/>
          </a:ln>
        </p:spPr>
      </p:pic>
      <p:pic>
        <p:nvPicPr>
          <p:cNvPr id="70661" name="Picture 5"/>
          <p:cNvPicPr>
            <a:picLocks noChangeAspect="1" noChangeArrowheads="1"/>
          </p:cNvPicPr>
          <p:nvPr/>
        </p:nvPicPr>
        <p:blipFill>
          <a:blip r:embed="rId5" cstate="print"/>
          <a:srcRect/>
          <a:stretch>
            <a:fillRect/>
          </a:stretch>
        </p:blipFill>
        <p:spPr bwMode="auto">
          <a:xfrm>
            <a:off x="6081624" y="2777907"/>
            <a:ext cx="1952805" cy="1691855"/>
          </a:xfrm>
          <a:prstGeom prst="rect">
            <a:avLst/>
          </a:prstGeom>
          <a:noFill/>
          <a:ln w="9525">
            <a:noFill/>
            <a:miter lim="800000"/>
            <a:headEnd/>
            <a:tailEnd/>
          </a:ln>
        </p:spPr>
      </p:pic>
      <p:sp>
        <p:nvSpPr>
          <p:cNvPr id="18" name="矩形 17"/>
          <p:cNvSpPr/>
          <p:nvPr/>
        </p:nvSpPr>
        <p:spPr>
          <a:xfrm>
            <a:off x="2911058" y="3265167"/>
            <a:ext cx="658482" cy="923330"/>
          </a:xfrm>
          <a:prstGeom prst="rect">
            <a:avLst/>
          </a:prstGeom>
        </p:spPr>
        <p:txBody>
          <a:bodyPr wrap="square">
            <a:spAutoFit/>
          </a:bodyPr>
          <a:lstStyle/>
          <a:p>
            <a:r>
              <a:rPr lang="en-US" altLang="zh-CN" dirty="0" smtClean="0"/>
              <a:t>-&gt;</a:t>
            </a:r>
          </a:p>
          <a:p>
            <a:endParaRPr lang="en-US" altLang="zh-CN" dirty="0" smtClean="0"/>
          </a:p>
          <a:p>
            <a:endParaRPr lang="en-US" altLang="zh-CN" dirty="0"/>
          </a:p>
        </p:txBody>
      </p:sp>
      <p:sp>
        <p:nvSpPr>
          <p:cNvPr id="19" name="矩形 18"/>
          <p:cNvSpPr/>
          <p:nvPr/>
        </p:nvSpPr>
        <p:spPr>
          <a:xfrm>
            <a:off x="5403014" y="3222395"/>
            <a:ext cx="658482" cy="923330"/>
          </a:xfrm>
          <a:prstGeom prst="rect">
            <a:avLst/>
          </a:prstGeom>
        </p:spPr>
        <p:txBody>
          <a:bodyPr wrap="square">
            <a:spAutoFit/>
          </a:bodyPr>
          <a:lstStyle/>
          <a:p>
            <a:r>
              <a:rPr lang="en-US" altLang="zh-CN" dirty="0" smtClean="0"/>
              <a:t>-&gt;</a:t>
            </a:r>
          </a:p>
          <a:p>
            <a:endParaRPr lang="en-US" altLang="zh-CN" dirty="0" smtClean="0"/>
          </a:p>
          <a:p>
            <a:endParaRPr lang="en-US" altLang="zh-CN"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51</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模糊</a:t>
            </a:r>
            <a:r>
              <a:rPr lang="en-US" altLang="zh-CN" dirty="0" smtClean="0">
                <a:solidFill>
                  <a:schemeClr val="bg2">
                    <a:lumMod val="50000"/>
                  </a:schemeClr>
                </a:solidFill>
                <a:effectLst/>
              </a:rPr>
              <a:t>C</a:t>
            </a:r>
            <a:r>
              <a:rPr lang="zh-CN" altLang="en-US" dirty="0" smtClean="0">
                <a:solidFill>
                  <a:schemeClr val="bg2">
                    <a:lumMod val="50000"/>
                  </a:schemeClr>
                </a:solidFill>
                <a:effectLst/>
              </a:rPr>
              <a:t>均值聚类</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12" name="TextBox 11"/>
          <p:cNvSpPr txBox="1"/>
          <p:nvPr/>
        </p:nvSpPr>
        <p:spPr>
          <a:xfrm>
            <a:off x="552449" y="1133474"/>
            <a:ext cx="5181601" cy="3046988"/>
          </a:xfrm>
          <a:prstGeom prst="rect">
            <a:avLst/>
          </a:prstGeom>
          <a:noFill/>
        </p:spPr>
        <p:txBody>
          <a:bodyPr wrap="square" rtlCol="0">
            <a:spAutoFit/>
          </a:bodyPr>
          <a:lstStyle/>
          <a:p>
            <a:r>
              <a:rPr lang="zh-CN" altLang="en-US" sz="2400" dirty="0" smtClean="0"/>
              <a:t>模糊集合论：一种处理结果不确定、不能精确量化的方法</a:t>
            </a:r>
            <a:endParaRPr lang="en-US" altLang="zh-CN" sz="2400" dirty="0" smtClean="0"/>
          </a:p>
          <a:p>
            <a:endParaRPr lang="en-US" altLang="zh-CN" sz="2400" dirty="0" smtClean="0"/>
          </a:p>
          <a:p>
            <a:r>
              <a:rPr lang="zh-CN" altLang="en-US" sz="2400" dirty="0" smtClean="0"/>
              <a:t>隶属度：表示某一个事件为真的概率</a:t>
            </a:r>
            <a:endParaRPr lang="en-US" altLang="zh-CN" sz="2400" dirty="0" smtClean="0"/>
          </a:p>
          <a:p>
            <a:endParaRPr lang="en-US" altLang="zh-CN" sz="2400" dirty="0" smtClean="0"/>
          </a:p>
          <a:p>
            <a:r>
              <a:rPr lang="zh-CN" altLang="en-US" sz="2400" dirty="0" smtClean="0"/>
              <a:t>模糊</a:t>
            </a:r>
            <a:r>
              <a:rPr lang="en-US" altLang="zh-CN" sz="2400" dirty="0" smtClean="0"/>
              <a:t>C</a:t>
            </a:r>
            <a:r>
              <a:rPr lang="zh-CN" altLang="en-US" sz="2400" dirty="0" smtClean="0"/>
              <a:t>均值算法：该算法与</a:t>
            </a:r>
            <a:r>
              <a:rPr lang="en-US" altLang="zh-CN" sz="2400" dirty="0" err="1" smtClean="0"/>
              <a:t>Kmeans</a:t>
            </a:r>
            <a:r>
              <a:rPr lang="zh-CN" altLang="en-US" sz="2400" dirty="0" smtClean="0"/>
              <a:t>类似，但是聚类（簇）的定义</a:t>
            </a:r>
            <a:r>
              <a:rPr lang="en-US" altLang="zh-CN" sz="2400" dirty="0" smtClean="0"/>
              <a:t>(</a:t>
            </a:r>
            <a:r>
              <a:rPr lang="zh-CN" altLang="en-US" sz="2400" dirty="0" smtClean="0"/>
              <a:t>界限</a:t>
            </a:r>
            <a:r>
              <a:rPr lang="en-US" altLang="zh-CN" sz="2400" dirty="0" smtClean="0"/>
              <a:t>)</a:t>
            </a:r>
            <a:r>
              <a:rPr lang="zh-CN" altLang="en-US" sz="2400" dirty="0" smtClean="0"/>
              <a:t>是模糊的</a:t>
            </a:r>
            <a:endParaRPr lang="zh-CN" altLang="en-US" sz="2400" dirty="0"/>
          </a:p>
        </p:txBody>
      </p:sp>
      <p:pic>
        <p:nvPicPr>
          <p:cNvPr id="156674" name="Picture 2"/>
          <p:cNvPicPr>
            <a:picLocks noChangeAspect="1" noChangeArrowheads="1"/>
          </p:cNvPicPr>
          <p:nvPr/>
        </p:nvPicPr>
        <p:blipFill>
          <a:blip r:embed="rId3" cstate="print"/>
          <a:srcRect/>
          <a:stretch>
            <a:fillRect/>
          </a:stretch>
        </p:blipFill>
        <p:spPr bwMode="auto">
          <a:xfrm>
            <a:off x="6505575" y="1323975"/>
            <a:ext cx="1831403" cy="1038225"/>
          </a:xfrm>
          <a:prstGeom prst="rect">
            <a:avLst/>
          </a:prstGeom>
          <a:noFill/>
          <a:ln w="9525">
            <a:noFill/>
            <a:miter lim="800000"/>
            <a:headEnd/>
            <a:tailEnd/>
          </a:ln>
        </p:spPr>
      </p:pic>
      <p:pic>
        <p:nvPicPr>
          <p:cNvPr id="156675" name="Picture 3"/>
          <p:cNvPicPr>
            <a:picLocks noChangeAspect="1" noChangeArrowheads="1"/>
          </p:cNvPicPr>
          <p:nvPr/>
        </p:nvPicPr>
        <p:blipFill>
          <a:blip r:embed="rId4" cstate="print"/>
          <a:srcRect/>
          <a:stretch>
            <a:fillRect/>
          </a:stretch>
        </p:blipFill>
        <p:spPr bwMode="auto">
          <a:xfrm>
            <a:off x="6572250" y="3028951"/>
            <a:ext cx="1831401" cy="1038224"/>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52</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Louvain</a:t>
            </a:r>
            <a:r>
              <a:rPr lang="zh-CN" altLang="en-US" dirty="0" smtClean="0">
                <a:solidFill>
                  <a:schemeClr val="bg2">
                    <a:lumMod val="50000"/>
                  </a:schemeClr>
                </a:solidFill>
                <a:effectLst/>
              </a:rPr>
              <a:t>社区发现算法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12" name="TextBox 11"/>
          <p:cNvSpPr txBox="1"/>
          <p:nvPr/>
        </p:nvSpPr>
        <p:spPr>
          <a:xfrm>
            <a:off x="238124" y="1152524"/>
            <a:ext cx="4286251" cy="3416320"/>
          </a:xfrm>
          <a:prstGeom prst="rect">
            <a:avLst/>
          </a:prstGeom>
          <a:noFill/>
        </p:spPr>
        <p:txBody>
          <a:bodyPr wrap="square" rtlCol="0">
            <a:spAutoFit/>
          </a:bodyPr>
          <a:lstStyle/>
          <a:p>
            <a:r>
              <a:rPr lang="en-US" altLang="zh-CN" sz="2400" dirty="0" smtClean="0"/>
              <a:t>Louvain</a:t>
            </a:r>
            <a:r>
              <a:rPr lang="zh-CN" altLang="en-US" sz="2400" dirty="0" smtClean="0"/>
              <a:t>算法：基于模块度（</a:t>
            </a:r>
            <a:r>
              <a:rPr lang="en-US" altLang="zh-CN" sz="2400" dirty="0" smtClean="0"/>
              <a:t>Modularity</a:t>
            </a:r>
            <a:r>
              <a:rPr lang="zh-CN" altLang="en-US" sz="2400" dirty="0" smtClean="0"/>
              <a:t>）的社区发现算法</a:t>
            </a:r>
            <a:endParaRPr lang="en-US" altLang="zh-CN" sz="2400" dirty="0" smtClean="0"/>
          </a:p>
          <a:p>
            <a:endParaRPr lang="en-US" altLang="zh-CN" sz="2400" dirty="0" smtClean="0"/>
          </a:p>
          <a:p>
            <a:r>
              <a:rPr lang="zh-CN" altLang="en-US" sz="2400" dirty="0" smtClean="0"/>
              <a:t>模块度</a:t>
            </a:r>
            <a:r>
              <a:rPr lang="en-US" altLang="zh-CN" sz="2400" dirty="0" smtClean="0"/>
              <a:t>Modularity</a:t>
            </a:r>
            <a:r>
              <a:rPr lang="zh-CN" altLang="en-US" sz="2400" dirty="0" smtClean="0"/>
              <a:t>：描述社区内紧密程度的值</a:t>
            </a:r>
            <a:endParaRPr lang="en-US" altLang="zh-CN" sz="2400" dirty="0" smtClean="0"/>
          </a:p>
          <a:p>
            <a:endParaRPr lang="zh-CN" altLang="en-US" sz="2400" dirty="0" smtClean="0"/>
          </a:p>
          <a:p>
            <a:r>
              <a:rPr lang="zh-CN" altLang="en-US" sz="2400" dirty="0" smtClean="0"/>
              <a:t>模块度增量：即把一个孤立的点放入一个社区</a:t>
            </a:r>
            <a:r>
              <a:rPr lang="en-US" altLang="zh-CN" sz="2400" dirty="0" smtClean="0"/>
              <a:t>C</a:t>
            </a:r>
            <a:r>
              <a:rPr lang="zh-CN" altLang="en-US" sz="2400" dirty="0" smtClean="0"/>
              <a:t>后，</a:t>
            </a:r>
            <a:r>
              <a:rPr lang="en-US" altLang="zh-CN" sz="2400" dirty="0" smtClean="0"/>
              <a:t>Modularity</a:t>
            </a:r>
            <a:r>
              <a:rPr lang="zh-CN" altLang="en-US" sz="2400" dirty="0" smtClean="0"/>
              <a:t>的变化</a:t>
            </a:r>
            <a:endParaRPr lang="zh-CN" altLang="en-US" sz="2400" dirty="0"/>
          </a:p>
        </p:txBody>
      </p:sp>
      <p:pic>
        <p:nvPicPr>
          <p:cNvPr id="157700" name="Picture 4"/>
          <p:cNvPicPr>
            <a:picLocks noChangeAspect="1" noChangeArrowheads="1"/>
          </p:cNvPicPr>
          <p:nvPr/>
        </p:nvPicPr>
        <p:blipFill>
          <a:blip r:embed="rId3" cstate="print"/>
          <a:srcRect/>
          <a:stretch>
            <a:fillRect/>
          </a:stretch>
        </p:blipFill>
        <p:spPr bwMode="auto">
          <a:xfrm>
            <a:off x="4416425" y="1545429"/>
            <a:ext cx="4660900" cy="2807496"/>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53</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其他聚类算法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12" name="TextBox 11"/>
          <p:cNvSpPr txBox="1"/>
          <p:nvPr/>
        </p:nvSpPr>
        <p:spPr>
          <a:xfrm>
            <a:off x="238124" y="1152524"/>
            <a:ext cx="8112246" cy="2246769"/>
          </a:xfrm>
          <a:prstGeom prst="rect">
            <a:avLst/>
          </a:prstGeom>
          <a:noFill/>
        </p:spPr>
        <p:txBody>
          <a:bodyPr wrap="square" rtlCol="0">
            <a:spAutoFit/>
          </a:bodyPr>
          <a:lstStyle/>
          <a:p>
            <a:r>
              <a:rPr lang="en-US" altLang="zh-CN" sz="2000" dirty="0" smtClean="0"/>
              <a:t>Clara</a:t>
            </a:r>
            <a:r>
              <a:rPr lang="zh-CN" altLang="en-US" sz="2000" dirty="0" smtClean="0"/>
              <a:t>算法：</a:t>
            </a:r>
            <a:r>
              <a:rPr lang="en-US" altLang="zh-CN" sz="2000" dirty="0" smtClean="0"/>
              <a:t>K-</a:t>
            </a:r>
            <a:r>
              <a:rPr lang="en-US" altLang="zh-CN" sz="2000" dirty="0" err="1" smtClean="0"/>
              <a:t>medoids</a:t>
            </a:r>
            <a:r>
              <a:rPr lang="zh-CN" altLang="zh-CN" sz="2000" dirty="0" smtClean="0"/>
              <a:t>算法在处理大数据量时的一种拓展算法</a:t>
            </a:r>
            <a:endParaRPr lang="en-US" altLang="zh-CN" sz="2000" dirty="0" smtClean="0"/>
          </a:p>
          <a:p>
            <a:endParaRPr lang="en-US" altLang="zh-CN" sz="2000" dirty="0" smtClean="0"/>
          </a:p>
          <a:p>
            <a:r>
              <a:rPr lang="en-US" altLang="zh-CN" sz="2000" dirty="0" smtClean="0"/>
              <a:t>K-modes</a:t>
            </a:r>
            <a:r>
              <a:rPr lang="zh-CN" altLang="zh-CN" sz="2000" dirty="0" smtClean="0"/>
              <a:t>算法</a:t>
            </a:r>
            <a:r>
              <a:rPr lang="zh-CN" altLang="en-US" sz="2000" dirty="0" smtClean="0"/>
              <a:t>：</a:t>
            </a:r>
            <a:r>
              <a:rPr lang="en-US" altLang="zh-CN" sz="2000" dirty="0" smtClean="0"/>
              <a:t>k-means</a:t>
            </a:r>
            <a:r>
              <a:rPr lang="zh-CN" altLang="zh-CN" sz="2000" dirty="0" smtClean="0"/>
              <a:t>算法在非数值属性集合上的拓展</a:t>
            </a:r>
            <a:endParaRPr lang="en-US" altLang="zh-CN" sz="2000" dirty="0" smtClean="0"/>
          </a:p>
          <a:p>
            <a:endParaRPr lang="zh-CN" altLang="en-US" sz="2000" dirty="0" smtClean="0"/>
          </a:p>
          <a:p>
            <a:r>
              <a:rPr lang="en-US" altLang="zh-CN" sz="2000" dirty="0" smtClean="0"/>
              <a:t>K-prototypes</a:t>
            </a:r>
            <a:r>
              <a:rPr lang="zh-CN" altLang="en-US" sz="2000" dirty="0" smtClean="0"/>
              <a:t>：</a:t>
            </a:r>
            <a:r>
              <a:rPr lang="zh-CN" altLang="zh-CN" sz="2000" dirty="0" smtClean="0"/>
              <a:t>处理</a:t>
            </a:r>
            <a:r>
              <a:rPr lang="zh-CN" altLang="zh-CN" sz="2000" b="1" dirty="0" smtClean="0"/>
              <a:t>混合属性</a:t>
            </a:r>
            <a:r>
              <a:rPr lang="zh-CN" altLang="zh-CN" sz="2000" dirty="0" smtClean="0"/>
              <a:t>聚类的典型算法</a:t>
            </a:r>
            <a:r>
              <a:rPr lang="zh-CN" altLang="en-US" sz="2000" dirty="0" smtClean="0"/>
              <a:t>，</a:t>
            </a:r>
            <a:r>
              <a:rPr lang="zh-CN" altLang="zh-CN" sz="2000" dirty="0" smtClean="0"/>
              <a:t>继承了</a:t>
            </a:r>
            <a:r>
              <a:rPr lang="en-US" altLang="zh-CN" sz="2000" dirty="0" smtClean="0"/>
              <a:t>K-means</a:t>
            </a:r>
            <a:r>
              <a:rPr lang="zh-CN" altLang="zh-CN" sz="2000" dirty="0" smtClean="0"/>
              <a:t>算法和</a:t>
            </a:r>
            <a:r>
              <a:rPr lang="en-US" altLang="zh-CN" sz="2000" dirty="0" smtClean="0"/>
              <a:t>K-modes</a:t>
            </a:r>
            <a:r>
              <a:rPr lang="zh-CN" altLang="zh-CN" sz="2000" dirty="0" smtClean="0"/>
              <a:t>算法的思想，并且加入了描述数据簇的原型和混合属性数据之间的相异度计算公式</a:t>
            </a:r>
            <a:endParaRPr lang="zh-CN" altLang="en-US" sz="2000"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54</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聚类算法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36867" name="Picture 3"/>
          <p:cNvPicPr>
            <a:picLocks noChangeAspect="1" noChangeArrowheads="1"/>
          </p:cNvPicPr>
          <p:nvPr/>
        </p:nvPicPr>
        <p:blipFill>
          <a:blip r:embed="rId3" cstate="print"/>
          <a:srcRect/>
          <a:stretch>
            <a:fillRect/>
          </a:stretch>
        </p:blipFill>
        <p:spPr bwMode="auto">
          <a:xfrm>
            <a:off x="651115" y="1038225"/>
            <a:ext cx="7410450" cy="4552950"/>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55</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频繁项集与关联规则</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TextBox 6"/>
          <p:cNvSpPr txBox="1"/>
          <p:nvPr/>
        </p:nvSpPr>
        <p:spPr>
          <a:xfrm>
            <a:off x="366644" y="1162072"/>
            <a:ext cx="3687771" cy="1384995"/>
          </a:xfrm>
          <a:prstGeom prst="rect">
            <a:avLst/>
          </a:prstGeom>
          <a:noFill/>
        </p:spPr>
        <p:txBody>
          <a:bodyPr wrap="square" rtlCol="0">
            <a:spAutoFit/>
          </a:bodyPr>
          <a:lstStyle/>
          <a:p>
            <a:r>
              <a:rPr lang="en-US" altLang="zh-CN" sz="1400" dirty="0" err="1" smtClean="0"/>
              <a:t>Apriori</a:t>
            </a:r>
            <a:r>
              <a:rPr lang="zh-CN" altLang="en-US" sz="1400" dirty="0" smtClean="0"/>
              <a:t>算法：频繁项集产生强关联规则</a:t>
            </a:r>
            <a:endParaRPr lang="en-US" altLang="zh-CN" sz="1400" dirty="0" smtClean="0"/>
          </a:p>
          <a:p>
            <a:endParaRPr lang="en-US" altLang="zh-CN" sz="1400" dirty="0" smtClean="0"/>
          </a:p>
          <a:p>
            <a:r>
              <a:rPr lang="en-US" altLang="zh-CN" sz="1400" dirty="0" smtClean="0"/>
              <a:t>1.</a:t>
            </a:r>
            <a:r>
              <a:rPr lang="zh-CN" altLang="en-US" sz="1400" dirty="0" smtClean="0"/>
              <a:t>最小支持度</a:t>
            </a:r>
            <a:endParaRPr lang="en-US" altLang="zh-CN" sz="1400" dirty="0" smtClean="0"/>
          </a:p>
          <a:p>
            <a:endParaRPr lang="en-US" altLang="zh-CN" sz="1400" dirty="0" smtClean="0"/>
          </a:p>
          <a:p>
            <a:r>
              <a:rPr lang="en-US" altLang="zh-CN" sz="1400" dirty="0" smtClean="0"/>
              <a:t>2.</a:t>
            </a:r>
            <a:r>
              <a:rPr lang="zh-CN" altLang="en-US" sz="1400" dirty="0" smtClean="0"/>
              <a:t>最小置信度</a:t>
            </a:r>
            <a:endParaRPr lang="en-US" altLang="zh-CN" sz="1400" dirty="0" smtClean="0"/>
          </a:p>
          <a:p>
            <a:pPr>
              <a:buFont typeface="Wingdings" pitchFamily="2" charset="2"/>
              <a:buChar char="Ø"/>
            </a:pPr>
            <a:endParaRPr lang="en-US" altLang="zh-CN" sz="1400" dirty="0" smtClean="0"/>
          </a:p>
        </p:txBody>
      </p:sp>
      <p:pic>
        <p:nvPicPr>
          <p:cNvPr id="35842" name="Picture 2"/>
          <p:cNvPicPr>
            <a:picLocks noChangeAspect="1" noChangeArrowheads="1"/>
          </p:cNvPicPr>
          <p:nvPr/>
        </p:nvPicPr>
        <p:blipFill>
          <a:blip r:embed="rId3" cstate="print"/>
          <a:srcRect/>
          <a:stretch>
            <a:fillRect/>
          </a:stretch>
        </p:blipFill>
        <p:spPr bwMode="auto">
          <a:xfrm>
            <a:off x="4035288" y="1621766"/>
            <a:ext cx="4538920" cy="3344084"/>
          </a:xfrm>
          <a:prstGeom prst="rect">
            <a:avLst/>
          </a:prstGeom>
          <a:noFill/>
          <a:ln w="9525">
            <a:noFill/>
            <a:miter lim="800000"/>
            <a:headEnd/>
            <a:tailEnd/>
          </a:ln>
        </p:spPr>
      </p:pic>
      <p:sp>
        <p:nvSpPr>
          <p:cNvPr id="8" name="TextBox 7"/>
          <p:cNvSpPr txBox="1"/>
          <p:nvPr/>
        </p:nvSpPr>
        <p:spPr>
          <a:xfrm>
            <a:off x="398274" y="2599807"/>
            <a:ext cx="3184563" cy="2246769"/>
          </a:xfrm>
          <a:prstGeom prst="rect">
            <a:avLst/>
          </a:prstGeom>
          <a:noFill/>
        </p:spPr>
        <p:txBody>
          <a:bodyPr wrap="square" rtlCol="0">
            <a:spAutoFit/>
          </a:bodyPr>
          <a:lstStyle/>
          <a:p>
            <a:r>
              <a:rPr lang="en-US" altLang="zh-CN" sz="1400" dirty="0" smtClean="0"/>
              <a:t>FP-growth</a:t>
            </a:r>
            <a:r>
              <a:rPr lang="zh-CN" altLang="en-US" sz="1400" dirty="0" smtClean="0"/>
              <a:t>算法：</a:t>
            </a:r>
            <a:endParaRPr lang="en-US" altLang="zh-CN" sz="1400" dirty="0" smtClean="0"/>
          </a:p>
          <a:p>
            <a:endParaRPr lang="en-US" altLang="zh-CN" sz="1400" dirty="0" smtClean="0"/>
          </a:p>
          <a:p>
            <a:r>
              <a:rPr lang="zh-CN" altLang="en-US" sz="1400" dirty="0" smtClean="0"/>
              <a:t>每次增加频繁项集的大小，</a:t>
            </a:r>
            <a:r>
              <a:rPr lang="en-US" altLang="zh-CN" sz="1400" dirty="0" err="1" smtClean="0"/>
              <a:t>Apriori</a:t>
            </a:r>
            <a:r>
              <a:rPr lang="zh-CN" altLang="en-US" sz="1400" dirty="0" smtClean="0"/>
              <a:t>算法都会重新扫描整个数据集。当数据集很大时，这会显著降低频繁项集发现的速度</a:t>
            </a:r>
            <a:endParaRPr lang="en-US" altLang="zh-CN" sz="1400" dirty="0" smtClean="0"/>
          </a:p>
          <a:p>
            <a:endParaRPr lang="en-US" altLang="zh-CN" sz="1400" dirty="0" smtClean="0"/>
          </a:p>
          <a:p>
            <a:r>
              <a:rPr lang="zh-CN" altLang="en-US" sz="1400" dirty="0" smtClean="0"/>
              <a:t>和</a:t>
            </a:r>
            <a:r>
              <a:rPr lang="en-US" altLang="zh-CN" sz="1400" dirty="0" err="1" smtClean="0"/>
              <a:t>Apriori</a:t>
            </a:r>
            <a:r>
              <a:rPr lang="zh-CN" altLang="en-US" sz="1400" dirty="0" smtClean="0"/>
              <a:t>算法相比，</a:t>
            </a:r>
            <a:r>
              <a:rPr lang="en-US" altLang="zh-CN" sz="1400" dirty="0" smtClean="0"/>
              <a:t>FP-growth</a:t>
            </a:r>
            <a:r>
              <a:rPr lang="zh-CN" altLang="en-US" sz="1400" dirty="0" smtClean="0"/>
              <a:t>算法只需要对数据库进行两次遍历，能够显著加快发现频繁项集的速度</a:t>
            </a:r>
            <a:endParaRPr lang="en-US" altLang="zh-CN" sz="1400" dirty="0" smtClean="0"/>
          </a:p>
        </p:txBody>
      </p:sp>
      <p:sp>
        <p:nvSpPr>
          <p:cNvPr id="9" name="TextBox 8"/>
          <p:cNvSpPr txBox="1"/>
          <p:nvPr/>
        </p:nvSpPr>
        <p:spPr>
          <a:xfrm>
            <a:off x="424153" y="5230864"/>
            <a:ext cx="3687771" cy="307777"/>
          </a:xfrm>
          <a:prstGeom prst="rect">
            <a:avLst/>
          </a:prstGeom>
          <a:noFill/>
        </p:spPr>
        <p:txBody>
          <a:bodyPr wrap="square" rtlCol="0">
            <a:spAutoFit/>
          </a:bodyPr>
          <a:lstStyle/>
          <a:p>
            <a:r>
              <a:rPr lang="en-US" altLang="zh-CN" sz="1400" dirty="0" err="1" smtClean="0"/>
              <a:t>PrefixSpan</a:t>
            </a:r>
            <a:r>
              <a:rPr lang="zh-CN" altLang="en-US" sz="1400" dirty="0" smtClean="0"/>
              <a:t>算法：考虑频繁项集的序列顺序</a:t>
            </a:r>
            <a:endParaRPr lang="en-US" altLang="zh-CN" sz="1400" dirty="0" smtClean="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56</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频繁项集与关联规则</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TextBox 6"/>
          <p:cNvSpPr txBox="1"/>
          <p:nvPr/>
        </p:nvSpPr>
        <p:spPr>
          <a:xfrm>
            <a:off x="366644" y="1162072"/>
            <a:ext cx="3687771" cy="2893100"/>
          </a:xfrm>
          <a:prstGeom prst="rect">
            <a:avLst/>
          </a:prstGeom>
          <a:noFill/>
        </p:spPr>
        <p:txBody>
          <a:bodyPr wrap="square" rtlCol="0">
            <a:spAutoFit/>
          </a:bodyPr>
          <a:lstStyle/>
          <a:p>
            <a:endParaRPr lang="en-US" altLang="zh-CN" sz="1400" dirty="0" smtClean="0"/>
          </a:p>
          <a:p>
            <a:r>
              <a:rPr lang="en-US" altLang="zh-CN" sz="1400" dirty="0" smtClean="0"/>
              <a:t>1.</a:t>
            </a:r>
            <a:r>
              <a:rPr lang="zh-CN" altLang="en-US" sz="1400" dirty="0" smtClean="0"/>
              <a:t>异常行为关联分析</a:t>
            </a:r>
            <a:endParaRPr lang="en-US" altLang="zh-CN" sz="1400" dirty="0" smtClean="0"/>
          </a:p>
          <a:p>
            <a:endParaRPr lang="en-US" altLang="zh-CN" sz="1400" dirty="0" smtClean="0"/>
          </a:p>
          <a:p>
            <a:r>
              <a:rPr lang="en-US" altLang="zh-CN" sz="1400" dirty="0" smtClean="0"/>
              <a:t>2.</a:t>
            </a:r>
            <a:r>
              <a:rPr lang="zh-CN" altLang="en-US" sz="1400" dirty="0" smtClean="0"/>
              <a:t>推荐系统</a:t>
            </a:r>
            <a:endParaRPr lang="en-US" altLang="zh-CN" sz="1400" dirty="0" smtClean="0"/>
          </a:p>
          <a:p>
            <a:endParaRPr lang="en-US" altLang="zh-CN" sz="1400" dirty="0" smtClean="0"/>
          </a:p>
          <a:p>
            <a:r>
              <a:rPr lang="en-US" altLang="zh-CN" sz="1400" dirty="0" smtClean="0"/>
              <a:t>3.</a:t>
            </a:r>
            <a:r>
              <a:rPr lang="zh-CN" altLang="en-US" sz="1400" dirty="0" smtClean="0"/>
              <a:t>网络设备日志关联</a:t>
            </a:r>
            <a:endParaRPr lang="en-US" altLang="zh-CN" sz="1400" dirty="0" smtClean="0"/>
          </a:p>
          <a:p>
            <a:endParaRPr lang="en-US" altLang="zh-CN" sz="1400" dirty="0" smtClean="0"/>
          </a:p>
          <a:p>
            <a:r>
              <a:rPr lang="en-US" altLang="zh-CN" sz="1400" dirty="0" smtClean="0"/>
              <a:t>4.</a:t>
            </a:r>
            <a:r>
              <a:rPr lang="zh-CN" altLang="en-US" sz="1400" dirty="0" smtClean="0"/>
              <a:t>运维平台日志分析</a:t>
            </a:r>
            <a:endParaRPr lang="en-US" altLang="zh-CN" sz="1400" dirty="0" smtClean="0"/>
          </a:p>
          <a:p>
            <a:endParaRPr lang="en-US" altLang="zh-CN" sz="1400" dirty="0" smtClean="0"/>
          </a:p>
          <a:p>
            <a:r>
              <a:rPr lang="en-US" altLang="zh-CN" sz="1400" dirty="0" smtClean="0"/>
              <a:t>5.</a:t>
            </a:r>
            <a:r>
              <a:rPr lang="zh-CN" altLang="en-US" sz="1400" dirty="0" smtClean="0"/>
              <a:t>故障定位分析</a:t>
            </a:r>
            <a:endParaRPr lang="en-US" altLang="zh-CN" sz="1400" dirty="0" smtClean="0"/>
          </a:p>
          <a:p>
            <a:endParaRPr lang="en-US" altLang="zh-CN" sz="1400" dirty="0" smtClean="0"/>
          </a:p>
          <a:p>
            <a:r>
              <a:rPr lang="en-US" altLang="zh-CN" sz="1400" dirty="0" smtClean="0"/>
              <a:t>6. </a:t>
            </a:r>
            <a:r>
              <a:rPr lang="zh-CN" altLang="en-US" sz="1400" dirty="0" smtClean="0"/>
              <a:t>购物篮分析</a:t>
            </a:r>
            <a:endParaRPr lang="en-US" altLang="zh-CN" sz="1400" dirty="0" smtClean="0"/>
          </a:p>
          <a:p>
            <a:pPr>
              <a:buFont typeface="Wingdings" pitchFamily="2" charset="2"/>
              <a:buChar char="Ø"/>
            </a:pPr>
            <a:endParaRPr lang="en-US" altLang="zh-CN" sz="1400" dirty="0" smtClean="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57</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降维算法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21" name="TextBox 20"/>
          <p:cNvSpPr txBox="1"/>
          <p:nvPr/>
        </p:nvSpPr>
        <p:spPr>
          <a:xfrm>
            <a:off x="366644" y="1162072"/>
            <a:ext cx="8285650" cy="4832092"/>
          </a:xfrm>
          <a:prstGeom prst="rect">
            <a:avLst/>
          </a:prstGeom>
          <a:noFill/>
        </p:spPr>
        <p:txBody>
          <a:bodyPr wrap="square" rtlCol="0">
            <a:spAutoFit/>
          </a:bodyPr>
          <a:lstStyle/>
          <a:p>
            <a:r>
              <a:rPr lang="en-US" altLang="zh-CN" sz="1400" dirty="0" smtClean="0"/>
              <a:t>1.</a:t>
            </a:r>
            <a:r>
              <a:rPr lang="zh-CN" altLang="en-US" sz="1400" dirty="0" smtClean="0"/>
              <a:t>主成份分析法</a:t>
            </a:r>
            <a:r>
              <a:rPr lang="en-US" altLang="zh-CN" sz="1400" dirty="0" smtClean="0"/>
              <a:t>PCA</a:t>
            </a:r>
          </a:p>
          <a:p>
            <a:pPr>
              <a:buFont typeface="Wingdings" pitchFamily="2" charset="2"/>
              <a:buChar char="Ø"/>
            </a:pPr>
            <a:endParaRPr lang="en-US" altLang="zh-CN" sz="1400" dirty="0" smtClean="0"/>
          </a:p>
          <a:p>
            <a:r>
              <a:rPr lang="zh-CN" altLang="en-US" sz="1400" dirty="0" smtClean="0"/>
              <a:t>假设我们有一个数据集，一共有</a:t>
            </a:r>
            <a:r>
              <a:rPr lang="en-US" altLang="zh-CN" sz="1400" dirty="0" smtClean="0"/>
              <a:t>100</a:t>
            </a:r>
            <a:r>
              <a:rPr lang="zh-CN" altLang="en-US" sz="1400" dirty="0" smtClean="0"/>
              <a:t>万条记录，维度为</a:t>
            </a:r>
            <a:r>
              <a:rPr lang="en-US" altLang="zh-CN" sz="1400" dirty="0" smtClean="0"/>
              <a:t>20</a:t>
            </a:r>
            <a:r>
              <a:rPr lang="zh-CN" altLang="en-US" sz="1400" dirty="0" smtClean="0"/>
              <a:t>，即为矩阵</a:t>
            </a:r>
            <a:r>
              <a:rPr lang="en-US" altLang="zh-CN" sz="1400" dirty="0" smtClean="0"/>
              <a:t>A</a:t>
            </a:r>
            <a:r>
              <a:rPr lang="zh-CN" altLang="en-US" sz="1400" dirty="0" smtClean="0"/>
              <a:t>，先预处理（每一行减去该行均值），这样</a:t>
            </a:r>
            <a:r>
              <a:rPr lang="en-US" altLang="zh-CN" sz="1400" dirty="0" smtClean="0"/>
              <a:t>A</a:t>
            </a:r>
            <a:r>
              <a:rPr lang="zh-CN" altLang="en-US" sz="1400" dirty="0" smtClean="0"/>
              <a:t>的协方差矩阵</a:t>
            </a:r>
            <a:r>
              <a:rPr lang="en-US" altLang="zh-CN" sz="1400" dirty="0" smtClean="0"/>
              <a:t>C</a:t>
            </a:r>
            <a:r>
              <a:rPr lang="zh-CN" altLang="en-US" sz="1400" dirty="0" smtClean="0"/>
              <a:t>表示如下：</a:t>
            </a:r>
            <a:endParaRPr lang="en-US" altLang="zh-CN" sz="1400" dirty="0" smtClean="0"/>
          </a:p>
          <a:p>
            <a:endParaRPr lang="en-US" altLang="zh-CN" sz="1400" dirty="0" smtClean="0"/>
          </a:p>
          <a:p>
            <a:r>
              <a:rPr lang="en-US" altLang="zh-CN" sz="1400" dirty="0" smtClean="0"/>
              <a:t>			C = 1/20 A</a:t>
            </a:r>
            <a:r>
              <a:rPr lang="en-US" altLang="zh-CN" sz="1400" baseline="30000" dirty="0" smtClean="0"/>
              <a:t>T </a:t>
            </a:r>
            <a:r>
              <a:rPr lang="en-US" altLang="zh-CN" sz="1400" dirty="0" smtClean="0"/>
              <a:t>· A</a:t>
            </a:r>
          </a:p>
          <a:p>
            <a:endParaRPr lang="en-US" altLang="zh-CN" sz="1400" dirty="0" smtClean="0"/>
          </a:p>
          <a:p>
            <a:endParaRPr lang="en-US" altLang="zh-CN" sz="1400" dirty="0" smtClean="0"/>
          </a:p>
          <a:p>
            <a:endParaRPr lang="en-US" altLang="zh-CN" sz="1400" dirty="0" smtClean="0"/>
          </a:p>
          <a:p>
            <a:endParaRPr lang="en-US" altLang="zh-CN" sz="1400" dirty="0" smtClean="0"/>
          </a:p>
          <a:p>
            <a:endParaRPr lang="en-US" altLang="zh-CN" sz="1400" dirty="0" smtClean="0"/>
          </a:p>
          <a:p>
            <a:r>
              <a:rPr lang="zh-CN" altLang="en-US" sz="1400" dirty="0" smtClean="0"/>
              <a:t>我们希望</a:t>
            </a:r>
            <a:r>
              <a:rPr lang="en-US" altLang="zh-CN" sz="1400" dirty="0" smtClean="0"/>
              <a:t>C</a:t>
            </a:r>
            <a:r>
              <a:rPr lang="zh-CN" altLang="en-US" sz="1400" dirty="0" smtClean="0"/>
              <a:t>的方差尽可能的大，协方差尽可能的小</a:t>
            </a:r>
            <a:r>
              <a:rPr lang="en-US" altLang="zh-CN" sz="1400" dirty="0" smtClean="0"/>
              <a:t>(</a:t>
            </a:r>
            <a:r>
              <a:rPr lang="zh-CN" altLang="en-US" sz="1400" dirty="0" smtClean="0"/>
              <a:t>这里用到了线性代数里的实对称阵必可对角化的知识</a:t>
            </a:r>
            <a:r>
              <a:rPr lang="en-US" altLang="zh-CN" sz="1400" dirty="0" smtClean="0"/>
              <a:t>)</a:t>
            </a:r>
            <a:r>
              <a:rPr lang="zh-CN" altLang="en-US" sz="1400" dirty="0" smtClean="0"/>
              <a:t>：</a:t>
            </a:r>
            <a:endParaRPr lang="en-US" altLang="zh-CN" sz="1400" dirty="0" smtClean="0"/>
          </a:p>
          <a:p>
            <a:endParaRPr lang="en-US" altLang="zh-CN" sz="1400" dirty="0" smtClean="0"/>
          </a:p>
          <a:p>
            <a:r>
              <a:rPr lang="en-US" altLang="zh-CN" sz="1400" dirty="0" smtClean="0"/>
              <a:t>			P · D · P</a:t>
            </a:r>
            <a:r>
              <a:rPr lang="en-US" altLang="zh-CN" sz="1400" baseline="30000" dirty="0" smtClean="0"/>
              <a:t>T</a:t>
            </a:r>
            <a:r>
              <a:rPr lang="en-US" altLang="zh-CN" sz="1400" dirty="0" smtClean="0"/>
              <a:t> = C</a:t>
            </a:r>
          </a:p>
          <a:p>
            <a:endParaRPr lang="en-US" altLang="zh-CN" sz="1400" dirty="0" smtClean="0"/>
          </a:p>
          <a:p>
            <a:r>
              <a:rPr lang="en-US" altLang="zh-CN" sz="1400" dirty="0" smtClean="0"/>
              <a:t>D</a:t>
            </a:r>
            <a:r>
              <a:rPr lang="zh-CN" altLang="en-US" sz="1400" dirty="0" smtClean="0"/>
              <a:t>为</a:t>
            </a:r>
            <a:r>
              <a:rPr lang="en-US" altLang="zh-CN" sz="1400" dirty="0" smtClean="0"/>
              <a:t>C</a:t>
            </a:r>
            <a:r>
              <a:rPr lang="zh-CN" altLang="en-US" sz="1400" dirty="0" smtClean="0"/>
              <a:t>的特征值组成的对角阵，</a:t>
            </a:r>
            <a:r>
              <a:rPr lang="en-US" altLang="zh-CN" sz="1400" dirty="0" smtClean="0"/>
              <a:t>P</a:t>
            </a:r>
            <a:r>
              <a:rPr lang="zh-CN" altLang="en-US" sz="1400" dirty="0" smtClean="0"/>
              <a:t>为特征向量组成的矩阵，最后通过如下公式即可得到降维后的结果</a:t>
            </a:r>
            <a:endParaRPr lang="en-US" altLang="zh-CN" sz="1400" dirty="0" smtClean="0"/>
          </a:p>
          <a:p>
            <a:endParaRPr lang="en-US" altLang="zh-CN" sz="1400" dirty="0" smtClean="0"/>
          </a:p>
          <a:p>
            <a:r>
              <a:rPr lang="en-US" altLang="zh-CN" sz="1400" dirty="0" smtClean="0"/>
              <a:t>			Y = A · P</a:t>
            </a:r>
          </a:p>
          <a:p>
            <a:pPr>
              <a:buFont typeface="Wingdings" pitchFamily="2" charset="2"/>
              <a:buChar char="Ø"/>
            </a:pPr>
            <a:endParaRPr lang="en-US" altLang="zh-CN" sz="1400" dirty="0" smtClean="0"/>
          </a:p>
          <a:p>
            <a:endParaRPr lang="en-US" altLang="zh-CN" sz="1400" dirty="0" smtClean="0"/>
          </a:p>
          <a:p>
            <a:endParaRPr lang="en-US" altLang="zh-CN" sz="1400" dirty="0" smtClean="0"/>
          </a:p>
          <a:p>
            <a:endParaRPr lang="en-US" altLang="zh-CN" sz="1400" dirty="0" smtClean="0"/>
          </a:p>
        </p:txBody>
      </p:sp>
      <p:pic>
        <p:nvPicPr>
          <p:cNvPr id="34819" name="Picture 3"/>
          <p:cNvPicPr>
            <a:picLocks noChangeAspect="1" noChangeArrowheads="1"/>
          </p:cNvPicPr>
          <p:nvPr/>
        </p:nvPicPr>
        <p:blipFill>
          <a:blip r:embed="rId3" cstate="print"/>
          <a:srcRect/>
          <a:stretch>
            <a:fillRect/>
          </a:stretch>
        </p:blipFill>
        <p:spPr bwMode="auto">
          <a:xfrm>
            <a:off x="2243497" y="2621622"/>
            <a:ext cx="3552825" cy="885825"/>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58</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降维算法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21" name="TextBox 20"/>
          <p:cNvSpPr txBox="1"/>
          <p:nvPr/>
        </p:nvSpPr>
        <p:spPr>
          <a:xfrm>
            <a:off x="366644" y="1162072"/>
            <a:ext cx="8285650" cy="1600438"/>
          </a:xfrm>
          <a:prstGeom prst="rect">
            <a:avLst/>
          </a:prstGeom>
          <a:noFill/>
        </p:spPr>
        <p:txBody>
          <a:bodyPr wrap="square" rtlCol="0">
            <a:spAutoFit/>
          </a:bodyPr>
          <a:lstStyle/>
          <a:p>
            <a:r>
              <a:rPr lang="en-US" altLang="zh-CN" sz="1400" dirty="0" smtClean="0"/>
              <a:t>2.</a:t>
            </a:r>
            <a:r>
              <a:rPr lang="zh-CN" altLang="en-US" sz="1400" dirty="0" smtClean="0"/>
              <a:t>奇异值分解</a:t>
            </a:r>
            <a:r>
              <a:rPr lang="en-US" altLang="zh-CN" sz="1400" dirty="0" smtClean="0"/>
              <a:t>SVD</a:t>
            </a:r>
          </a:p>
          <a:p>
            <a:endParaRPr lang="en-US" altLang="zh-CN" sz="1400" dirty="0" smtClean="0"/>
          </a:p>
          <a:p>
            <a:endParaRPr lang="en-US" altLang="zh-CN" sz="1400" dirty="0" smtClean="0"/>
          </a:p>
          <a:p>
            <a:endParaRPr lang="en-US" altLang="zh-CN" sz="1400" dirty="0" smtClean="0"/>
          </a:p>
          <a:p>
            <a:endParaRPr lang="en-US" altLang="zh-CN" sz="1400" dirty="0" smtClean="0"/>
          </a:p>
          <a:p>
            <a:endParaRPr lang="en-US" altLang="zh-CN" sz="1400" dirty="0" smtClean="0"/>
          </a:p>
          <a:p>
            <a:endParaRPr lang="en-US" altLang="zh-CN" sz="1400" dirty="0" smtClean="0"/>
          </a:p>
        </p:txBody>
      </p:sp>
      <p:pic>
        <p:nvPicPr>
          <p:cNvPr id="7" name="Picture 3"/>
          <p:cNvPicPr>
            <a:picLocks noChangeAspect="1" noChangeArrowheads="1"/>
          </p:cNvPicPr>
          <p:nvPr/>
        </p:nvPicPr>
        <p:blipFill>
          <a:blip r:embed="rId4" cstate="print"/>
          <a:srcRect/>
          <a:stretch>
            <a:fillRect/>
          </a:stretch>
        </p:blipFill>
        <p:spPr bwMode="auto">
          <a:xfrm>
            <a:off x="4417712" y="1767907"/>
            <a:ext cx="3863716" cy="1635873"/>
          </a:xfrm>
          <a:prstGeom prst="rect">
            <a:avLst/>
          </a:prstGeom>
          <a:noFill/>
          <a:ln w="9525">
            <a:noFill/>
            <a:miter lim="800000"/>
            <a:headEnd/>
            <a:tailEnd/>
          </a:ln>
        </p:spPr>
      </p:pic>
      <p:graphicFrame>
        <p:nvGraphicFramePr>
          <p:cNvPr id="72706" name="Object 2"/>
          <p:cNvGraphicFramePr>
            <a:graphicFrameLocks noChangeAspect="1"/>
          </p:cNvGraphicFramePr>
          <p:nvPr/>
        </p:nvGraphicFramePr>
        <p:xfrm>
          <a:off x="765175" y="2133900"/>
          <a:ext cx="3205163" cy="747713"/>
        </p:xfrm>
        <a:graphic>
          <a:graphicData uri="http://schemas.openxmlformats.org/presentationml/2006/ole">
            <mc:AlternateContent xmlns:mc="http://schemas.openxmlformats.org/markup-compatibility/2006">
              <mc:Choice xmlns:v="urn:schemas-microsoft-com:vml" Requires="v">
                <p:oleObj spid="_x0000_s73021" name="Equation" r:id="rId5" imgW="1675673" imgH="393529" progId="">
                  <p:embed/>
                </p:oleObj>
              </mc:Choice>
              <mc:Fallback>
                <p:oleObj name="Equation" r:id="rId5" imgW="1675673" imgH="393529" progId="">
                  <p:embed/>
                  <p:pic>
                    <p:nvPicPr>
                      <p:cNvPr id="0" name="Picture 3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175" y="2133900"/>
                        <a:ext cx="3205163" cy="747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59</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其他算法 </a:t>
            </a:r>
            <a:r>
              <a:rPr lang="en-US" altLang="zh-CN" dirty="0" smtClean="0">
                <a:solidFill>
                  <a:schemeClr val="bg2">
                    <a:lumMod val="50000"/>
                  </a:schemeClr>
                </a:solidFill>
                <a:effectLst/>
              </a:rPr>
              <a:t>– </a:t>
            </a:r>
            <a:r>
              <a:rPr lang="zh-CN" altLang="en-US" dirty="0" smtClean="0">
                <a:solidFill>
                  <a:schemeClr val="bg2">
                    <a:lumMod val="50000"/>
                  </a:schemeClr>
                </a:solidFill>
                <a:effectLst/>
              </a:rPr>
              <a:t>时间序列分析</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9" name="TextBox 8"/>
          <p:cNvSpPr txBox="1"/>
          <p:nvPr/>
        </p:nvSpPr>
        <p:spPr>
          <a:xfrm>
            <a:off x="336884" y="1155031"/>
            <a:ext cx="8287352" cy="646331"/>
          </a:xfrm>
          <a:prstGeom prst="rect">
            <a:avLst/>
          </a:prstGeom>
          <a:noFill/>
        </p:spPr>
        <p:txBody>
          <a:bodyPr wrap="square" rtlCol="0">
            <a:spAutoFit/>
          </a:bodyPr>
          <a:lstStyle/>
          <a:p>
            <a:r>
              <a:rPr lang="zh-CN" altLang="en-US" dirty="0" smtClean="0"/>
              <a:t>时间序列是根据时间顺序</a:t>
            </a:r>
            <a:r>
              <a:rPr lang="en-US" altLang="zh-CN" dirty="0" smtClean="0"/>
              <a:t>,</a:t>
            </a:r>
            <a:r>
              <a:rPr lang="zh-CN" altLang="en-US" dirty="0" smtClean="0"/>
              <a:t>对各个观测记录进行排列的数据集合，这些集合被分析用来了解长期发展趋势，为了预测未来或者表现分析的其他形式</a:t>
            </a:r>
            <a:endParaRPr lang="zh-CN" altLang="en-US" dirty="0"/>
          </a:p>
        </p:txBody>
      </p:sp>
      <p:pic>
        <p:nvPicPr>
          <p:cNvPr id="168963" name="Picture 3"/>
          <p:cNvPicPr>
            <a:picLocks noChangeAspect="1" noChangeArrowheads="1"/>
          </p:cNvPicPr>
          <p:nvPr/>
        </p:nvPicPr>
        <p:blipFill>
          <a:blip r:embed="rId2" cstate="print"/>
          <a:srcRect/>
          <a:stretch>
            <a:fillRect/>
          </a:stretch>
        </p:blipFill>
        <p:spPr bwMode="auto">
          <a:xfrm>
            <a:off x="1113632" y="2525487"/>
            <a:ext cx="2450408" cy="1911885"/>
          </a:xfrm>
          <a:prstGeom prst="rect">
            <a:avLst/>
          </a:prstGeom>
          <a:noFill/>
          <a:ln w="9525">
            <a:noFill/>
            <a:miter lim="800000"/>
            <a:headEnd/>
            <a:tailEnd/>
          </a:ln>
        </p:spPr>
      </p:pic>
      <p:pic>
        <p:nvPicPr>
          <p:cNvPr id="168964" name="Picture 4"/>
          <p:cNvPicPr>
            <a:picLocks noChangeAspect="1" noChangeArrowheads="1"/>
          </p:cNvPicPr>
          <p:nvPr/>
        </p:nvPicPr>
        <p:blipFill>
          <a:blip r:embed="rId3" cstate="print"/>
          <a:srcRect/>
          <a:stretch>
            <a:fillRect/>
          </a:stretch>
        </p:blipFill>
        <p:spPr bwMode="auto">
          <a:xfrm>
            <a:off x="4615850" y="2460608"/>
            <a:ext cx="3656163" cy="1976764"/>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a:t>
            </a:fld>
            <a:endParaRPr kumimoji="0" lang="zh-CN" dirty="0"/>
          </a:p>
        </p:txBody>
      </p:sp>
      <p:sp>
        <p:nvSpPr>
          <p:cNvPr id="4" name="标题 3"/>
          <p:cNvSpPr>
            <a:spLocks noGrp="1"/>
          </p:cNvSpPr>
          <p:nvPr>
            <p:ph type="title"/>
          </p:nvPr>
        </p:nvSpPr>
        <p:spPr/>
        <p:txBody>
          <a:bodyPr/>
          <a:lstStyle/>
          <a:p>
            <a:r>
              <a:rPr lang="zh-CN" altLang="en-US" dirty="0" smtClean="0"/>
              <a:t>二、</a:t>
            </a:r>
            <a:r>
              <a:rPr lang="en-US" altLang="zh-CN" dirty="0" err="1" smtClean="0"/>
              <a:t>DeepInsight</a:t>
            </a:r>
            <a:r>
              <a:rPr lang="zh-CN" altLang="en-US" dirty="0"/>
              <a:t>平台功能的进一步使用</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6</a:t>
            </a:fld>
            <a:endParaRPr lang="en-US" dirty="0"/>
          </a:p>
        </p:txBody>
      </p:sp>
      <p:sp>
        <p:nvSpPr>
          <p:cNvPr id="7" name="内容占位符 2"/>
          <p:cNvSpPr>
            <a:spLocks noGrp="1"/>
          </p:cNvSpPr>
          <p:nvPr>
            <p:ph sz="quarter" idx="13"/>
          </p:nvPr>
        </p:nvSpPr>
        <p:spPr>
          <a:xfrm>
            <a:off x="379563" y="1057301"/>
            <a:ext cx="8417943" cy="4086200"/>
          </a:xfrm>
        </p:spPr>
        <p:txBody>
          <a:bodyPr>
            <a:normAutofit/>
          </a:bodyPr>
          <a:lstStyle/>
          <a:p>
            <a:r>
              <a:rPr lang="zh-CN" altLang="en-US" sz="3200" dirty="0">
                <a:latin typeface="华文楷体" pitchFamily="2" charset="-122"/>
                <a:ea typeface="华文楷体" pitchFamily="2" charset="-122"/>
              </a:rPr>
              <a:t>分析</a:t>
            </a:r>
            <a:r>
              <a:rPr lang="zh-CN" altLang="en-US" sz="3200" dirty="0" smtClean="0">
                <a:latin typeface="华文楷体" pitchFamily="2" charset="-122"/>
                <a:ea typeface="华文楷体" pitchFamily="2" charset="-122"/>
              </a:rPr>
              <a:t>流联动</a:t>
            </a:r>
            <a:endParaRPr lang="en-US" altLang="zh-CN" sz="3200" dirty="0" smtClean="0">
              <a:latin typeface="华文楷体" pitchFamily="2" charset="-122"/>
              <a:ea typeface="华文楷体" pitchFamily="2" charset="-122"/>
            </a:endParaRPr>
          </a:p>
          <a:p>
            <a:r>
              <a:rPr lang="zh-CN" altLang="en-US" sz="3200" dirty="0">
                <a:latin typeface="华文楷体" pitchFamily="2" charset="-122"/>
                <a:ea typeface="华文楷体" pitchFamily="2" charset="-122"/>
              </a:rPr>
              <a:t>流应用</a:t>
            </a:r>
            <a:endParaRPr lang="en-US" altLang="zh-CN" sz="3200" dirty="0" smtClean="0">
              <a:latin typeface="华文楷体" pitchFamily="2" charset="-122"/>
              <a:ea typeface="华文楷体" pitchFamily="2" charset="-122"/>
            </a:endParaRPr>
          </a:p>
        </p:txBody>
      </p:sp>
    </p:spTree>
    <p:extLst>
      <p:ext uri="{BB962C8B-B14F-4D97-AF65-F5344CB8AC3E}">
        <p14:creationId xmlns:p14="http://schemas.microsoft.com/office/powerpoint/2010/main" val="26286195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60</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其他算法 </a:t>
            </a:r>
            <a:r>
              <a:rPr lang="en-US" altLang="zh-CN" dirty="0" smtClean="0">
                <a:solidFill>
                  <a:schemeClr val="bg2">
                    <a:lumMod val="50000"/>
                  </a:schemeClr>
                </a:solidFill>
                <a:effectLst/>
              </a:rPr>
              <a:t>– </a:t>
            </a:r>
            <a:r>
              <a:rPr lang="zh-CN" altLang="en-US" dirty="0" smtClean="0">
                <a:solidFill>
                  <a:schemeClr val="bg2">
                    <a:lumMod val="50000"/>
                  </a:schemeClr>
                </a:solidFill>
                <a:effectLst/>
              </a:rPr>
              <a:t>时间序列分析</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9" name="TextBox 8"/>
          <p:cNvSpPr txBox="1"/>
          <p:nvPr/>
        </p:nvSpPr>
        <p:spPr>
          <a:xfrm>
            <a:off x="336884" y="1155031"/>
            <a:ext cx="8287352" cy="646331"/>
          </a:xfrm>
          <a:prstGeom prst="rect">
            <a:avLst/>
          </a:prstGeom>
          <a:noFill/>
        </p:spPr>
        <p:txBody>
          <a:bodyPr wrap="square" rtlCol="0">
            <a:spAutoFit/>
          </a:bodyPr>
          <a:lstStyle/>
          <a:p>
            <a:r>
              <a:rPr lang="zh-CN" altLang="en-US" dirty="0" smtClean="0"/>
              <a:t>时间序列是根据时间顺序</a:t>
            </a:r>
            <a:r>
              <a:rPr lang="en-US" altLang="zh-CN" dirty="0" smtClean="0"/>
              <a:t>,</a:t>
            </a:r>
            <a:r>
              <a:rPr lang="zh-CN" altLang="en-US" dirty="0" smtClean="0"/>
              <a:t>对各个观测记录进行排列的数据集合，这些集合被分析用来了解长期发展趋势，为了预测未来或者表现分析的其他形式</a:t>
            </a:r>
            <a:endParaRPr lang="zh-CN" altLang="en-US" dirty="0"/>
          </a:p>
        </p:txBody>
      </p:sp>
      <p:sp>
        <p:nvSpPr>
          <p:cNvPr id="8" name="TextBox 7"/>
          <p:cNvSpPr txBox="1"/>
          <p:nvPr/>
        </p:nvSpPr>
        <p:spPr>
          <a:xfrm>
            <a:off x="433013" y="3136231"/>
            <a:ext cx="8287352" cy="369332"/>
          </a:xfrm>
          <a:prstGeom prst="rect">
            <a:avLst/>
          </a:prstGeom>
          <a:noFill/>
        </p:spPr>
        <p:txBody>
          <a:bodyPr wrap="square" rtlCol="0">
            <a:spAutoFit/>
          </a:bodyPr>
          <a:lstStyle/>
          <a:p>
            <a:r>
              <a:rPr lang="en-US" altLang="zh-CN" dirty="0" smtClean="0"/>
              <a:t>ARMA,ARIMA,GARCH,ARCH,VAR,X11</a:t>
            </a:r>
            <a:r>
              <a:rPr altLang="en-US" dirty="0" smtClean="0"/>
              <a:t>季节模型</a:t>
            </a:r>
            <a:endParaRPr lang="zh-CN" altLang="en-US"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61</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其他算法 </a:t>
            </a:r>
            <a:r>
              <a:rPr lang="en-US" altLang="zh-CN" dirty="0" smtClean="0">
                <a:solidFill>
                  <a:schemeClr val="bg2">
                    <a:lumMod val="50000"/>
                  </a:schemeClr>
                </a:solidFill>
                <a:effectLst/>
              </a:rPr>
              <a:t>– </a:t>
            </a:r>
            <a:r>
              <a:rPr lang="zh-CN" altLang="en-US" dirty="0" smtClean="0">
                <a:solidFill>
                  <a:schemeClr val="bg2">
                    <a:lumMod val="50000"/>
                  </a:schemeClr>
                </a:solidFill>
                <a:effectLst/>
              </a:rPr>
              <a:t>分词算法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8" name="TextBox 7"/>
          <p:cNvSpPr txBox="1"/>
          <p:nvPr/>
        </p:nvSpPr>
        <p:spPr>
          <a:xfrm>
            <a:off x="481263" y="1337911"/>
            <a:ext cx="8290218" cy="369332"/>
          </a:xfrm>
          <a:prstGeom prst="rect">
            <a:avLst/>
          </a:prstGeom>
          <a:noFill/>
        </p:spPr>
        <p:txBody>
          <a:bodyPr wrap="none" rtlCol="0">
            <a:spAutoFit/>
          </a:bodyPr>
          <a:lstStyle/>
          <a:p>
            <a:r>
              <a:rPr lang="zh-CN" altLang="en-US" dirty="0" smtClean="0"/>
              <a:t>中文分词</a:t>
            </a:r>
            <a:r>
              <a:rPr lang="en-US" altLang="zh-CN" dirty="0" smtClean="0"/>
              <a:t>(Chinese Word Segmentation) </a:t>
            </a:r>
            <a:r>
              <a:rPr lang="zh-CN" altLang="en-US" dirty="0" smtClean="0"/>
              <a:t>：将一个汉字序列切分成一个一个单独的词</a:t>
            </a:r>
            <a:endParaRPr lang="zh-CN" altLang="en-US" dirty="0"/>
          </a:p>
        </p:txBody>
      </p:sp>
      <p:pic>
        <p:nvPicPr>
          <p:cNvPr id="169986" name="Picture 2"/>
          <p:cNvPicPr>
            <a:picLocks noChangeAspect="1" noChangeArrowheads="1"/>
          </p:cNvPicPr>
          <p:nvPr/>
        </p:nvPicPr>
        <p:blipFill>
          <a:blip r:embed="rId3" cstate="print"/>
          <a:srcRect/>
          <a:stretch>
            <a:fillRect/>
          </a:stretch>
        </p:blipFill>
        <p:spPr bwMode="auto">
          <a:xfrm>
            <a:off x="625475" y="2046200"/>
            <a:ext cx="7893050" cy="1911350"/>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5384" y="1185801"/>
            <a:ext cx="8027734" cy="3785652"/>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培训内容简介</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a:latin typeface="微软雅黑" panose="020B0503020204020204" pitchFamily="34" charset="-122"/>
                <a:ea typeface="微软雅黑" panose="020B0503020204020204" pitchFamily="34" charset="-122"/>
              </a:rPr>
              <a:t>平台功能的进一步使用</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a:latin typeface="微软雅黑" panose="020B0503020204020204" pitchFamily="34" charset="-122"/>
                <a:ea typeface="微软雅黑" panose="020B0503020204020204" pitchFamily="34" charset="-122"/>
              </a:rPr>
              <a:t>平台的数据挖掘算子</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solidFill>
                  <a:srgbClr val="FF0000"/>
                </a:solidFill>
                <a:latin typeface="微软雅黑" panose="020B0503020204020204" pitchFamily="34" charset="-122"/>
                <a:ea typeface="微软雅黑" panose="020B0503020204020204" pitchFamily="34" charset="-122"/>
              </a:rPr>
              <a:t>DeepInsight</a:t>
            </a:r>
            <a:r>
              <a:rPr lang="zh-CN" altLang="en-US" sz="2400" b="1" dirty="0" smtClean="0">
                <a:solidFill>
                  <a:srgbClr val="FF0000"/>
                </a:solidFill>
                <a:latin typeface="微软雅黑" panose="020B0503020204020204" pitchFamily="34" charset="-122"/>
                <a:ea typeface="微软雅黑" panose="020B0503020204020204" pitchFamily="34" charset="-122"/>
              </a:rPr>
              <a:t>平台的算子开发</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基于</a:t>
            </a:r>
            <a:r>
              <a:rPr lang="en-US" altLang="zh-CN" sz="2400" b="1" dirty="0" smtClean="0">
                <a:latin typeface="微软雅黑" panose="020B0503020204020204" pitchFamily="34" charset="-122"/>
                <a:ea typeface="微软雅黑" panose="020B0503020204020204" pitchFamily="34" charset="-122"/>
              </a:rPr>
              <a:t>spark</a:t>
            </a:r>
            <a:r>
              <a:rPr lang="zh-CN" altLang="en-US" sz="2400" b="1" dirty="0" smtClean="0">
                <a:latin typeface="微软雅黑" panose="020B0503020204020204" pitchFamily="34" charset="-122"/>
                <a:ea typeface="微软雅黑" panose="020B0503020204020204" pitchFamily="34" charset="-122"/>
              </a:rPr>
              <a:t>的性能调优</a:t>
            </a:r>
            <a:endParaRPr lang="en-US" altLang="zh-CN" sz="2400" b="1" dirty="0" smtClean="0">
              <a:latin typeface="微软雅黑" panose="020B0503020204020204" pitchFamily="34" charset="-122"/>
              <a:ea typeface="微软雅黑" panose="020B0503020204020204" pitchFamily="34" charset="-122"/>
            </a:endParaRPr>
          </a:p>
        </p:txBody>
      </p:sp>
      <p:sp>
        <p:nvSpPr>
          <p:cNvPr id="2" name="文本框 1"/>
          <p:cNvSpPr txBox="1"/>
          <p:nvPr/>
        </p:nvSpPr>
        <p:spPr>
          <a:xfrm>
            <a:off x="668747" y="266713"/>
            <a:ext cx="902812"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目录</a:t>
            </a: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val="65637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63</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平台数据流转</a:t>
            </a:r>
          </a:p>
          <a:p>
            <a:pPr lvl="1"/>
            <a:r>
              <a:rPr lang="zh-CN" altLang="en-US" sz="2800" dirty="0" smtClean="0">
                <a:latin typeface="华文楷体" pitchFamily="2" charset="-122"/>
                <a:ea typeface="华文楷体" pitchFamily="2" charset="-122"/>
              </a:rPr>
              <a:t>算子参数类型简介</a:t>
            </a:r>
            <a:endParaRPr lang="en-US" altLang="zh-CN" sz="2800" dirty="0" smtClean="0">
              <a:latin typeface="华文楷体" pitchFamily="2" charset="-122"/>
              <a:ea typeface="华文楷体" pitchFamily="2" charset="-122"/>
            </a:endParaRPr>
          </a:p>
          <a:p>
            <a:pPr lvl="1"/>
            <a:r>
              <a:rPr lang="zh-CN" altLang="en-US" sz="2800" dirty="0">
                <a:latin typeface="华文楷体" pitchFamily="2" charset="-122"/>
                <a:ea typeface="华文楷体" pitchFamily="2" charset="-122"/>
              </a:rPr>
              <a:t>算子参数解析和数据流转的接口</a:t>
            </a:r>
            <a:endParaRPr lang="en-US" altLang="zh-CN" sz="2800" dirty="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工程</a:t>
            </a:r>
            <a:r>
              <a:rPr lang="en-US" altLang="zh-CN" sz="2800" dirty="0" smtClean="0">
                <a:latin typeface="华文楷体" pitchFamily="2" charset="-122"/>
                <a:ea typeface="华文楷体" pitchFamily="2" charset="-122"/>
              </a:rPr>
              <a:t>jar</a:t>
            </a:r>
            <a:r>
              <a:rPr lang="zh-CN" altLang="en-US" sz="2800" dirty="0" smtClean="0">
                <a:latin typeface="华文楷体" pitchFamily="2" charset="-122"/>
                <a:ea typeface="华文楷体" pitchFamily="2" charset="-122"/>
              </a:rPr>
              <a:t>包上传</a:t>
            </a:r>
            <a:endParaRPr lang="en-US" altLang="zh-CN" sz="3200" dirty="0" smtClean="0">
              <a:latin typeface="华文楷体" pitchFamily="2" charset="-122"/>
              <a:ea typeface="华文楷体" pitchFamily="2" charset="-122"/>
            </a:endParaRPr>
          </a:p>
        </p:txBody>
      </p:sp>
    </p:spTree>
    <p:extLst>
      <p:ext uri="{BB962C8B-B14F-4D97-AF65-F5344CB8AC3E}">
        <p14:creationId xmlns:p14="http://schemas.microsoft.com/office/powerpoint/2010/main" val="19625861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64</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算子参数类型</a:t>
            </a:r>
            <a:endParaRPr lang="en-US" altLang="zh-CN" sz="3200" dirty="0" smtClean="0">
              <a:latin typeface="华文楷体" pitchFamily="2" charset="-122"/>
              <a:ea typeface="华文楷体" pitchFamily="2" charset="-122"/>
            </a:endParaRPr>
          </a:p>
          <a:p>
            <a:pPr marL="0" indent="0">
              <a:buNone/>
            </a:pPr>
            <a:endParaRPr lang="en-US" altLang="zh-CN" sz="3200" dirty="0">
              <a:latin typeface="华文楷体" pitchFamily="2" charset="-122"/>
              <a:ea typeface="华文楷体" pitchFamily="2" charset="-122"/>
            </a:endParaRPr>
          </a:p>
          <a:p>
            <a:pPr marL="0" indent="0">
              <a:buNone/>
            </a:pPr>
            <a:endParaRPr lang="zh-CN" altLang="en-US" sz="3200" dirty="0" smtClean="0">
              <a:latin typeface="华文楷体" pitchFamily="2" charset="-122"/>
              <a:ea typeface="华文楷体" pitchFamily="2"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1338016294"/>
              </p:ext>
            </p:extLst>
          </p:nvPr>
        </p:nvGraphicFramePr>
        <p:xfrm>
          <a:off x="1111347" y="1736657"/>
          <a:ext cx="6569612" cy="3291840"/>
        </p:xfrm>
        <a:graphic>
          <a:graphicData uri="http://schemas.openxmlformats.org/drawingml/2006/table">
            <a:tbl>
              <a:tblPr firstRow="1" firstCol="1" bandRow="1">
                <a:tableStyleId>{5C22544A-7EE6-4342-B048-85BDC9FD1C3A}</a:tableStyleId>
              </a:tblPr>
              <a:tblGrid>
                <a:gridCol w="1231407"/>
                <a:gridCol w="3479614"/>
                <a:gridCol w="1858591"/>
              </a:tblGrid>
              <a:tr h="342727">
                <a:tc>
                  <a:txBody>
                    <a:bodyPr/>
                    <a:lstStyle/>
                    <a:p>
                      <a:pPr indent="127000" algn="just">
                        <a:lnSpc>
                          <a:spcPct val="150000"/>
                        </a:lnSpc>
                        <a:spcAft>
                          <a:spcPts val="0"/>
                        </a:spcAft>
                      </a:pPr>
                      <a:r>
                        <a:rPr lang="zh-CN" sz="1600" kern="100" dirty="0">
                          <a:effectLst/>
                        </a:rPr>
                        <a:t>界面控件</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600" kern="100">
                          <a:effectLst/>
                        </a:rPr>
                        <a:t>参数配置</a:t>
                      </a:r>
                      <a:endParaRPr lang="zh-CN" sz="160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600" kern="100">
                          <a:effectLst/>
                        </a:rPr>
                        <a:t>数据的传入格式</a:t>
                      </a:r>
                      <a:endParaRPr lang="zh-CN" sz="1600" kern="100">
                        <a:effectLst/>
                        <a:latin typeface="Times New Roman"/>
                        <a:ea typeface="宋体"/>
                        <a:cs typeface="Times New Roman"/>
                      </a:endParaRPr>
                    </a:p>
                  </a:txBody>
                  <a:tcPr marL="68580" marR="68580" marT="0" marB="0"/>
                </a:tc>
              </a:tr>
              <a:tr h="723869">
                <a:tc>
                  <a:txBody>
                    <a:bodyPr/>
                    <a:lstStyle/>
                    <a:p>
                      <a:pPr indent="127000" algn="just">
                        <a:lnSpc>
                          <a:spcPct val="150000"/>
                        </a:lnSpc>
                        <a:spcAft>
                          <a:spcPts val="0"/>
                        </a:spcAft>
                      </a:pPr>
                      <a:r>
                        <a:rPr lang="zh-CN" sz="1600" kern="100">
                          <a:effectLst/>
                        </a:rPr>
                        <a:t>输入框</a:t>
                      </a:r>
                      <a:endParaRPr lang="zh-CN" sz="160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600" kern="100" dirty="0">
                          <a:effectLst/>
                        </a:rPr>
                        <a:t>参数名：</a:t>
                      </a:r>
                      <a:r>
                        <a:rPr lang="en-US" sz="1600" kern="100" dirty="0" err="1">
                          <a:effectLst/>
                        </a:rPr>
                        <a:t>inputTableName</a:t>
                      </a:r>
                      <a:endParaRPr lang="zh-CN" sz="1600" kern="100" dirty="0">
                        <a:effectLst/>
                      </a:endParaRPr>
                    </a:p>
                    <a:p>
                      <a:pPr indent="127000" algn="just">
                        <a:lnSpc>
                          <a:spcPct val="150000"/>
                        </a:lnSpc>
                        <a:spcAft>
                          <a:spcPts val="0"/>
                        </a:spcAft>
                      </a:pPr>
                      <a:r>
                        <a:rPr lang="zh-CN" sz="1600" kern="100" dirty="0">
                          <a:effectLst/>
                        </a:rPr>
                        <a:t>参数设置：</a:t>
                      </a:r>
                      <a:r>
                        <a:rPr lang="en-US" sz="1600" kern="100" dirty="0">
                          <a:effectLst/>
                        </a:rPr>
                        <a:t> </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600" kern="100">
                          <a:effectLst/>
                        </a:rPr>
                        <a:t>"inputTableName":"</a:t>
                      </a:r>
                      <a:r>
                        <a:rPr lang="zh-CN" sz="1600" kern="100">
                          <a:effectLst/>
                        </a:rPr>
                        <a:t>文本数据源</a:t>
                      </a:r>
                      <a:r>
                        <a:rPr lang="en-US" sz="1600" kern="100">
                          <a:effectLst/>
                        </a:rPr>
                        <a:t>_1_jRa6Mh "</a:t>
                      </a:r>
                      <a:endParaRPr lang="zh-CN" sz="1600" kern="100">
                        <a:effectLst/>
                        <a:latin typeface="Times New Roman"/>
                        <a:ea typeface="宋体"/>
                        <a:cs typeface="Times New Roman"/>
                      </a:endParaRPr>
                    </a:p>
                  </a:txBody>
                  <a:tcPr marL="68580" marR="68580" marT="0" marB="0"/>
                </a:tc>
              </a:tr>
              <a:tr h="723869">
                <a:tc>
                  <a:txBody>
                    <a:bodyPr/>
                    <a:lstStyle/>
                    <a:p>
                      <a:pPr indent="127000" algn="just">
                        <a:lnSpc>
                          <a:spcPct val="150000"/>
                        </a:lnSpc>
                        <a:spcAft>
                          <a:spcPts val="0"/>
                        </a:spcAft>
                      </a:pPr>
                      <a:r>
                        <a:rPr lang="zh-CN" sz="1600" kern="100" dirty="0">
                          <a:effectLst/>
                        </a:rPr>
                        <a:t>表名</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600" kern="100" dirty="0">
                          <a:effectLst/>
                        </a:rPr>
                        <a:t>参数名：</a:t>
                      </a:r>
                      <a:r>
                        <a:rPr lang="en-US" sz="1600" kern="100" dirty="0" err="1">
                          <a:effectLst/>
                        </a:rPr>
                        <a:t>inputTableName</a:t>
                      </a:r>
                      <a:endParaRPr lang="zh-CN" sz="1600" kern="100" dirty="0">
                        <a:effectLst/>
                      </a:endParaRPr>
                    </a:p>
                    <a:p>
                      <a:pPr indent="127000" algn="just">
                        <a:lnSpc>
                          <a:spcPct val="150000"/>
                        </a:lnSpc>
                        <a:spcAft>
                          <a:spcPts val="0"/>
                        </a:spcAft>
                      </a:pPr>
                      <a:r>
                        <a:rPr lang="zh-CN" sz="1600" kern="100" dirty="0">
                          <a:effectLst/>
                        </a:rPr>
                        <a:t>参数设置：</a:t>
                      </a:r>
                      <a:r>
                        <a:rPr lang="en-US" sz="1600" kern="100" dirty="0">
                          <a:effectLst/>
                        </a:rPr>
                        <a:t> </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600" kern="100">
                          <a:effectLst/>
                        </a:rPr>
                        <a:t>"inputTableName":"</a:t>
                      </a:r>
                      <a:r>
                        <a:rPr lang="zh-CN" sz="1600" kern="100">
                          <a:effectLst/>
                        </a:rPr>
                        <a:t>文本数据源</a:t>
                      </a:r>
                      <a:r>
                        <a:rPr lang="en-US" sz="1600" kern="100">
                          <a:effectLst/>
                        </a:rPr>
                        <a:t>_1_jRa6Mh "</a:t>
                      </a:r>
                      <a:endParaRPr lang="zh-CN" sz="1600" kern="100">
                        <a:effectLst/>
                        <a:latin typeface="Times New Roman"/>
                        <a:ea typeface="宋体"/>
                        <a:cs typeface="Times New Roman"/>
                      </a:endParaRPr>
                    </a:p>
                  </a:txBody>
                  <a:tcPr marL="68580" marR="68580" marT="0" marB="0"/>
                </a:tc>
              </a:tr>
              <a:tr h="723869">
                <a:tc>
                  <a:txBody>
                    <a:bodyPr/>
                    <a:lstStyle/>
                    <a:p>
                      <a:pPr indent="127000" algn="just">
                        <a:lnSpc>
                          <a:spcPct val="150000"/>
                        </a:lnSpc>
                        <a:spcAft>
                          <a:spcPts val="0"/>
                        </a:spcAft>
                      </a:pPr>
                      <a:r>
                        <a:rPr lang="zh-CN" sz="1600" kern="100" dirty="0">
                          <a:effectLst/>
                        </a:rPr>
                        <a:t>表达式</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600" kern="100" dirty="0">
                          <a:effectLst/>
                        </a:rPr>
                        <a:t>参数名：</a:t>
                      </a:r>
                      <a:r>
                        <a:rPr lang="en-US" sz="1600" kern="100" dirty="0" err="1">
                          <a:effectLst/>
                        </a:rPr>
                        <a:t>exprStr</a:t>
                      </a:r>
                      <a:endParaRPr lang="zh-CN" sz="1600" kern="100" dirty="0">
                        <a:effectLst/>
                      </a:endParaRPr>
                    </a:p>
                    <a:p>
                      <a:pPr indent="127000" algn="just">
                        <a:lnSpc>
                          <a:spcPct val="150000"/>
                        </a:lnSpc>
                        <a:spcAft>
                          <a:spcPts val="0"/>
                        </a:spcAft>
                      </a:pPr>
                      <a:r>
                        <a:rPr lang="zh-CN" sz="1600" kern="100" dirty="0">
                          <a:effectLst/>
                        </a:rPr>
                        <a:t>参数设置：</a:t>
                      </a:r>
                      <a:r>
                        <a:rPr lang="en-US" sz="1600" kern="100" dirty="0">
                          <a:effectLst/>
                        </a:rPr>
                        <a:t> </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600" kern="100" dirty="0">
                          <a:effectLst/>
                        </a:rPr>
                        <a:t>"</a:t>
                      </a:r>
                      <a:r>
                        <a:rPr lang="en-US" sz="1600" kern="100" dirty="0" err="1">
                          <a:effectLst/>
                        </a:rPr>
                        <a:t>exprStr</a:t>
                      </a:r>
                      <a:r>
                        <a:rPr lang="en-US" sz="1600" kern="100" dirty="0">
                          <a:effectLst/>
                        </a:rPr>
                        <a:t>":"sin(field1)</a:t>
                      </a:r>
                      <a:endParaRPr lang="zh-CN" sz="1600" kern="100" dirty="0">
                        <a:effectLst/>
                        <a:latin typeface="Times New Roman"/>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247865508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65</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算子参数类型</a:t>
            </a:r>
            <a:endParaRPr lang="en-US" altLang="zh-CN" sz="3200" dirty="0" smtClean="0">
              <a:latin typeface="华文楷体" pitchFamily="2" charset="-122"/>
              <a:ea typeface="华文楷体" pitchFamily="2" charset="-122"/>
            </a:endParaRPr>
          </a:p>
          <a:p>
            <a:pPr marL="0" indent="0">
              <a:buNone/>
            </a:pPr>
            <a:endParaRPr lang="en-US" altLang="zh-CN" sz="3200" dirty="0">
              <a:latin typeface="华文楷体" pitchFamily="2" charset="-122"/>
              <a:ea typeface="华文楷体" pitchFamily="2" charset="-122"/>
            </a:endParaRPr>
          </a:p>
          <a:p>
            <a:pPr marL="0" indent="0">
              <a:buNone/>
            </a:pPr>
            <a:endParaRPr lang="zh-CN" altLang="en-US" sz="3200" dirty="0" smtClean="0">
              <a:latin typeface="华文楷体" pitchFamily="2" charset="-122"/>
              <a:ea typeface="华文楷体"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138710752"/>
              </p:ext>
            </p:extLst>
          </p:nvPr>
        </p:nvGraphicFramePr>
        <p:xfrm>
          <a:off x="1095694" y="1595437"/>
          <a:ext cx="6852552" cy="3698346"/>
        </p:xfrm>
        <a:graphic>
          <a:graphicData uri="http://schemas.openxmlformats.org/drawingml/2006/table">
            <a:tbl>
              <a:tblPr firstRow="1" firstCol="1" bandRow="1">
                <a:tableStyleId>{5C22544A-7EE6-4342-B048-85BDC9FD1C3A}</a:tableStyleId>
              </a:tblPr>
              <a:tblGrid>
                <a:gridCol w="1284440"/>
                <a:gridCol w="3629475"/>
                <a:gridCol w="1938637"/>
              </a:tblGrid>
              <a:tr h="553438">
                <a:tc>
                  <a:txBody>
                    <a:bodyPr/>
                    <a:lstStyle/>
                    <a:p>
                      <a:pPr indent="127000" algn="just">
                        <a:lnSpc>
                          <a:spcPct val="150000"/>
                        </a:lnSpc>
                        <a:spcAft>
                          <a:spcPts val="0"/>
                        </a:spcAft>
                      </a:pPr>
                      <a:r>
                        <a:rPr lang="zh-CN" sz="1600" kern="100" dirty="0">
                          <a:effectLst/>
                        </a:rPr>
                        <a:t>多行文本框</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600" kern="100">
                          <a:effectLst/>
                        </a:rPr>
                        <a:t>参数名：</a:t>
                      </a:r>
                      <a:r>
                        <a:rPr lang="en-US" sz="1600" kern="100">
                          <a:effectLst/>
                        </a:rPr>
                        <a:t>sql</a:t>
                      </a:r>
                      <a:endParaRPr lang="zh-CN" sz="1600" kern="100">
                        <a:effectLst/>
                      </a:endParaRPr>
                    </a:p>
                    <a:p>
                      <a:pPr indent="127000" algn="just">
                        <a:lnSpc>
                          <a:spcPct val="150000"/>
                        </a:lnSpc>
                        <a:spcAft>
                          <a:spcPts val="0"/>
                        </a:spcAft>
                      </a:pPr>
                      <a:r>
                        <a:rPr lang="zh-CN" sz="1600" kern="100">
                          <a:effectLst/>
                        </a:rPr>
                        <a:t>参数设置：</a:t>
                      </a:r>
                      <a:r>
                        <a:rPr lang="en-US" sz="1600" kern="100">
                          <a:effectLst/>
                        </a:rPr>
                        <a:t> </a:t>
                      </a:r>
                      <a:endParaRPr lang="zh-CN" sz="160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600" kern="100">
                          <a:effectLst/>
                        </a:rPr>
                        <a:t>"sql":"field_0\nfield_1"</a:t>
                      </a:r>
                      <a:endParaRPr lang="zh-CN" sz="1600" kern="100">
                        <a:effectLst/>
                        <a:latin typeface="Times New Roman"/>
                        <a:ea typeface="宋体"/>
                        <a:cs typeface="Times New Roman"/>
                      </a:endParaRPr>
                    </a:p>
                  </a:txBody>
                  <a:tcPr marL="68580" marR="68580" marT="0" marB="0"/>
                </a:tc>
              </a:tr>
              <a:tr h="553438">
                <a:tc>
                  <a:txBody>
                    <a:bodyPr/>
                    <a:lstStyle/>
                    <a:p>
                      <a:pPr indent="127000" algn="just">
                        <a:lnSpc>
                          <a:spcPct val="150000"/>
                        </a:lnSpc>
                        <a:spcAft>
                          <a:spcPts val="0"/>
                        </a:spcAft>
                      </a:pPr>
                      <a:r>
                        <a:rPr lang="zh-CN" sz="1600" kern="100" dirty="0">
                          <a:effectLst/>
                        </a:rPr>
                        <a:t>复选框</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600" kern="100" dirty="0">
                          <a:effectLst/>
                        </a:rPr>
                        <a:t>参数名：</a:t>
                      </a:r>
                      <a:r>
                        <a:rPr lang="en-US" sz="1600" kern="100" dirty="0" err="1">
                          <a:effectLst/>
                        </a:rPr>
                        <a:t>para</a:t>
                      </a:r>
                      <a:endParaRPr lang="zh-CN" sz="1600" kern="100" dirty="0">
                        <a:effectLst/>
                      </a:endParaRPr>
                    </a:p>
                    <a:p>
                      <a:pPr indent="127000" algn="just">
                        <a:lnSpc>
                          <a:spcPct val="150000"/>
                        </a:lnSpc>
                        <a:spcAft>
                          <a:spcPts val="0"/>
                        </a:spcAft>
                      </a:pPr>
                      <a:r>
                        <a:rPr lang="zh-CN" sz="1600" kern="100" dirty="0">
                          <a:effectLst/>
                        </a:rPr>
                        <a:t>参数设置：</a:t>
                      </a:r>
                      <a:r>
                        <a:rPr lang="en-US" sz="1600" kern="100" dirty="0">
                          <a:effectLst/>
                        </a:rPr>
                        <a:t> </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600" kern="100">
                          <a:effectLst/>
                        </a:rPr>
                        <a:t>"para":["rate","maxValue"]</a:t>
                      </a:r>
                      <a:endParaRPr lang="zh-CN" sz="1600" kern="100">
                        <a:effectLst/>
                        <a:latin typeface="Times New Roman"/>
                        <a:ea typeface="宋体"/>
                        <a:cs typeface="Times New Roman"/>
                      </a:endParaRPr>
                    </a:p>
                  </a:txBody>
                  <a:tcPr marL="68580" marR="68580" marT="0" marB="0"/>
                </a:tc>
              </a:tr>
              <a:tr h="553438">
                <a:tc>
                  <a:txBody>
                    <a:bodyPr/>
                    <a:lstStyle/>
                    <a:p>
                      <a:pPr indent="127000" algn="just">
                        <a:lnSpc>
                          <a:spcPct val="150000"/>
                        </a:lnSpc>
                        <a:spcAft>
                          <a:spcPts val="0"/>
                        </a:spcAft>
                      </a:pPr>
                      <a:r>
                        <a:rPr lang="zh-CN" sz="1600" kern="100" dirty="0">
                          <a:effectLst/>
                        </a:rPr>
                        <a:t>单选框</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600" kern="100" dirty="0">
                          <a:effectLst/>
                        </a:rPr>
                        <a:t>参数名：</a:t>
                      </a:r>
                      <a:r>
                        <a:rPr lang="en-US" sz="1600" kern="100" dirty="0" err="1">
                          <a:effectLst/>
                        </a:rPr>
                        <a:t>isFilter</a:t>
                      </a:r>
                      <a:endParaRPr lang="zh-CN" sz="1600" kern="100" dirty="0">
                        <a:effectLst/>
                      </a:endParaRPr>
                    </a:p>
                    <a:p>
                      <a:pPr indent="127000" algn="just">
                        <a:lnSpc>
                          <a:spcPct val="150000"/>
                        </a:lnSpc>
                        <a:spcAft>
                          <a:spcPts val="0"/>
                        </a:spcAft>
                      </a:pPr>
                      <a:r>
                        <a:rPr lang="zh-CN" sz="1600" kern="100" dirty="0">
                          <a:effectLst/>
                        </a:rPr>
                        <a:t>参数设置：</a:t>
                      </a:r>
                      <a:r>
                        <a:rPr lang="en-US" sz="1600" kern="100" dirty="0">
                          <a:effectLst/>
                        </a:rPr>
                        <a:t> </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600" kern="100" dirty="0">
                          <a:effectLst/>
                        </a:rPr>
                        <a:t>"</a:t>
                      </a:r>
                      <a:r>
                        <a:rPr lang="en-US" sz="1600" kern="100" dirty="0" err="1">
                          <a:effectLst/>
                        </a:rPr>
                        <a:t>isFilter</a:t>
                      </a:r>
                      <a:r>
                        <a:rPr lang="en-US" sz="1600" kern="100" dirty="0">
                          <a:effectLst/>
                        </a:rPr>
                        <a:t>":"true"</a:t>
                      </a:r>
                      <a:endParaRPr lang="zh-CN" sz="1600" kern="100" dirty="0">
                        <a:effectLst/>
                        <a:latin typeface="Times New Roman"/>
                        <a:ea typeface="宋体"/>
                        <a:cs typeface="Times New Roman"/>
                      </a:endParaRPr>
                    </a:p>
                  </a:txBody>
                  <a:tcPr marL="68580" marR="68580" marT="0" marB="0"/>
                </a:tc>
              </a:tr>
              <a:tr h="553438">
                <a:tc>
                  <a:txBody>
                    <a:bodyPr/>
                    <a:lstStyle/>
                    <a:p>
                      <a:pPr indent="127000" algn="just">
                        <a:lnSpc>
                          <a:spcPct val="150000"/>
                        </a:lnSpc>
                        <a:spcAft>
                          <a:spcPts val="0"/>
                        </a:spcAft>
                      </a:pPr>
                      <a:r>
                        <a:rPr lang="zh-CN" sz="1600" kern="100">
                          <a:effectLst/>
                        </a:rPr>
                        <a:t>下拉菜单</a:t>
                      </a:r>
                      <a:endParaRPr lang="zh-CN" sz="160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600" kern="100" dirty="0">
                          <a:effectLst/>
                        </a:rPr>
                        <a:t>参数名：</a:t>
                      </a:r>
                      <a:r>
                        <a:rPr lang="en-US" sz="1600" kern="100" dirty="0" err="1">
                          <a:effectLst/>
                        </a:rPr>
                        <a:t>isFilter</a:t>
                      </a:r>
                      <a:endParaRPr lang="zh-CN" sz="1600" kern="100" dirty="0">
                        <a:effectLst/>
                      </a:endParaRPr>
                    </a:p>
                    <a:p>
                      <a:pPr indent="127000" algn="just">
                        <a:lnSpc>
                          <a:spcPct val="150000"/>
                        </a:lnSpc>
                        <a:spcAft>
                          <a:spcPts val="0"/>
                        </a:spcAft>
                      </a:pPr>
                      <a:r>
                        <a:rPr lang="zh-CN" sz="1600" kern="100" dirty="0">
                          <a:effectLst/>
                        </a:rPr>
                        <a:t>参数设置：</a:t>
                      </a:r>
                      <a:r>
                        <a:rPr lang="en-US" sz="1600" kern="100" dirty="0">
                          <a:effectLst/>
                        </a:rPr>
                        <a:t> </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600" kern="100">
                          <a:effectLst/>
                        </a:rPr>
                        <a:t>"isFilter":"true"</a:t>
                      </a:r>
                      <a:endParaRPr lang="zh-CN" sz="1600" kern="100">
                        <a:effectLst/>
                        <a:latin typeface="Times New Roman"/>
                        <a:ea typeface="宋体"/>
                        <a:cs typeface="Times New Roman"/>
                      </a:endParaRPr>
                    </a:p>
                  </a:txBody>
                  <a:tcPr marL="68580" marR="68580" marT="0" marB="0"/>
                </a:tc>
              </a:tr>
              <a:tr h="772266">
                <a:tc>
                  <a:txBody>
                    <a:bodyPr/>
                    <a:lstStyle/>
                    <a:p>
                      <a:pPr indent="127000" algn="just">
                        <a:lnSpc>
                          <a:spcPct val="150000"/>
                        </a:lnSpc>
                        <a:spcAft>
                          <a:spcPts val="0"/>
                        </a:spcAft>
                      </a:pPr>
                      <a:r>
                        <a:rPr lang="zh-CN" sz="1600" kern="100">
                          <a:effectLst/>
                        </a:rPr>
                        <a:t>动态下拉菜单</a:t>
                      </a:r>
                      <a:endParaRPr lang="zh-CN" sz="160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600" kern="100" dirty="0">
                          <a:effectLst/>
                        </a:rPr>
                        <a:t>参数名：</a:t>
                      </a:r>
                      <a:r>
                        <a:rPr lang="en-US" sz="1600" kern="100" dirty="0">
                          <a:effectLst/>
                        </a:rPr>
                        <a:t>output</a:t>
                      </a:r>
                      <a:endParaRPr lang="zh-CN" sz="1600" kern="100" dirty="0">
                        <a:effectLst/>
                      </a:endParaRPr>
                    </a:p>
                    <a:p>
                      <a:pPr indent="127000" algn="just">
                        <a:lnSpc>
                          <a:spcPct val="150000"/>
                        </a:lnSpc>
                        <a:spcAft>
                          <a:spcPts val="0"/>
                        </a:spcAft>
                      </a:pPr>
                      <a:r>
                        <a:rPr lang="zh-CN" sz="1600" kern="100" dirty="0">
                          <a:effectLst/>
                        </a:rPr>
                        <a:t>参数设置：</a:t>
                      </a:r>
                      <a:r>
                        <a:rPr lang="en-US" sz="1600" kern="100" dirty="0">
                          <a:effectLst/>
                        </a:rPr>
                        <a:t> </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600" kern="100" dirty="0">
                          <a:effectLst/>
                        </a:rPr>
                        <a:t>"output":{"value":"1","nFuture":"5"}</a:t>
                      </a:r>
                      <a:endParaRPr lang="zh-CN" sz="1600" kern="100" dirty="0">
                        <a:effectLst/>
                        <a:latin typeface="Times New Roman"/>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4195251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66</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altLang="en-US" sz="3200" dirty="0" smtClean="0">
                <a:latin typeface="华文楷体" pitchFamily="2" charset="-122"/>
                <a:ea typeface="华文楷体" pitchFamily="2" charset="-122"/>
              </a:rPr>
              <a:t>接口</a:t>
            </a:r>
            <a:r>
              <a:rPr lang="zh-CN" altLang="en-US" sz="3200" dirty="0" smtClean="0">
                <a:latin typeface="华文楷体" pitchFamily="2" charset="-122"/>
                <a:ea typeface="华文楷体" pitchFamily="2" charset="-122"/>
              </a:rPr>
              <a:t>变量</a:t>
            </a:r>
            <a:r>
              <a:rPr altLang="en-US" sz="3200" dirty="0" smtClean="0">
                <a:latin typeface="华文楷体" pitchFamily="2" charset="-122"/>
                <a:ea typeface="华文楷体" pitchFamily="2" charset="-122"/>
              </a:rPr>
              <a:t>简介</a:t>
            </a:r>
            <a:endParaRPr lang="zh-CN" altLang="en-US" sz="3200" dirty="0" smtClean="0">
              <a:latin typeface="华文楷体" pitchFamily="2" charset="-122"/>
              <a:ea typeface="华文楷体"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829505144"/>
              </p:ext>
            </p:extLst>
          </p:nvPr>
        </p:nvGraphicFramePr>
        <p:xfrm>
          <a:off x="928466" y="1631849"/>
          <a:ext cx="6990237" cy="3069602"/>
        </p:xfrm>
        <a:graphic>
          <a:graphicData uri="http://schemas.openxmlformats.org/drawingml/2006/table">
            <a:tbl>
              <a:tblPr firstRow="1" firstCol="1" bandRow="1">
                <a:tableStyleId>{5C22544A-7EE6-4342-B048-85BDC9FD1C3A}</a:tableStyleId>
              </a:tblPr>
              <a:tblGrid>
                <a:gridCol w="2930302"/>
                <a:gridCol w="4059935"/>
              </a:tblGrid>
              <a:tr h="416407">
                <a:tc>
                  <a:txBody>
                    <a:bodyPr/>
                    <a:lstStyle/>
                    <a:p>
                      <a:pPr indent="127000" algn="just">
                        <a:lnSpc>
                          <a:spcPct val="150000"/>
                        </a:lnSpc>
                        <a:spcAft>
                          <a:spcPts val="0"/>
                        </a:spcAft>
                      </a:pPr>
                      <a:r>
                        <a:rPr lang="zh-CN" sz="1800" kern="100" dirty="0">
                          <a:effectLst/>
                        </a:rPr>
                        <a:t>变量名</a:t>
                      </a:r>
                      <a:endParaRPr lang="zh-CN" sz="18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800" kern="100" dirty="0">
                          <a:effectLst/>
                        </a:rPr>
                        <a:t>说明</a:t>
                      </a:r>
                      <a:endParaRPr lang="zh-CN" sz="1800" kern="100" dirty="0">
                        <a:effectLst/>
                        <a:latin typeface="Times New Roman"/>
                        <a:ea typeface="宋体"/>
                        <a:cs typeface="Times New Roman"/>
                      </a:endParaRPr>
                    </a:p>
                  </a:txBody>
                  <a:tcPr marL="68580" marR="68580" marT="0" marB="0"/>
                </a:tc>
              </a:tr>
              <a:tr h="418517">
                <a:tc>
                  <a:txBody>
                    <a:bodyPr/>
                    <a:lstStyle/>
                    <a:p>
                      <a:pPr indent="127000" algn="just">
                        <a:lnSpc>
                          <a:spcPct val="150000"/>
                        </a:lnSpc>
                        <a:spcAft>
                          <a:spcPts val="0"/>
                        </a:spcAft>
                      </a:pPr>
                      <a:r>
                        <a:rPr lang="en-US" sz="1800" kern="100" dirty="0" err="1">
                          <a:effectLst/>
                        </a:rPr>
                        <a:t>zzjzParam</a:t>
                      </a:r>
                      <a:endParaRPr lang="zh-CN" sz="18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800" kern="100" dirty="0">
                          <a:effectLst/>
                        </a:rPr>
                        <a:t>算子参数对象</a:t>
                      </a:r>
                      <a:endParaRPr lang="zh-CN" sz="1800" kern="100" dirty="0">
                        <a:effectLst/>
                        <a:latin typeface="Times New Roman"/>
                        <a:ea typeface="宋体"/>
                        <a:cs typeface="Times New Roman"/>
                      </a:endParaRPr>
                    </a:p>
                  </a:txBody>
                  <a:tcPr marL="68580" marR="68580" marT="0" marB="0"/>
                </a:tc>
              </a:tr>
              <a:tr h="418517">
                <a:tc>
                  <a:txBody>
                    <a:bodyPr/>
                    <a:lstStyle/>
                    <a:p>
                      <a:pPr indent="127000" algn="just">
                        <a:lnSpc>
                          <a:spcPct val="150000"/>
                        </a:lnSpc>
                        <a:spcAft>
                          <a:spcPts val="0"/>
                        </a:spcAft>
                      </a:pPr>
                      <a:r>
                        <a:rPr lang="en-US" sz="1800" kern="100" dirty="0" err="1">
                          <a:effectLst/>
                        </a:rPr>
                        <a:t>inputRDD</a:t>
                      </a:r>
                      <a:r>
                        <a:rPr lang="en-US" sz="1800" kern="100" dirty="0">
                          <a:effectLst/>
                        </a:rPr>
                        <a:t>(“XXX”)</a:t>
                      </a:r>
                      <a:endParaRPr lang="zh-CN" sz="18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800" kern="100" dirty="0">
                          <a:effectLst/>
                        </a:rPr>
                        <a:t>获取输入</a:t>
                      </a:r>
                      <a:r>
                        <a:rPr lang="en-US" sz="1800" kern="100" dirty="0">
                          <a:effectLst/>
                        </a:rPr>
                        <a:t>RDD</a:t>
                      </a:r>
                      <a:endParaRPr lang="zh-CN" sz="1800" kern="100" dirty="0">
                        <a:effectLst/>
                        <a:latin typeface="Times New Roman"/>
                        <a:ea typeface="宋体"/>
                        <a:cs typeface="Times New Roman"/>
                      </a:endParaRPr>
                    </a:p>
                  </a:txBody>
                  <a:tcPr marL="68580" marR="68580" marT="0" marB="0"/>
                </a:tc>
              </a:tr>
              <a:tr h="490281">
                <a:tc>
                  <a:txBody>
                    <a:bodyPr/>
                    <a:lstStyle/>
                    <a:p>
                      <a:pPr indent="127000" algn="just">
                        <a:lnSpc>
                          <a:spcPct val="150000"/>
                        </a:lnSpc>
                        <a:spcAft>
                          <a:spcPts val="0"/>
                        </a:spcAft>
                      </a:pPr>
                      <a:r>
                        <a:rPr lang="en-US" sz="1800" kern="100" dirty="0" err="1">
                          <a:effectLst/>
                        </a:rPr>
                        <a:t>outputRDD</a:t>
                      </a:r>
                      <a:r>
                        <a:rPr lang="en-US" sz="1800" kern="100" dirty="0">
                          <a:effectLst/>
                        </a:rPr>
                        <a:t>(“XXX”,XXX</a:t>
                      </a:r>
                      <a:r>
                        <a:rPr lang="en-US" sz="1800" kern="100" dirty="0" smtClean="0">
                          <a:effectLst/>
                        </a:rPr>
                        <a:t>)</a:t>
                      </a:r>
                    </a:p>
                  </a:txBody>
                  <a:tcPr marL="68580" marR="68580" marT="0" marB="0"/>
                </a:tc>
                <a:tc>
                  <a:txBody>
                    <a:bodyPr/>
                    <a:lstStyle/>
                    <a:p>
                      <a:pPr indent="127000" algn="just">
                        <a:lnSpc>
                          <a:spcPct val="150000"/>
                        </a:lnSpc>
                        <a:spcAft>
                          <a:spcPts val="0"/>
                        </a:spcAft>
                      </a:pPr>
                      <a:r>
                        <a:rPr lang="zh-CN" sz="1800" kern="100" dirty="0">
                          <a:effectLst/>
                        </a:rPr>
                        <a:t>输出</a:t>
                      </a:r>
                      <a:r>
                        <a:rPr lang="en-US" sz="1800" kern="100" dirty="0" smtClean="0">
                          <a:effectLst/>
                        </a:rPr>
                        <a:t>RDD</a:t>
                      </a:r>
                    </a:p>
                  </a:txBody>
                  <a:tcPr marL="68580" marR="68580" marT="0" marB="0"/>
                </a:tc>
              </a:tr>
              <a:tr h="418517">
                <a:tc>
                  <a:txBody>
                    <a:bodyPr/>
                    <a:lstStyle/>
                    <a:p>
                      <a:pPr indent="127000" algn="just">
                        <a:lnSpc>
                          <a:spcPct val="150000"/>
                        </a:lnSpc>
                        <a:spcAft>
                          <a:spcPts val="0"/>
                        </a:spcAft>
                      </a:pPr>
                      <a:r>
                        <a:rPr lang="en-US" sz="1800" kern="100" dirty="0" err="1">
                          <a:effectLst/>
                        </a:rPr>
                        <a:t>zzjzRddName</a:t>
                      </a:r>
                      <a:endParaRPr lang="zh-CN" sz="18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800" kern="100" dirty="0">
                          <a:effectLst/>
                        </a:rPr>
                        <a:t>输出</a:t>
                      </a:r>
                      <a:r>
                        <a:rPr lang="en-US" sz="1800" kern="100" dirty="0">
                          <a:effectLst/>
                        </a:rPr>
                        <a:t>RDD</a:t>
                      </a:r>
                      <a:r>
                        <a:rPr lang="zh-CN" sz="1800" kern="100" dirty="0" smtClean="0">
                          <a:effectLst/>
                        </a:rPr>
                        <a:t>名称</a:t>
                      </a:r>
                      <a:endParaRPr lang="zh-CN" sz="1800" kern="100" dirty="0">
                        <a:effectLst/>
                        <a:latin typeface="Times New Roman"/>
                        <a:ea typeface="宋体"/>
                        <a:cs typeface="Times New Roman"/>
                      </a:endParaRPr>
                    </a:p>
                  </a:txBody>
                  <a:tcPr marL="68580" marR="68580" marT="0" marB="0"/>
                </a:tc>
              </a:tr>
              <a:tr h="418517">
                <a:tc>
                  <a:txBody>
                    <a:bodyPr/>
                    <a:lstStyle/>
                    <a:p>
                      <a:pPr indent="127000" algn="just">
                        <a:lnSpc>
                          <a:spcPct val="150000"/>
                        </a:lnSpc>
                        <a:spcAft>
                          <a:spcPts val="0"/>
                        </a:spcAft>
                      </a:pPr>
                      <a:r>
                        <a:rPr lang="en-US" altLang="zh-CN" sz="1800" kern="100" dirty="0" err="1" smtClean="0">
                          <a:effectLst/>
                          <a:latin typeface="Times New Roman"/>
                          <a:ea typeface="宋体"/>
                          <a:cs typeface="Times New Roman"/>
                        </a:rPr>
                        <a:t>sc</a:t>
                      </a:r>
                      <a:endParaRPr lang="zh-CN" sz="18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altLang="zh-CN" sz="1800" kern="100" dirty="0" err="1" smtClean="0">
                          <a:effectLst/>
                          <a:latin typeface="Times New Roman"/>
                          <a:ea typeface="宋体"/>
                          <a:cs typeface="Times New Roman"/>
                        </a:rPr>
                        <a:t>sparkContext</a:t>
                      </a:r>
                      <a:endParaRPr lang="zh-CN" sz="1800" kern="100" dirty="0">
                        <a:effectLst/>
                        <a:latin typeface="Times New Roman"/>
                        <a:ea typeface="宋体"/>
                        <a:cs typeface="Times New Roman"/>
                      </a:endParaRPr>
                    </a:p>
                  </a:txBody>
                  <a:tcPr marL="68580" marR="68580" marT="0" marB="0"/>
                </a:tc>
              </a:tr>
              <a:tr h="488846">
                <a:tc>
                  <a:txBody>
                    <a:bodyPr/>
                    <a:lstStyle/>
                    <a:p>
                      <a:pPr indent="127000" algn="just">
                        <a:lnSpc>
                          <a:spcPct val="150000"/>
                        </a:lnSpc>
                        <a:spcAft>
                          <a:spcPts val="0"/>
                        </a:spcAft>
                      </a:pPr>
                      <a:r>
                        <a:rPr lang="en-US" altLang="zh-CN" sz="1800" kern="100" dirty="0" err="1" smtClean="0">
                          <a:effectLst/>
                          <a:latin typeface="Times New Roman"/>
                          <a:ea typeface="宋体"/>
                          <a:cs typeface="Times New Roman"/>
                        </a:rPr>
                        <a:t>sqlc</a:t>
                      </a:r>
                      <a:r>
                        <a:rPr lang="en-US" altLang="zh-CN" sz="1800" kern="100" dirty="0" smtClean="0">
                          <a:effectLst/>
                          <a:latin typeface="Times New Roman"/>
                          <a:ea typeface="宋体"/>
                          <a:cs typeface="Times New Roman"/>
                        </a:rPr>
                        <a:t>/</a:t>
                      </a:r>
                      <a:r>
                        <a:rPr lang="en-US" altLang="zh-CN" sz="1800" kern="100" dirty="0" err="1" smtClean="0">
                          <a:effectLst/>
                          <a:latin typeface="Times New Roman"/>
                          <a:ea typeface="宋体"/>
                          <a:cs typeface="Times New Roman"/>
                        </a:rPr>
                        <a:t>sqlContext</a:t>
                      </a:r>
                      <a:r>
                        <a:rPr lang="en-US" altLang="zh-CN" sz="1800" kern="100" dirty="0" smtClean="0">
                          <a:effectLst/>
                          <a:latin typeface="Times New Roman"/>
                          <a:ea typeface="宋体"/>
                          <a:cs typeface="Times New Roman"/>
                        </a:rPr>
                        <a:t>/</a:t>
                      </a:r>
                      <a:r>
                        <a:rPr lang="en-US" altLang="zh-CN" sz="1800" kern="100" dirty="0" err="1" smtClean="0">
                          <a:effectLst/>
                          <a:latin typeface="Times New Roman"/>
                          <a:ea typeface="宋体"/>
                          <a:cs typeface="Times New Roman"/>
                        </a:rPr>
                        <a:t>sqlContext</a:t>
                      </a:r>
                      <a:endParaRPr lang="zh-CN" sz="18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altLang="en-US" sz="1800" kern="100" dirty="0" smtClean="0">
                          <a:effectLst/>
                          <a:latin typeface="Times New Roman"/>
                          <a:ea typeface="宋体"/>
                          <a:cs typeface="Times New Roman"/>
                        </a:rPr>
                        <a:t>不同解释器对应的变量名不同</a:t>
                      </a:r>
                      <a:endParaRPr lang="zh-CN" sz="1800" kern="100" dirty="0">
                        <a:effectLst/>
                        <a:latin typeface="Times New Roman"/>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37311898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67</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算子开发的接口</a:t>
            </a:r>
          </a:p>
          <a:p>
            <a:pPr lvl="1">
              <a:buFont typeface="Wingdings" pitchFamily="2" charset="2"/>
              <a:buChar char="n"/>
            </a:pPr>
            <a:r>
              <a:rPr lang="zh-CN" altLang="en-US" sz="2800" dirty="0" smtClean="0">
                <a:latin typeface="华文楷体" pitchFamily="2" charset="-122"/>
                <a:ea typeface="华文楷体" pitchFamily="2" charset="-122"/>
              </a:rPr>
              <a:t>参数解析：</a:t>
            </a:r>
            <a:endParaRPr lang="en-US" altLang="zh-CN" sz="2800" dirty="0" smtClean="0">
              <a:latin typeface="华文楷体" pitchFamily="2" charset="-122"/>
              <a:ea typeface="华文楷体" pitchFamily="2" charset="-122"/>
            </a:endParaRPr>
          </a:p>
          <a:p>
            <a:pPr marL="365760" lvl="1" indent="0">
              <a:buNone/>
            </a:pPr>
            <a:r>
              <a:rPr lang="zh-CN" altLang="en-US" sz="2800" dirty="0" smtClean="0">
                <a:latin typeface="华文楷体" pitchFamily="2" charset="-122"/>
                <a:ea typeface="华文楷体" pitchFamily="2" charset="-122"/>
              </a:rPr>
              <a:t>算子</a:t>
            </a:r>
            <a:r>
              <a:rPr lang="zh-CN" altLang="en-US" sz="2800" dirty="0">
                <a:latin typeface="华文楷体" pitchFamily="2" charset="-122"/>
                <a:ea typeface="华文楷体" pitchFamily="2" charset="-122"/>
              </a:rPr>
              <a:t>界面的参数设置 </a:t>
            </a:r>
            <a:r>
              <a:rPr lang="en-US" altLang="zh-CN" sz="2800" dirty="0">
                <a:latin typeface="华文楷体" pitchFamily="2" charset="-122"/>
                <a:ea typeface="华文楷体" pitchFamily="2" charset="-122"/>
              </a:rPr>
              <a:t>=&gt;  </a:t>
            </a:r>
            <a:r>
              <a:rPr lang="en-US" altLang="zh-CN" sz="2800" dirty="0" smtClean="0">
                <a:latin typeface="华文楷体" pitchFamily="2" charset="-122"/>
                <a:ea typeface="华文楷体" pitchFamily="2" charset="-122"/>
              </a:rPr>
              <a:t>“&lt;#</a:t>
            </a:r>
            <a:r>
              <a:rPr lang="en-US" altLang="zh-CN" sz="2800" kern="100" dirty="0" err="1"/>
              <a:t>zzjzParam</a:t>
            </a:r>
            <a:r>
              <a:rPr lang="en-US" altLang="zh-CN" sz="2800" kern="100" dirty="0"/>
              <a:t>#&gt;</a:t>
            </a:r>
            <a:r>
              <a:rPr lang="zh-CN" altLang="en-US" sz="2800" dirty="0">
                <a:latin typeface="华文楷体" pitchFamily="2" charset="-122"/>
                <a:ea typeface="华文楷体" pitchFamily="2" charset="-122"/>
              </a:rPr>
              <a:t>” </a:t>
            </a:r>
            <a:r>
              <a:rPr lang="zh-CN" altLang="en-US" sz="2800" dirty="0" smtClean="0">
                <a:latin typeface="华文楷体" pitchFamily="2" charset="-122"/>
                <a:ea typeface="华文楷体" pitchFamily="2" charset="-122"/>
              </a:rPr>
              <a:t>  </a:t>
            </a:r>
            <a:r>
              <a:rPr lang="en-US" altLang="zh-CN" sz="2800" dirty="0" smtClean="0">
                <a:latin typeface="华文楷体" pitchFamily="2" charset="-122"/>
                <a:ea typeface="华文楷体" pitchFamily="2" charset="-122"/>
              </a:rPr>
              <a:t>=&gt; </a:t>
            </a:r>
            <a:r>
              <a:rPr lang="zh-CN" altLang="en-US" sz="2800" dirty="0" smtClean="0">
                <a:latin typeface="华文楷体" pitchFamily="2" charset="-122"/>
                <a:ea typeface="华文楷体" pitchFamily="2" charset="-122"/>
              </a:rPr>
              <a:t>解析为相应格式（和解析</a:t>
            </a:r>
            <a:r>
              <a:rPr lang="en-US" altLang="zh-CN" sz="2800" dirty="0" smtClean="0">
                <a:latin typeface="华文楷体" pitchFamily="2" charset="-122"/>
                <a:ea typeface="华文楷体" pitchFamily="2" charset="-122"/>
              </a:rPr>
              <a:t>json</a:t>
            </a:r>
            <a:r>
              <a:rPr lang="zh-CN" altLang="en-US" sz="2800" dirty="0" smtClean="0">
                <a:latin typeface="华文楷体" pitchFamily="2" charset="-122"/>
                <a:ea typeface="华文楷体" pitchFamily="2" charset="-122"/>
              </a:rPr>
              <a:t>的工具有关）</a:t>
            </a:r>
            <a:endParaRPr lang="en-US" altLang="zh-CN" sz="2800" dirty="0" smtClean="0">
              <a:latin typeface="华文楷体" pitchFamily="2" charset="-122"/>
              <a:ea typeface="华文楷体" pitchFamily="2" charset="-122"/>
            </a:endParaRPr>
          </a:p>
          <a:p>
            <a:pPr lvl="1">
              <a:buFont typeface="Wingdings" pitchFamily="2" charset="2"/>
              <a:buChar char="n"/>
            </a:pPr>
            <a:r>
              <a:rPr lang="zh-CN" altLang="en-US" sz="2800" dirty="0" smtClean="0">
                <a:latin typeface="华文楷体" pitchFamily="2" charset="-122"/>
                <a:ea typeface="华文楷体" pitchFamily="2" charset="-122"/>
              </a:rPr>
              <a:t>数据输入和输出</a:t>
            </a:r>
            <a:endParaRPr lang="en-US" altLang="zh-CN" sz="2800" dirty="0" smtClean="0">
              <a:latin typeface="华文楷体" pitchFamily="2" charset="-122"/>
              <a:ea typeface="华文楷体" pitchFamily="2" charset="-122"/>
            </a:endParaRPr>
          </a:p>
          <a:p>
            <a:pPr marL="365760" lvl="1" indent="0">
              <a:buNone/>
            </a:pPr>
            <a:r>
              <a:rPr lang="en-US" altLang="zh-CN" sz="2800" dirty="0" err="1" smtClean="0">
                <a:latin typeface="华文楷体" pitchFamily="2" charset="-122"/>
                <a:ea typeface="华文楷体" pitchFamily="2" charset="-122"/>
              </a:rPr>
              <a:t>inputRDD</a:t>
            </a:r>
            <a:r>
              <a:rPr lang="en-US" altLang="zh-CN" sz="2800" dirty="0" smtClean="0">
                <a:latin typeface="华文楷体" pitchFamily="2" charset="-122"/>
                <a:ea typeface="华文楷体" pitchFamily="2" charset="-122"/>
              </a:rPr>
              <a:t>(“</a:t>
            </a:r>
            <a:r>
              <a:rPr lang="en-US" altLang="zh-CN" sz="2800" dirty="0" err="1" smtClean="0">
                <a:latin typeface="华文楷体" pitchFamily="2" charset="-122"/>
                <a:ea typeface="华文楷体" pitchFamily="2" charset="-122"/>
              </a:rPr>
              <a:t>xxxx</a:t>
            </a:r>
            <a:r>
              <a:rPr lang="en-US" altLang="zh-CN" sz="2800" dirty="0" smtClean="0">
                <a:latin typeface="华文楷体" pitchFamily="2" charset="-122"/>
                <a:ea typeface="华文楷体" pitchFamily="2" charset="-122"/>
              </a:rPr>
              <a:t>”)</a:t>
            </a:r>
          </a:p>
          <a:p>
            <a:pPr marL="365760" lvl="1" indent="0">
              <a:buNone/>
            </a:pPr>
            <a:r>
              <a:rPr lang="en-US" altLang="zh-CN" sz="2800" dirty="0" err="1">
                <a:latin typeface="华文楷体" pitchFamily="2" charset="-122"/>
                <a:ea typeface="华文楷体" pitchFamily="2" charset="-122"/>
              </a:rPr>
              <a:t>outputRDD</a:t>
            </a:r>
            <a:r>
              <a:rPr lang="en-US" altLang="zh-CN" sz="2800" dirty="0" smtClean="0">
                <a:latin typeface="华文楷体" pitchFamily="2" charset="-122"/>
                <a:ea typeface="华文楷体" pitchFamily="2" charset="-122"/>
              </a:rPr>
              <a:t>(“</a:t>
            </a:r>
            <a:r>
              <a:rPr lang="en-US" altLang="zh-CN" sz="2800" dirty="0" err="1" smtClean="0">
                <a:latin typeface="华文楷体" pitchFamily="2" charset="-122"/>
                <a:ea typeface="华文楷体" pitchFamily="2" charset="-122"/>
              </a:rPr>
              <a:t>xxxx</a:t>
            </a:r>
            <a:r>
              <a:rPr lang="en-US" altLang="zh-CN" sz="2800" dirty="0" smtClean="0">
                <a:latin typeface="华文楷体" pitchFamily="2" charset="-122"/>
                <a:ea typeface="华文楷体" pitchFamily="2" charset="-122"/>
              </a:rPr>
              <a:t>”, XXXX)</a:t>
            </a:r>
          </a:p>
          <a:p>
            <a:pPr marL="365760" lvl="1" indent="0">
              <a:buNone/>
            </a:pPr>
            <a:r>
              <a:rPr lang="en-US" altLang="zh-CN" sz="2800" dirty="0" smtClean="0">
                <a:latin typeface="华文楷体" pitchFamily="2" charset="-122"/>
                <a:ea typeface="华文楷体" pitchFamily="2" charset="-122"/>
              </a:rPr>
              <a:t>“&lt;#</a:t>
            </a:r>
            <a:r>
              <a:rPr lang="en-US" altLang="zh-CN" sz="2800" dirty="0" err="1" smtClean="0">
                <a:latin typeface="华文楷体" pitchFamily="2" charset="-122"/>
                <a:ea typeface="华文楷体" pitchFamily="2" charset="-122"/>
              </a:rPr>
              <a:t>zzjzRddName</a:t>
            </a:r>
            <a:r>
              <a:rPr lang="en-US" altLang="zh-CN" sz="2800" dirty="0" smtClean="0">
                <a:latin typeface="华文楷体" pitchFamily="2" charset="-122"/>
                <a:ea typeface="华文楷体" pitchFamily="2" charset="-122"/>
              </a:rPr>
              <a:t>#&gt;”// </a:t>
            </a:r>
            <a:r>
              <a:rPr lang="zh-CN" altLang="en-US" sz="2800" dirty="0">
                <a:latin typeface="华文楷体" pitchFamily="2" charset="-122"/>
                <a:ea typeface="华文楷体" pitchFamily="2" charset="-122"/>
              </a:rPr>
              <a:t> </a:t>
            </a:r>
            <a:r>
              <a:rPr lang="zh-CN" altLang="en-US" sz="2800" dirty="0" smtClean="0">
                <a:latin typeface="华文楷体" pitchFamily="2" charset="-122"/>
                <a:ea typeface="华文楷体" pitchFamily="2" charset="-122"/>
              </a:rPr>
              <a:t>配合</a:t>
            </a:r>
            <a:r>
              <a:rPr lang="en-US" altLang="zh-CN" sz="2800" dirty="0" err="1" smtClean="0">
                <a:latin typeface="华文楷体" pitchFamily="2" charset="-122"/>
                <a:ea typeface="华文楷体" pitchFamily="2" charset="-122"/>
              </a:rPr>
              <a:t>outputRDD</a:t>
            </a:r>
            <a:r>
              <a:rPr lang="zh-CN" altLang="en-US" sz="2800" dirty="0" smtClean="0">
                <a:latin typeface="华文楷体" pitchFamily="2" charset="-122"/>
                <a:ea typeface="华文楷体" pitchFamily="2" charset="-122"/>
              </a:rPr>
              <a:t>使用</a:t>
            </a:r>
            <a:endParaRPr lang="en-US" altLang="zh-CN" sz="2800" dirty="0">
              <a:latin typeface="华文楷体" pitchFamily="2" charset="-122"/>
              <a:ea typeface="华文楷体" pitchFamily="2" charset="-122"/>
            </a:endParaRPr>
          </a:p>
          <a:p>
            <a:pPr marL="365760" lvl="1" indent="0">
              <a:buNone/>
            </a:pPr>
            <a:endParaRPr lang="en-US" altLang="zh-CN" sz="2800" dirty="0" smtClean="0">
              <a:latin typeface="华文楷体" pitchFamily="2" charset="-122"/>
              <a:ea typeface="华文楷体" pitchFamily="2" charset="-122"/>
            </a:endParaRPr>
          </a:p>
          <a:p>
            <a:pPr lvl="1">
              <a:buFont typeface="Wingdings" pitchFamily="2" charset="2"/>
              <a:buChar char="n"/>
            </a:pPr>
            <a:endParaRPr lang="en-US" altLang="zh-CN" sz="2800" dirty="0">
              <a:latin typeface="华文楷体" pitchFamily="2" charset="-122"/>
              <a:ea typeface="华文楷体" pitchFamily="2" charset="-122"/>
            </a:endParaRPr>
          </a:p>
          <a:p>
            <a:pPr marL="365760" lvl="1" indent="0">
              <a:buNone/>
            </a:pPr>
            <a:endParaRPr lang="en-US" altLang="zh-CN" sz="2800" dirty="0" smtClean="0">
              <a:latin typeface="华文楷体" pitchFamily="2" charset="-122"/>
              <a:ea typeface="华文楷体" pitchFamily="2" charset="-122"/>
            </a:endParaRPr>
          </a:p>
        </p:txBody>
      </p:sp>
    </p:spTree>
    <p:extLst>
      <p:ext uri="{BB962C8B-B14F-4D97-AF65-F5344CB8AC3E}">
        <p14:creationId xmlns:p14="http://schemas.microsoft.com/office/powerpoint/2010/main" val="32380225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68</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代码示例</a:t>
            </a:r>
          </a:p>
          <a:p>
            <a:pPr lvl="1"/>
            <a:r>
              <a:rPr lang="en-US" altLang="zh-CN" sz="2800" dirty="0" err="1" smtClean="0">
                <a:latin typeface="华文楷体" pitchFamily="2" charset="-122"/>
                <a:ea typeface="华文楷体" pitchFamily="2" charset="-122"/>
              </a:rPr>
              <a:t>Scala</a:t>
            </a:r>
            <a:endParaRPr lang="en-US" altLang="zh-CN" sz="2800" dirty="0">
              <a:latin typeface="华文楷体" pitchFamily="2" charset="-122"/>
              <a:ea typeface="华文楷体" pitchFamily="2" charset="-122"/>
            </a:endParaRPr>
          </a:p>
          <a:p>
            <a:pPr marL="365760" lvl="1" indent="0">
              <a:buNone/>
            </a:pPr>
            <a:endParaRPr lang="en-US" altLang="zh-CN" sz="2800" dirty="0" smtClean="0">
              <a:latin typeface="华文楷体" pitchFamily="2" charset="-122"/>
              <a:ea typeface="华文楷体" pitchFamily="2" charset="-122"/>
            </a:endParaRPr>
          </a:p>
        </p:txBody>
      </p:sp>
    </p:spTree>
    <p:extLst>
      <p:ext uri="{BB962C8B-B14F-4D97-AF65-F5344CB8AC3E}">
        <p14:creationId xmlns:p14="http://schemas.microsoft.com/office/powerpoint/2010/main" val="9216860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69</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代码示例</a:t>
            </a:r>
          </a:p>
          <a:p>
            <a:pPr lvl="1"/>
            <a:r>
              <a:rPr lang="en-US" altLang="zh-CN" sz="2800" dirty="0">
                <a:latin typeface="华文楷体" pitchFamily="2" charset="-122"/>
                <a:ea typeface="华文楷体" pitchFamily="2" charset="-122"/>
              </a:rPr>
              <a:t>python</a:t>
            </a:r>
          </a:p>
          <a:p>
            <a:pPr marL="365760" lvl="1" indent="0">
              <a:buNone/>
            </a:pPr>
            <a:endParaRPr lang="en-US" altLang="zh-CN" sz="2800" dirty="0" smtClean="0">
              <a:latin typeface="华文楷体" pitchFamily="2" charset="-122"/>
              <a:ea typeface="华文楷体" pitchFamily="2" charset="-122"/>
            </a:endParaRPr>
          </a:p>
        </p:txBody>
      </p:sp>
    </p:spTree>
    <p:extLst>
      <p:ext uri="{BB962C8B-B14F-4D97-AF65-F5344CB8AC3E}">
        <p14:creationId xmlns:p14="http://schemas.microsoft.com/office/powerpoint/2010/main" val="13847476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7</a:t>
            </a:fld>
            <a:endParaRPr kumimoji="0" lang="zh-CN" dirty="0"/>
          </a:p>
        </p:txBody>
      </p:sp>
      <p:sp>
        <p:nvSpPr>
          <p:cNvPr id="4" name="标题 3"/>
          <p:cNvSpPr>
            <a:spLocks noGrp="1"/>
          </p:cNvSpPr>
          <p:nvPr>
            <p:ph type="title"/>
          </p:nvPr>
        </p:nvSpPr>
        <p:spPr/>
        <p:txBody>
          <a:bodyPr/>
          <a:lstStyle/>
          <a:p>
            <a:r>
              <a:rPr lang="zh-CN" altLang="en-US" dirty="0" smtClean="0"/>
              <a:t>二、</a:t>
            </a:r>
            <a:r>
              <a:rPr lang="en-US" altLang="zh-CN" dirty="0" err="1" smtClean="0"/>
              <a:t>DeepInsight</a:t>
            </a:r>
            <a:r>
              <a:rPr lang="zh-CN" altLang="en-US" dirty="0"/>
              <a:t>平台功能的进一步使用</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7</a:t>
            </a:fld>
            <a:endParaRPr lang="en-US" dirty="0"/>
          </a:p>
        </p:txBody>
      </p:sp>
      <p:sp>
        <p:nvSpPr>
          <p:cNvPr id="7" name="内容占位符 2"/>
          <p:cNvSpPr>
            <a:spLocks noGrp="1"/>
          </p:cNvSpPr>
          <p:nvPr>
            <p:ph sz="quarter" idx="13"/>
          </p:nvPr>
        </p:nvSpPr>
        <p:spPr>
          <a:xfrm>
            <a:off x="379563" y="1057301"/>
            <a:ext cx="8417943" cy="4086200"/>
          </a:xfrm>
        </p:spPr>
        <p:txBody>
          <a:bodyPr>
            <a:normAutofit/>
          </a:bodyPr>
          <a:lstStyle/>
          <a:p>
            <a:r>
              <a:rPr lang="zh-CN" altLang="en-US" sz="3200" dirty="0">
                <a:latin typeface="华文楷体" pitchFamily="2" charset="-122"/>
                <a:ea typeface="华文楷体" pitchFamily="2" charset="-122"/>
              </a:rPr>
              <a:t>分析</a:t>
            </a:r>
            <a:r>
              <a:rPr lang="zh-CN" altLang="en-US" sz="3200" dirty="0" smtClean="0">
                <a:latin typeface="华文楷体" pitchFamily="2" charset="-122"/>
                <a:ea typeface="华文楷体" pitchFamily="2" charset="-122"/>
              </a:rPr>
              <a:t>流联动</a:t>
            </a:r>
            <a:endParaRPr lang="en-US" altLang="zh-CN" sz="3200" dirty="0">
              <a:latin typeface="华文楷体" pitchFamily="2" charset="-122"/>
              <a:ea typeface="华文楷体" pitchFamily="2" charset="-122"/>
            </a:endParaRPr>
          </a:p>
          <a:p>
            <a:pPr marL="0" indent="0">
              <a:buNone/>
            </a:pPr>
            <a:endParaRPr lang="en-US" altLang="zh-CN" sz="3200" dirty="0" smtClean="0">
              <a:latin typeface="华文楷体" pitchFamily="2" charset="-122"/>
              <a:ea typeface="华文楷体" pitchFamily="2" charset="-122"/>
            </a:endParaRPr>
          </a:p>
        </p:txBody>
      </p:sp>
      <p:pic>
        <p:nvPicPr>
          <p:cNvPr id="737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258" y="1727741"/>
            <a:ext cx="5609462" cy="292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26132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70</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代码示例</a:t>
            </a:r>
          </a:p>
          <a:p>
            <a:pPr lvl="1"/>
            <a:r>
              <a:rPr lang="en-US" altLang="zh-CN" sz="2800" dirty="0">
                <a:latin typeface="华文楷体" pitchFamily="2" charset="-122"/>
                <a:ea typeface="华文楷体" pitchFamily="2" charset="-122"/>
              </a:rPr>
              <a:t>R</a:t>
            </a:r>
          </a:p>
          <a:p>
            <a:pPr marL="365760" lvl="1" indent="0">
              <a:buNone/>
            </a:pPr>
            <a:endParaRPr lang="en-US" altLang="zh-CN" sz="2800" dirty="0" smtClean="0">
              <a:latin typeface="华文楷体" pitchFamily="2" charset="-122"/>
              <a:ea typeface="华文楷体" pitchFamily="2" charset="-122"/>
            </a:endParaRPr>
          </a:p>
        </p:txBody>
      </p:sp>
    </p:spTree>
    <p:extLst>
      <p:ext uri="{BB962C8B-B14F-4D97-AF65-F5344CB8AC3E}">
        <p14:creationId xmlns:p14="http://schemas.microsoft.com/office/powerpoint/2010/main" val="13847476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71</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en-US" altLang="zh-CN" sz="3200" dirty="0" smtClean="0">
                <a:latin typeface="华文楷体" pitchFamily="2" charset="-122"/>
                <a:ea typeface="华文楷体" pitchFamily="2" charset="-122"/>
              </a:rPr>
              <a:t>Jar</a:t>
            </a:r>
            <a:r>
              <a:rPr lang="zh-CN" altLang="en-US" sz="3200" dirty="0" smtClean="0">
                <a:latin typeface="华文楷体" pitchFamily="2" charset="-122"/>
                <a:ea typeface="华文楷体" pitchFamily="2" charset="-122"/>
              </a:rPr>
              <a:t>包上传</a:t>
            </a:r>
            <a:endParaRPr lang="en-US" altLang="zh-CN" sz="3200" dirty="0" smtClean="0">
              <a:latin typeface="华文楷体" pitchFamily="2" charset="-122"/>
              <a:ea typeface="华文楷体" pitchFamily="2" charset="-122"/>
            </a:endParaRPr>
          </a:p>
          <a:p>
            <a:pPr marL="0" indent="0">
              <a:buNone/>
            </a:pPr>
            <a:r>
              <a:rPr lang="en-US" altLang="zh-CN" sz="3200" dirty="0" smtClean="0">
                <a:latin typeface="华文楷体" pitchFamily="2" charset="-122"/>
                <a:ea typeface="华文楷体" pitchFamily="2" charset="-122"/>
              </a:rPr>
              <a:t>$ZZJZ_HOME/</a:t>
            </a:r>
            <a:r>
              <a:rPr lang="en-US" altLang="zh-CN" sz="3200" dirty="0" err="1" smtClean="0">
                <a:latin typeface="华文楷体" pitchFamily="2" charset="-122"/>
                <a:ea typeface="华文楷体" pitchFamily="2" charset="-122"/>
              </a:rPr>
              <a:t>zzjz</a:t>
            </a:r>
            <a:r>
              <a:rPr lang="en-US" altLang="zh-CN" sz="3200" dirty="0" smtClean="0">
                <a:latin typeface="华文楷体" pitchFamily="2" charset="-122"/>
                <a:ea typeface="华文楷体" pitchFamily="2" charset="-122"/>
              </a:rPr>
              <a:t>/</a:t>
            </a:r>
            <a:r>
              <a:rPr lang="en-US" altLang="zh-CN" sz="3200" dirty="0" err="1" smtClean="0">
                <a:latin typeface="华文楷体" pitchFamily="2" charset="-122"/>
                <a:ea typeface="华文楷体" pitchFamily="2" charset="-122"/>
              </a:rPr>
              <a:t>zzjz</a:t>
            </a:r>
            <a:r>
              <a:rPr lang="en-US" altLang="zh-CN" sz="3200" dirty="0" smtClean="0">
                <a:latin typeface="华文楷体" pitchFamily="2" charset="-122"/>
                <a:ea typeface="华文楷体" pitchFamily="2" charset="-122"/>
              </a:rPr>
              <a:t>-engine/app-lib</a:t>
            </a:r>
          </a:p>
          <a:p>
            <a:pPr marL="0" indent="0">
              <a:buNone/>
            </a:pPr>
            <a:r>
              <a:rPr lang="zh-CN" altLang="en-US" sz="3200" dirty="0" smtClean="0">
                <a:latin typeface="华文楷体" pitchFamily="2" charset="-122"/>
                <a:ea typeface="华文楷体" pitchFamily="2" charset="-122"/>
              </a:rPr>
              <a:t>编译原则</a:t>
            </a:r>
            <a:r>
              <a:rPr lang="en-US" altLang="zh-CN" sz="3200" dirty="0" smtClean="0">
                <a:latin typeface="华文楷体" pitchFamily="2" charset="-122"/>
                <a:ea typeface="华文楷体" pitchFamily="2" charset="-122"/>
              </a:rPr>
              <a:t>——</a:t>
            </a:r>
            <a:r>
              <a:rPr lang="zh-CN" altLang="en-US" sz="3200" dirty="0" smtClean="0">
                <a:latin typeface="华文楷体" pitchFamily="2" charset="-122"/>
                <a:ea typeface="华文楷体" pitchFamily="2" charset="-122"/>
              </a:rPr>
              <a:t>避免冲突、方便管理：</a:t>
            </a:r>
            <a:endParaRPr lang="en-US" altLang="zh-CN" sz="3200" dirty="0" smtClean="0">
              <a:latin typeface="华文楷体" pitchFamily="2" charset="-122"/>
              <a:ea typeface="华文楷体" pitchFamily="2" charset="-122"/>
            </a:endParaRPr>
          </a:p>
          <a:p>
            <a:pPr marL="0" indent="0">
              <a:buNone/>
            </a:pPr>
            <a:r>
              <a:rPr lang="en-US" altLang="zh-CN" sz="3200" dirty="0" smtClean="0">
                <a:latin typeface="华文楷体" pitchFamily="2" charset="-122"/>
                <a:ea typeface="华文楷体" pitchFamily="2" charset="-122"/>
              </a:rPr>
              <a:t>1</a:t>
            </a:r>
            <a:r>
              <a:rPr lang="zh-CN" altLang="en-US" sz="3200" dirty="0" smtClean="0">
                <a:latin typeface="华文楷体" pitchFamily="2" charset="-122"/>
                <a:ea typeface="华文楷体" pitchFamily="2" charset="-122"/>
              </a:rPr>
              <a:t>）尽量不要将</a:t>
            </a:r>
            <a:r>
              <a:rPr lang="en-US" altLang="zh-CN" sz="3200" dirty="0" smtClean="0">
                <a:latin typeface="华文楷体" pitchFamily="2" charset="-122"/>
                <a:ea typeface="华文楷体" pitchFamily="2" charset="-122"/>
              </a:rPr>
              <a:t>dependency</a:t>
            </a:r>
            <a:r>
              <a:rPr lang="zh-CN" altLang="en-US" sz="3200" dirty="0" smtClean="0">
                <a:latin typeface="华文楷体" pitchFamily="2" charset="-122"/>
                <a:ea typeface="华文楷体" pitchFamily="2" charset="-122"/>
              </a:rPr>
              <a:t>编译进去，如果需要第三方包，可以将第三方包也上传</a:t>
            </a:r>
            <a:endParaRPr lang="en-US" altLang="zh-CN" sz="3200" dirty="0" smtClean="0">
              <a:latin typeface="华文楷体" pitchFamily="2" charset="-122"/>
              <a:ea typeface="华文楷体" pitchFamily="2" charset="-122"/>
            </a:endParaRPr>
          </a:p>
          <a:p>
            <a:pPr marL="0" indent="0">
              <a:buNone/>
            </a:pPr>
            <a:r>
              <a:rPr lang="en-US" altLang="zh-CN" sz="3200" dirty="0" smtClean="0">
                <a:latin typeface="华文楷体" pitchFamily="2" charset="-122"/>
                <a:ea typeface="华文楷体" pitchFamily="2" charset="-122"/>
              </a:rPr>
              <a:t>2</a:t>
            </a:r>
            <a:r>
              <a:rPr lang="zh-CN" altLang="en-US" sz="3200" dirty="0" smtClean="0">
                <a:latin typeface="华文楷体" pitchFamily="2" charset="-122"/>
                <a:ea typeface="华文楷体" pitchFamily="2" charset="-122"/>
              </a:rPr>
              <a:t>）</a:t>
            </a:r>
            <a:r>
              <a:rPr lang="en-US" altLang="zh-CN" sz="3200" dirty="0" smtClean="0">
                <a:latin typeface="华文楷体" pitchFamily="2" charset="-122"/>
                <a:ea typeface="华文楷体" pitchFamily="2" charset="-122"/>
              </a:rPr>
              <a:t>jar</a:t>
            </a:r>
            <a:r>
              <a:rPr lang="zh-CN" altLang="en-US" sz="3200" dirty="0" smtClean="0">
                <a:latin typeface="华文楷体" pitchFamily="2" charset="-122"/>
                <a:ea typeface="华文楷体" pitchFamily="2" charset="-122"/>
              </a:rPr>
              <a:t>包名</a:t>
            </a:r>
            <a:r>
              <a:rPr lang="en-US" altLang="zh-CN" sz="3200" dirty="0" smtClean="0">
                <a:latin typeface="华文楷体" pitchFamily="2" charset="-122"/>
                <a:ea typeface="华文楷体" pitchFamily="2" charset="-122"/>
              </a:rPr>
              <a:t>+</a:t>
            </a:r>
            <a:r>
              <a:rPr lang="zh-CN" altLang="en-US" sz="3200" dirty="0" smtClean="0">
                <a:latin typeface="华文楷体" pitchFamily="2" charset="-122"/>
                <a:ea typeface="华文楷体" pitchFamily="2" charset="-122"/>
              </a:rPr>
              <a:t>版本号</a:t>
            </a:r>
          </a:p>
        </p:txBody>
      </p:sp>
    </p:spTree>
    <p:extLst>
      <p:ext uri="{BB962C8B-B14F-4D97-AF65-F5344CB8AC3E}">
        <p14:creationId xmlns:p14="http://schemas.microsoft.com/office/powerpoint/2010/main" val="47622198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72</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en-US" altLang="zh-CN" sz="3200" dirty="0" smtClean="0">
                <a:latin typeface="华文楷体" pitchFamily="2" charset="-122"/>
                <a:ea typeface="华文楷体" pitchFamily="2" charset="-122"/>
              </a:rPr>
              <a:t>Jar</a:t>
            </a:r>
            <a:r>
              <a:rPr lang="zh-CN" altLang="en-US" sz="3200" dirty="0" smtClean="0">
                <a:latin typeface="华文楷体" pitchFamily="2" charset="-122"/>
                <a:ea typeface="华文楷体" pitchFamily="2" charset="-122"/>
              </a:rPr>
              <a:t>包上传</a:t>
            </a:r>
            <a:endParaRPr lang="en-US" altLang="zh-CN" sz="3200" dirty="0" smtClean="0">
              <a:latin typeface="华文楷体" pitchFamily="2" charset="-122"/>
              <a:ea typeface="华文楷体" pitchFamily="2" charset="-122"/>
            </a:endParaRPr>
          </a:p>
          <a:p>
            <a:pPr marL="0" indent="0">
              <a:buNone/>
            </a:pPr>
            <a:r>
              <a:rPr lang="zh-CN" altLang="en-US" sz="3200" dirty="0" smtClean="0">
                <a:latin typeface="华文楷体" pitchFamily="2" charset="-122"/>
                <a:ea typeface="华文楷体" pitchFamily="2" charset="-122"/>
              </a:rPr>
              <a:t>开发软件版本</a:t>
            </a:r>
            <a:endParaRPr lang="en-US" altLang="zh-CN" sz="3200" dirty="0" smtClean="0">
              <a:latin typeface="华文楷体" pitchFamily="2" charset="-122"/>
              <a:ea typeface="华文楷体" pitchFamily="2" charset="-122"/>
            </a:endParaRPr>
          </a:p>
          <a:p>
            <a:pPr marL="0" indent="0">
              <a:buNone/>
            </a:pPr>
            <a:r>
              <a:rPr lang="en-US" altLang="zh-CN" sz="3200" dirty="0" err="1" smtClean="0">
                <a:latin typeface="华文楷体" pitchFamily="2" charset="-122"/>
                <a:ea typeface="华文楷体" pitchFamily="2" charset="-122"/>
              </a:rPr>
              <a:t>Scala</a:t>
            </a:r>
            <a:r>
              <a:rPr lang="en-US" altLang="zh-CN" sz="3200" dirty="0" smtClean="0">
                <a:latin typeface="华文楷体" pitchFamily="2" charset="-122"/>
                <a:ea typeface="华文楷体" pitchFamily="2" charset="-122"/>
              </a:rPr>
              <a:t> 2.10.6/</a:t>
            </a:r>
            <a:r>
              <a:rPr lang="en-US" altLang="zh-CN" sz="3200" dirty="0" err="1" smtClean="0">
                <a:latin typeface="华文楷体" pitchFamily="2" charset="-122"/>
                <a:ea typeface="华文楷体" pitchFamily="2" charset="-122"/>
              </a:rPr>
              <a:t>scala</a:t>
            </a:r>
            <a:r>
              <a:rPr lang="en-US" altLang="zh-CN" sz="3200" dirty="0" smtClean="0">
                <a:latin typeface="华文楷体" pitchFamily="2" charset="-122"/>
                <a:ea typeface="华文楷体" pitchFamily="2" charset="-122"/>
              </a:rPr>
              <a:t> 2.11.8</a:t>
            </a:r>
          </a:p>
          <a:p>
            <a:pPr marL="0" indent="0">
              <a:buNone/>
            </a:pPr>
            <a:r>
              <a:rPr lang="en-US" altLang="zh-CN" sz="3200" dirty="0" err="1" smtClean="0">
                <a:latin typeface="华文楷体" pitchFamily="2" charset="-122"/>
                <a:ea typeface="华文楷体" pitchFamily="2" charset="-122"/>
              </a:rPr>
              <a:t>Jdk</a:t>
            </a:r>
            <a:r>
              <a:rPr lang="en-US" altLang="zh-CN" sz="3200" dirty="0" smtClean="0">
                <a:latin typeface="华文楷体" pitchFamily="2" charset="-122"/>
                <a:ea typeface="华文楷体" pitchFamily="2" charset="-122"/>
              </a:rPr>
              <a:t> 8</a:t>
            </a:r>
          </a:p>
          <a:p>
            <a:pPr marL="0" indent="0">
              <a:buNone/>
            </a:pPr>
            <a:r>
              <a:rPr lang="en-US" altLang="zh-CN" sz="3200" dirty="0">
                <a:latin typeface="华文楷体" pitchFamily="2" charset="-122"/>
                <a:ea typeface="华文楷体" pitchFamily="2" charset="-122"/>
              </a:rPr>
              <a:t>p</a:t>
            </a:r>
            <a:r>
              <a:rPr lang="en-US" altLang="zh-CN" sz="3200" dirty="0" smtClean="0">
                <a:latin typeface="华文楷体" pitchFamily="2" charset="-122"/>
                <a:ea typeface="华文楷体" pitchFamily="2" charset="-122"/>
              </a:rPr>
              <a:t>ython 2.7</a:t>
            </a:r>
          </a:p>
          <a:p>
            <a:pPr marL="0" indent="0">
              <a:buNone/>
            </a:pPr>
            <a:r>
              <a:rPr lang="en-US" altLang="zh-CN" sz="3200" dirty="0" smtClean="0">
                <a:latin typeface="华文楷体" pitchFamily="2" charset="-122"/>
                <a:ea typeface="华文楷体" pitchFamily="2" charset="-122"/>
              </a:rPr>
              <a:t>R 3.2.2</a:t>
            </a:r>
          </a:p>
          <a:p>
            <a:pPr marL="0" indent="0">
              <a:buNone/>
            </a:pPr>
            <a:r>
              <a:rPr lang="en-US" altLang="zh-CN" sz="3200" dirty="0" smtClean="0">
                <a:latin typeface="华文楷体" pitchFamily="2" charset="-122"/>
                <a:ea typeface="华文楷体" pitchFamily="2" charset="-122"/>
              </a:rPr>
              <a:t>Spark 1.5 /spark 2.0</a:t>
            </a:r>
            <a:endParaRPr lang="zh-CN" altLang="en-US" sz="3200" dirty="0" smtClean="0">
              <a:latin typeface="华文楷体" pitchFamily="2" charset="-122"/>
              <a:ea typeface="华文楷体" pitchFamily="2" charset="-122"/>
            </a:endParaRPr>
          </a:p>
        </p:txBody>
      </p:sp>
    </p:spTree>
    <p:extLst>
      <p:ext uri="{BB962C8B-B14F-4D97-AF65-F5344CB8AC3E}">
        <p14:creationId xmlns:p14="http://schemas.microsoft.com/office/powerpoint/2010/main" val="35194485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5384" y="1185801"/>
            <a:ext cx="8027734" cy="3785652"/>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培训内容简介</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smtClean="0">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平台功能的进一步使用</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平台的数据挖掘算子</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平台的算子开发</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solidFill>
                  <a:srgbClr val="FF0000"/>
                </a:solidFill>
                <a:latin typeface="微软雅黑" panose="020B0503020204020204" pitchFamily="34" charset="-122"/>
                <a:ea typeface="微软雅黑" panose="020B0503020204020204" pitchFamily="34" charset="-122"/>
              </a:rPr>
              <a:t>基于</a:t>
            </a:r>
            <a:r>
              <a:rPr lang="en-US" altLang="zh-CN" sz="2400" b="1" dirty="0" smtClean="0">
                <a:solidFill>
                  <a:srgbClr val="FF0000"/>
                </a:solidFill>
                <a:latin typeface="微软雅黑" panose="020B0503020204020204" pitchFamily="34" charset="-122"/>
                <a:ea typeface="微软雅黑" panose="020B0503020204020204" pitchFamily="34" charset="-122"/>
              </a:rPr>
              <a:t>spark</a:t>
            </a:r>
            <a:r>
              <a:rPr lang="zh-CN" altLang="en-US" sz="2400" b="1" dirty="0" smtClean="0">
                <a:solidFill>
                  <a:srgbClr val="FF0000"/>
                </a:solidFill>
                <a:latin typeface="微软雅黑" panose="020B0503020204020204" pitchFamily="34" charset="-122"/>
                <a:ea typeface="微软雅黑" panose="020B0503020204020204" pitchFamily="34" charset="-122"/>
              </a:rPr>
              <a:t>的性能调优</a:t>
            </a:r>
            <a:endParaRPr lang="en-US" altLang="zh-CN" sz="2400" b="1" dirty="0" smtClean="0">
              <a:solidFill>
                <a:srgbClr val="FF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8747" y="266713"/>
            <a:ext cx="902812"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目录</a:t>
            </a: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val="295993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xfrm>
            <a:off x="1182688" y="1681427"/>
            <a:ext cx="7772400" cy="3636346"/>
          </a:xfrm>
          <a:noFill/>
          <a:ln/>
        </p:spPr>
        <p:txBody>
          <a:bodyPr lIns="182562" tIns="46037" rIns="182562" bIns="46037">
            <a:normAutofit fontScale="92500" lnSpcReduction="10000"/>
          </a:bodyPr>
          <a:lstStyle/>
          <a:p>
            <a:pPr marL="514350" indent="-514350">
              <a:buSzPct val="100000"/>
              <a:buFont typeface="+mj-lt"/>
              <a:buAutoNum type="arabicPeriod"/>
            </a:pPr>
            <a:r>
              <a:rPr lang="zh-CN" altLang="en-US" dirty="0" smtClean="0"/>
              <a:t>避免创建重复的</a:t>
            </a:r>
            <a:r>
              <a:rPr lang="en-US" altLang="zh-CN" dirty="0" smtClean="0"/>
              <a:t>RDD</a:t>
            </a:r>
            <a:r>
              <a:rPr lang="zh-CN" altLang="en-US" dirty="0" smtClean="0"/>
              <a:t>。</a:t>
            </a:r>
            <a:endParaRPr lang="en-US" altLang="zh-CN" dirty="0" smtClean="0"/>
          </a:p>
          <a:p>
            <a:pPr>
              <a:buFont typeface="Wingdings" panose="05000000000000000000" pitchFamily="2" charset="2"/>
              <a:buChar char="Ø"/>
            </a:pPr>
            <a:r>
              <a:rPr lang="zh-CN" altLang="en-US" sz="2800" dirty="0"/>
              <a:t>一</a:t>
            </a:r>
            <a:r>
              <a:rPr lang="zh-CN" altLang="en-US" sz="2800" dirty="0" smtClean="0"/>
              <a:t>个</a:t>
            </a:r>
            <a:r>
              <a:rPr lang="en-US" altLang="zh-CN" sz="2800" dirty="0" smtClean="0"/>
              <a:t>spark</a:t>
            </a:r>
            <a:r>
              <a:rPr lang="zh-CN" altLang="en-US" sz="2800" dirty="0" smtClean="0"/>
              <a:t>作业实际上是一系列通过某种算子操作串起来的</a:t>
            </a:r>
            <a:r>
              <a:rPr lang="en-US" altLang="zh-CN" sz="2800" dirty="0" smtClean="0"/>
              <a:t>RDD</a:t>
            </a:r>
            <a:r>
              <a:rPr lang="zh-CN" altLang="en-US" sz="2800" dirty="0" smtClean="0"/>
              <a:t>关系链。</a:t>
            </a:r>
            <a:r>
              <a:rPr lang="zh-CN" altLang="zh-CN" sz="2800" dirty="0">
                <a:solidFill>
                  <a:schemeClr val="tx1"/>
                </a:solidFill>
                <a:latin typeface="+mn-lt"/>
                <a:ea typeface="+mn-ea"/>
                <a:cs typeface="+mn-cs"/>
              </a:rPr>
              <a:t>对于同一份数据，只应该创建一个</a:t>
            </a:r>
            <a:r>
              <a:rPr lang="en-US" altLang="zh-CN" sz="2800" dirty="0" smtClean="0">
                <a:solidFill>
                  <a:schemeClr val="tx1"/>
                </a:solidFill>
                <a:latin typeface="+mn-lt"/>
                <a:ea typeface="+mn-ea"/>
                <a:cs typeface="+mn-cs"/>
              </a:rPr>
              <a:t>RDD</a:t>
            </a:r>
            <a:r>
              <a:rPr lang="zh-CN" altLang="en-US" sz="2800" dirty="0" smtClean="0">
                <a:solidFill>
                  <a:schemeClr val="tx1"/>
                </a:solidFill>
                <a:latin typeface="+mn-lt"/>
                <a:ea typeface="+mn-ea"/>
                <a:cs typeface="+mn-cs"/>
              </a:rPr>
              <a:t>。</a:t>
            </a:r>
            <a:r>
              <a:rPr lang="zh-CN" altLang="en-US" sz="2800" dirty="0"/>
              <a:t>否则</a:t>
            </a:r>
            <a:r>
              <a:rPr lang="zh-CN" altLang="zh-CN" sz="2800" dirty="0" smtClean="0">
                <a:solidFill>
                  <a:schemeClr val="tx1"/>
                </a:solidFill>
                <a:latin typeface="+mn-lt"/>
                <a:ea typeface="+mn-ea"/>
                <a:cs typeface="+mn-cs"/>
              </a:rPr>
              <a:t>会</a:t>
            </a:r>
            <a:r>
              <a:rPr lang="zh-CN" altLang="zh-CN" sz="2800" dirty="0">
                <a:solidFill>
                  <a:schemeClr val="tx1"/>
                </a:solidFill>
                <a:latin typeface="+mn-lt"/>
                <a:ea typeface="+mn-ea"/>
                <a:cs typeface="+mn-cs"/>
              </a:rPr>
              <a:t>进行多次重复</a:t>
            </a:r>
            <a:r>
              <a:rPr lang="zh-CN" altLang="zh-CN" sz="2800" dirty="0" smtClean="0">
                <a:solidFill>
                  <a:schemeClr val="tx1"/>
                </a:solidFill>
                <a:latin typeface="+mn-lt"/>
                <a:ea typeface="+mn-ea"/>
                <a:cs typeface="+mn-cs"/>
              </a:rPr>
              <a:t>计算</a:t>
            </a:r>
            <a:r>
              <a:rPr lang="zh-CN" altLang="en-US" sz="2800" dirty="0" smtClean="0">
                <a:solidFill>
                  <a:schemeClr val="tx1"/>
                </a:solidFill>
                <a:latin typeface="+mn-lt"/>
                <a:ea typeface="+mn-ea"/>
                <a:cs typeface="+mn-cs"/>
              </a:rPr>
              <a:t>。如下</a:t>
            </a:r>
            <a:r>
              <a:rPr lang="zh-CN" altLang="en-US" sz="2800" dirty="0" smtClean="0"/>
              <a:t>错误做法</a:t>
            </a:r>
            <a:r>
              <a:rPr lang="zh-CN" altLang="en-US" dirty="0" smtClean="0">
                <a:solidFill>
                  <a:schemeClr val="tx1"/>
                </a:solidFill>
                <a:latin typeface="+mn-lt"/>
                <a:ea typeface="+mn-ea"/>
                <a:cs typeface="+mn-cs"/>
              </a:rPr>
              <a:t>：</a:t>
            </a:r>
            <a:r>
              <a:rPr lang="zh-CN" altLang="en-US" sz="2400" dirty="0" smtClean="0"/>
              <a:t>重复创建</a:t>
            </a:r>
            <a:r>
              <a:rPr lang="zh-CN" altLang="en-US" dirty="0" smtClean="0"/>
              <a:t>，</a:t>
            </a:r>
            <a:r>
              <a:rPr lang="zh-CN" altLang="en-US" sz="2400" dirty="0" smtClean="0"/>
              <a:t>增加了</a:t>
            </a:r>
            <a:r>
              <a:rPr lang="zh-CN" altLang="zh-CN" sz="2400" dirty="0" smtClean="0">
                <a:solidFill>
                  <a:schemeClr val="tx1"/>
                </a:solidFill>
                <a:latin typeface="+mn-lt"/>
                <a:ea typeface="+mn-ea"/>
                <a:cs typeface="+mn-cs"/>
              </a:rPr>
              <a:t>第二</a:t>
            </a:r>
            <a:r>
              <a:rPr lang="zh-CN" altLang="zh-CN" sz="2400" dirty="0">
                <a:solidFill>
                  <a:schemeClr val="tx1"/>
                </a:solidFill>
                <a:latin typeface="+mn-lt"/>
                <a:ea typeface="+mn-ea"/>
                <a:cs typeface="+mn-cs"/>
              </a:rPr>
              <a:t>次加载</a:t>
            </a:r>
            <a:r>
              <a:rPr lang="en-US" altLang="zh-CN" sz="2400" dirty="0">
                <a:solidFill>
                  <a:schemeClr val="tx1"/>
                </a:solidFill>
                <a:latin typeface="+mn-lt"/>
                <a:ea typeface="+mn-ea"/>
                <a:cs typeface="+mn-cs"/>
              </a:rPr>
              <a:t>HDFS</a:t>
            </a:r>
            <a:r>
              <a:rPr lang="zh-CN" altLang="zh-CN" sz="2400" dirty="0">
                <a:solidFill>
                  <a:schemeClr val="tx1"/>
                </a:solidFill>
                <a:latin typeface="+mn-lt"/>
                <a:ea typeface="+mn-ea"/>
                <a:cs typeface="+mn-cs"/>
              </a:rPr>
              <a:t>文件以及创建</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的性能开销</a:t>
            </a:r>
            <a:endParaRPr lang="en-US" altLang="zh-CN" sz="2400" dirty="0" smtClean="0">
              <a:solidFill>
                <a:schemeClr val="tx1"/>
              </a:solidFill>
              <a:latin typeface="+mn-lt"/>
              <a:ea typeface="+mn-ea"/>
              <a:cs typeface="+mn-cs"/>
            </a:endParaRPr>
          </a:p>
          <a:p>
            <a:pPr>
              <a:buNone/>
            </a:pPr>
            <a:r>
              <a:rPr lang="en-US" altLang="zh-CN" sz="2000" dirty="0" smtClean="0"/>
              <a:t> </a:t>
            </a:r>
            <a:r>
              <a:rPr lang="en-US" altLang="zh-CN" sz="2000" dirty="0" err="1" smtClean="0"/>
              <a:t>val</a:t>
            </a:r>
            <a:r>
              <a:rPr lang="en-US" altLang="zh-CN" sz="2000" dirty="0" smtClean="0"/>
              <a:t> rdd1 =</a:t>
            </a:r>
            <a:r>
              <a:rPr lang="en-US" altLang="zh-CN" sz="2000" dirty="0" err="1" smtClean="0"/>
              <a:t>sc.textFile</a:t>
            </a:r>
            <a:r>
              <a:rPr lang="en-US" altLang="zh-CN" sz="2000" dirty="0" smtClean="0"/>
              <a:t>(“/data/hello.txt") </a:t>
            </a:r>
          </a:p>
          <a:p>
            <a:pPr>
              <a:buNone/>
            </a:pPr>
            <a:r>
              <a:rPr lang="en-US" altLang="zh-CN" sz="2000" dirty="0" smtClean="0"/>
              <a:t> </a:t>
            </a:r>
            <a:r>
              <a:rPr lang="en-US" altLang="zh-CN" sz="2000" dirty="0" err="1" smtClean="0"/>
              <a:t>val</a:t>
            </a:r>
            <a:r>
              <a:rPr lang="en-US" altLang="zh-CN" sz="2000" dirty="0" smtClean="0"/>
              <a:t> </a:t>
            </a:r>
            <a:r>
              <a:rPr lang="en-US" altLang="zh-CN" sz="2000" dirty="0" err="1" smtClean="0"/>
              <a:t>maprdd</a:t>
            </a:r>
            <a:r>
              <a:rPr lang="en-US" altLang="zh-CN" sz="2000" dirty="0" smtClean="0"/>
              <a:t>=rdd1.map(...) </a:t>
            </a:r>
          </a:p>
          <a:p>
            <a:pPr>
              <a:buNone/>
            </a:pPr>
            <a:r>
              <a:rPr lang="en-US" altLang="zh-CN" sz="2000" dirty="0" smtClean="0"/>
              <a:t> </a:t>
            </a:r>
            <a:r>
              <a:rPr lang="en-US" altLang="zh-CN" sz="2000" dirty="0" err="1" smtClean="0"/>
              <a:t>val</a:t>
            </a:r>
            <a:r>
              <a:rPr lang="en-US" altLang="zh-CN" sz="2000" dirty="0" smtClean="0"/>
              <a:t> rdd2 =</a:t>
            </a:r>
            <a:r>
              <a:rPr lang="en-US" altLang="zh-CN" sz="2000" dirty="0" err="1" smtClean="0"/>
              <a:t>sc.textFile</a:t>
            </a:r>
            <a:r>
              <a:rPr lang="en-US" altLang="zh-CN" sz="2000" dirty="0" smtClean="0"/>
              <a:t>(“/data/hello.txt")</a:t>
            </a:r>
          </a:p>
          <a:p>
            <a:pPr>
              <a:buNone/>
            </a:pPr>
            <a:r>
              <a:rPr lang="en-US" altLang="zh-CN" sz="2000" dirty="0"/>
              <a:t> </a:t>
            </a:r>
            <a:r>
              <a:rPr lang="en-US" altLang="zh-CN" sz="2000" dirty="0" err="1" smtClean="0"/>
              <a:t>val</a:t>
            </a:r>
            <a:r>
              <a:rPr lang="en-US" altLang="zh-CN" sz="2000" dirty="0" smtClean="0"/>
              <a:t> v2=rdd2.reduce(...)</a:t>
            </a:r>
            <a:endParaRPr lang="zh-CN" altLang="en-US" sz="2000" dirty="0"/>
          </a:p>
        </p:txBody>
      </p:sp>
    </p:spTree>
    <p:extLst>
      <p:ext uri="{BB962C8B-B14F-4D97-AF65-F5344CB8AC3E}">
        <p14:creationId xmlns:p14="http://schemas.microsoft.com/office/powerpoint/2010/main" val="3369427258"/>
      </p:ext>
    </p:extLst>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xfrm>
            <a:off x="731520" y="1167618"/>
            <a:ext cx="8223568" cy="4150155"/>
          </a:xfrm>
          <a:noFill/>
          <a:ln/>
        </p:spPr>
        <p:txBody>
          <a:bodyPr lIns="182562" tIns="46037" rIns="182562" bIns="46037">
            <a:normAutofit lnSpcReduction="10000"/>
          </a:bodyPr>
          <a:lstStyle/>
          <a:p>
            <a:pPr marL="514350" indent="-514350">
              <a:buSzPct val="100000"/>
              <a:buNone/>
            </a:pPr>
            <a:r>
              <a:rPr lang="en-US" altLang="zh-CN" dirty="0" smtClean="0"/>
              <a:t>1.</a:t>
            </a:r>
            <a:r>
              <a:rPr lang="zh-CN" altLang="zh-CN" dirty="0" smtClean="0"/>
              <a:t>尽可能</a:t>
            </a:r>
            <a:r>
              <a:rPr lang="zh-CN" altLang="zh-CN" dirty="0"/>
              <a:t>复用同一个</a:t>
            </a:r>
            <a:r>
              <a:rPr lang="en-US" altLang="zh-CN" dirty="0"/>
              <a:t>RDD</a:t>
            </a:r>
            <a:r>
              <a:rPr lang="zh-CN" altLang="en-US" dirty="0"/>
              <a:t>。</a:t>
            </a:r>
            <a:endParaRPr lang="en-US" altLang="zh-CN" dirty="0"/>
          </a:p>
          <a:p>
            <a:pPr>
              <a:buFont typeface="Wingdings" panose="05000000000000000000" pitchFamily="2" charset="2"/>
              <a:buChar char="Ø"/>
            </a:pPr>
            <a:r>
              <a:rPr lang="zh-CN" altLang="zh-CN" sz="2800" dirty="0" smtClean="0">
                <a:solidFill>
                  <a:schemeClr val="tx1"/>
                </a:solidFill>
                <a:latin typeface="+mn-lt"/>
                <a:ea typeface="+mn-ea"/>
                <a:cs typeface="+mn-cs"/>
              </a:rPr>
              <a:t>类似多</a:t>
            </a:r>
            <a:r>
              <a:rPr lang="zh-CN" altLang="zh-CN" sz="2800" dirty="0">
                <a:solidFill>
                  <a:schemeClr val="tx1"/>
                </a:solidFill>
                <a:latin typeface="+mn-lt"/>
                <a:ea typeface="+mn-ea"/>
                <a:cs typeface="+mn-cs"/>
              </a:rPr>
              <a:t>个</a:t>
            </a:r>
            <a:r>
              <a:rPr lang="en-US" altLang="zh-CN" sz="2800" dirty="0">
                <a:solidFill>
                  <a:schemeClr val="tx1"/>
                </a:solidFill>
                <a:latin typeface="+mn-lt"/>
                <a:ea typeface="+mn-ea"/>
                <a:cs typeface="+mn-cs"/>
              </a:rPr>
              <a:t>RDD</a:t>
            </a:r>
            <a:r>
              <a:rPr lang="zh-CN" altLang="zh-CN" sz="2800" dirty="0">
                <a:solidFill>
                  <a:schemeClr val="tx1"/>
                </a:solidFill>
                <a:latin typeface="+mn-lt"/>
                <a:ea typeface="+mn-ea"/>
                <a:cs typeface="+mn-cs"/>
              </a:rPr>
              <a:t>的数据有重叠或者包含的情况，我们应该尽量复用一个</a:t>
            </a:r>
            <a:r>
              <a:rPr lang="en-US" altLang="zh-CN" sz="2800" dirty="0">
                <a:solidFill>
                  <a:schemeClr val="tx1"/>
                </a:solidFill>
                <a:latin typeface="+mn-lt"/>
                <a:ea typeface="+mn-ea"/>
                <a:cs typeface="+mn-cs"/>
              </a:rPr>
              <a:t>RDD</a:t>
            </a:r>
            <a:r>
              <a:rPr lang="zh-CN" altLang="zh-CN" sz="2800" dirty="0">
                <a:solidFill>
                  <a:schemeClr val="tx1"/>
                </a:solidFill>
                <a:latin typeface="+mn-lt"/>
                <a:ea typeface="+mn-ea"/>
                <a:cs typeface="+mn-cs"/>
              </a:rPr>
              <a:t>，这样</a:t>
            </a:r>
            <a:r>
              <a:rPr lang="zh-CN" altLang="zh-CN" sz="2800" dirty="0" smtClean="0">
                <a:solidFill>
                  <a:schemeClr val="tx1"/>
                </a:solidFill>
                <a:latin typeface="+mn-lt"/>
                <a:ea typeface="+mn-ea"/>
                <a:cs typeface="+mn-cs"/>
              </a:rPr>
              <a:t>可以减少</a:t>
            </a:r>
            <a:r>
              <a:rPr lang="en-US" altLang="zh-CN" sz="2800" dirty="0">
                <a:solidFill>
                  <a:schemeClr val="tx1"/>
                </a:solidFill>
                <a:latin typeface="+mn-lt"/>
                <a:ea typeface="+mn-ea"/>
                <a:cs typeface="+mn-cs"/>
              </a:rPr>
              <a:t>RDD</a:t>
            </a:r>
            <a:r>
              <a:rPr lang="zh-CN" altLang="zh-CN" sz="2800" dirty="0">
                <a:solidFill>
                  <a:schemeClr val="tx1"/>
                </a:solidFill>
                <a:latin typeface="+mn-lt"/>
                <a:ea typeface="+mn-ea"/>
                <a:cs typeface="+mn-cs"/>
              </a:rPr>
              <a:t>的数量，</a:t>
            </a:r>
            <a:r>
              <a:rPr lang="zh-CN" altLang="zh-CN" sz="2800" dirty="0" smtClean="0">
                <a:solidFill>
                  <a:schemeClr val="tx1"/>
                </a:solidFill>
                <a:latin typeface="+mn-lt"/>
                <a:ea typeface="+mn-ea"/>
                <a:cs typeface="+mn-cs"/>
              </a:rPr>
              <a:t>从而减少</a:t>
            </a:r>
            <a:r>
              <a:rPr lang="zh-CN" altLang="zh-CN" sz="2800" dirty="0">
                <a:solidFill>
                  <a:schemeClr val="tx1"/>
                </a:solidFill>
                <a:latin typeface="+mn-lt"/>
                <a:ea typeface="+mn-ea"/>
                <a:cs typeface="+mn-cs"/>
              </a:rPr>
              <a:t>算子执行的</a:t>
            </a:r>
            <a:r>
              <a:rPr lang="zh-CN" altLang="zh-CN" sz="2800" dirty="0" smtClean="0">
                <a:solidFill>
                  <a:schemeClr val="tx1"/>
                </a:solidFill>
                <a:latin typeface="+mn-lt"/>
                <a:ea typeface="+mn-ea"/>
                <a:cs typeface="+mn-cs"/>
              </a:rPr>
              <a:t>次数</a:t>
            </a:r>
            <a:r>
              <a:rPr lang="zh-CN" altLang="en-US" sz="2800" dirty="0" smtClean="0">
                <a:solidFill>
                  <a:schemeClr val="tx1"/>
                </a:solidFill>
                <a:latin typeface="+mn-lt"/>
                <a:ea typeface="+mn-ea"/>
                <a:cs typeface="+mn-cs"/>
              </a:rPr>
              <a:t>。</a:t>
            </a:r>
            <a:endParaRPr lang="en-US" altLang="zh-CN" sz="2800" dirty="0" smtClean="0">
              <a:solidFill>
                <a:schemeClr val="tx1"/>
              </a:solidFill>
              <a:latin typeface="+mn-lt"/>
              <a:ea typeface="+mn-ea"/>
              <a:cs typeface="+mn-cs"/>
            </a:endParaRPr>
          </a:p>
          <a:p>
            <a:pPr>
              <a:buNone/>
            </a:pPr>
            <a:r>
              <a:rPr lang="en-US" altLang="zh-CN" sz="2000" dirty="0" smtClean="0"/>
              <a:t> </a:t>
            </a:r>
            <a:r>
              <a:rPr lang="en-US" altLang="zh-CN" sz="2000" dirty="0" err="1" smtClean="0"/>
              <a:t>val</a:t>
            </a:r>
            <a:r>
              <a:rPr lang="en-US" altLang="zh-CN" sz="2000" dirty="0" smtClean="0"/>
              <a:t> rdd1:RDD[</a:t>
            </a:r>
            <a:r>
              <a:rPr lang="en-US" altLang="zh-CN" sz="2000" dirty="0" smtClean="0">
                <a:sym typeface="Wingdings" pitchFamily="2" charset="2"/>
              </a:rPr>
              <a:t>(T,U)]</a:t>
            </a:r>
            <a:r>
              <a:rPr lang="en-US" altLang="zh-CN" sz="2000" dirty="0" smtClean="0"/>
              <a:t>=…</a:t>
            </a:r>
          </a:p>
          <a:p>
            <a:pPr>
              <a:buNone/>
            </a:pPr>
            <a:r>
              <a:rPr lang="en-US" altLang="zh-CN" sz="2000" dirty="0" smtClean="0"/>
              <a:t> </a:t>
            </a:r>
            <a:r>
              <a:rPr lang="en-US" altLang="zh-CN" sz="2000" dirty="0" err="1" smtClean="0"/>
              <a:t>val</a:t>
            </a:r>
            <a:r>
              <a:rPr lang="en-US" altLang="zh-CN" sz="2000" dirty="0" smtClean="0"/>
              <a:t> rdd2=rdd1.map(t=&gt;t._2) </a:t>
            </a:r>
          </a:p>
          <a:p>
            <a:pPr>
              <a:buNone/>
            </a:pPr>
            <a:r>
              <a:rPr lang="en-US" altLang="zh-CN" sz="1800" dirty="0" smtClean="0">
                <a:solidFill>
                  <a:schemeClr val="tx1"/>
                </a:solidFill>
                <a:latin typeface="+mn-lt"/>
                <a:ea typeface="+mn-ea"/>
                <a:cs typeface="+mn-cs"/>
              </a:rPr>
              <a:t>// </a:t>
            </a:r>
            <a:r>
              <a:rPr lang="zh-CN" altLang="en-US" sz="1800" dirty="0" smtClean="0">
                <a:solidFill>
                  <a:schemeClr val="tx1"/>
                </a:solidFill>
                <a:latin typeface="+mn-lt"/>
                <a:ea typeface="+mn-ea"/>
                <a:cs typeface="+mn-cs"/>
              </a:rPr>
              <a:t>下面</a:t>
            </a:r>
            <a:r>
              <a:rPr lang="zh-CN" altLang="zh-CN" sz="1800" dirty="0" smtClean="0">
                <a:solidFill>
                  <a:schemeClr val="tx1"/>
                </a:solidFill>
                <a:latin typeface="+mn-lt"/>
                <a:ea typeface="+mn-ea"/>
                <a:cs typeface="+mn-cs"/>
              </a:rPr>
              <a:t>分别</a:t>
            </a:r>
            <a:r>
              <a:rPr lang="zh-CN" altLang="zh-CN" sz="1800" dirty="0">
                <a:solidFill>
                  <a:schemeClr val="tx1"/>
                </a:solidFill>
                <a:latin typeface="+mn-lt"/>
                <a:ea typeface="+mn-ea"/>
                <a:cs typeface="+mn-cs"/>
              </a:rPr>
              <a:t>对</a:t>
            </a:r>
            <a:r>
              <a:rPr lang="en-US" altLang="zh-CN" sz="1800" dirty="0">
                <a:solidFill>
                  <a:schemeClr val="tx1"/>
                </a:solidFill>
                <a:latin typeface="+mn-lt"/>
                <a:ea typeface="+mn-ea"/>
                <a:cs typeface="+mn-cs"/>
              </a:rPr>
              <a:t>rdd1</a:t>
            </a:r>
            <a:r>
              <a:rPr lang="zh-CN" altLang="zh-CN" sz="1800" dirty="0">
                <a:solidFill>
                  <a:schemeClr val="tx1"/>
                </a:solidFill>
                <a:latin typeface="+mn-lt"/>
                <a:ea typeface="+mn-ea"/>
                <a:cs typeface="+mn-cs"/>
              </a:rPr>
              <a:t>和</a:t>
            </a:r>
            <a:r>
              <a:rPr lang="en-US" altLang="zh-CN" sz="1800" dirty="0">
                <a:solidFill>
                  <a:schemeClr val="tx1"/>
                </a:solidFill>
                <a:latin typeface="+mn-lt"/>
                <a:ea typeface="+mn-ea"/>
                <a:cs typeface="+mn-cs"/>
              </a:rPr>
              <a:t>rdd2</a:t>
            </a:r>
            <a:r>
              <a:rPr lang="zh-CN" altLang="zh-CN" sz="1800" dirty="0">
                <a:solidFill>
                  <a:schemeClr val="tx1"/>
                </a:solidFill>
                <a:latin typeface="+mn-lt"/>
                <a:ea typeface="+mn-ea"/>
                <a:cs typeface="+mn-cs"/>
              </a:rPr>
              <a:t>执行了不同的算子</a:t>
            </a:r>
            <a:r>
              <a:rPr lang="zh-CN" altLang="zh-CN" sz="1800" dirty="0" smtClean="0">
                <a:solidFill>
                  <a:schemeClr val="tx1"/>
                </a:solidFill>
                <a:latin typeface="+mn-lt"/>
                <a:ea typeface="+mn-ea"/>
                <a:cs typeface="+mn-cs"/>
              </a:rPr>
              <a:t>操作</a:t>
            </a:r>
            <a:endParaRPr lang="en-US" altLang="zh-CN" sz="1800" dirty="0" smtClean="0">
              <a:solidFill>
                <a:schemeClr val="tx1"/>
              </a:solidFill>
              <a:latin typeface="+mn-lt"/>
              <a:ea typeface="+mn-ea"/>
              <a:cs typeface="+mn-cs"/>
            </a:endParaRPr>
          </a:p>
          <a:p>
            <a:pPr>
              <a:buNone/>
            </a:pPr>
            <a:r>
              <a:rPr lang="en-US" altLang="zh-CN" sz="1800" dirty="0" err="1" smtClean="0"/>
              <a:t>val</a:t>
            </a:r>
            <a:r>
              <a:rPr lang="en-US" altLang="zh-CN" sz="1800" dirty="0" smtClean="0"/>
              <a:t> rdd11=rdd1.reduceByKey(…)</a:t>
            </a:r>
          </a:p>
          <a:p>
            <a:pPr>
              <a:buNone/>
            </a:pPr>
            <a:r>
              <a:rPr lang="en-US" altLang="zh-CN" sz="1800" dirty="0" err="1" smtClean="0"/>
              <a:t>val</a:t>
            </a:r>
            <a:r>
              <a:rPr lang="en-US" altLang="zh-CN" sz="1800" dirty="0" smtClean="0"/>
              <a:t> rdd21=rdd2.map(…)</a:t>
            </a:r>
          </a:p>
          <a:p>
            <a:pPr>
              <a:buNone/>
            </a:pPr>
            <a:r>
              <a:rPr lang="en-US" altLang="zh-CN" sz="1800" dirty="0">
                <a:solidFill>
                  <a:schemeClr val="tx1"/>
                </a:solidFill>
                <a:latin typeface="+mn-lt"/>
                <a:ea typeface="+mn-ea"/>
                <a:cs typeface="+mn-cs"/>
              </a:rPr>
              <a:t>rdd2</a:t>
            </a:r>
            <a:r>
              <a:rPr lang="zh-CN" altLang="zh-CN" sz="1800" dirty="0">
                <a:solidFill>
                  <a:schemeClr val="tx1"/>
                </a:solidFill>
                <a:latin typeface="+mn-lt"/>
                <a:ea typeface="+mn-ea"/>
                <a:cs typeface="+mn-cs"/>
              </a:rPr>
              <a:t>的数据完全就是</a:t>
            </a:r>
            <a:r>
              <a:rPr lang="en-US" altLang="zh-CN" sz="1800" dirty="0">
                <a:solidFill>
                  <a:schemeClr val="tx1"/>
                </a:solidFill>
                <a:latin typeface="+mn-lt"/>
                <a:ea typeface="+mn-ea"/>
                <a:cs typeface="+mn-cs"/>
              </a:rPr>
              <a:t>rdd1</a:t>
            </a:r>
            <a:r>
              <a:rPr lang="zh-CN" altLang="zh-CN" sz="1800" dirty="0">
                <a:solidFill>
                  <a:schemeClr val="tx1"/>
                </a:solidFill>
                <a:latin typeface="+mn-lt"/>
                <a:ea typeface="+mn-ea"/>
                <a:cs typeface="+mn-cs"/>
              </a:rPr>
              <a:t>的子集而已，却创建了两个</a:t>
            </a:r>
            <a:r>
              <a:rPr lang="en-US" altLang="zh-CN" sz="1800" dirty="0" err="1">
                <a:solidFill>
                  <a:schemeClr val="tx1"/>
                </a:solidFill>
                <a:latin typeface="+mn-lt"/>
                <a:ea typeface="+mn-ea"/>
                <a:cs typeface="+mn-cs"/>
              </a:rPr>
              <a:t>rdd</a:t>
            </a:r>
            <a:r>
              <a:rPr lang="zh-CN" altLang="zh-CN" sz="1800" dirty="0">
                <a:solidFill>
                  <a:schemeClr val="tx1"/>
                </a:solidFill>
                <a:latin typeface="+mn-lt"/>
                <a:ea typeface="+mn-ea"/>
                <a:cs typeface="+mn-cs"/>
              </a:rPr>
              <a:t>，并对两个</a:t>
            </a:r>
            <a:r>
              <a:rPr lang="en-US" altLang="zh-CN" sz="1800" dirty="0" err="1">
                <a:solidFill>
                  <a:schemeClr val="tx1"/>
                </a:solidFill>
                <a:latin typeface="+mn-lt"/>
                <a:ea typeface="+mn-ea"/>
                <a:cs typeface="+mn-cs"/>
              </a:rPr>
              <a:t>rdd</a:t>
            </a:r>
            <a:r>
              <a:rPr lang="zh-CN" altLang="zh-CN" sz="1800" dirty="0">
                <a:solidFill>
                  <a:schemeClr val="tx1"/>
                </a:solidFill>
                <a:latin typeface="+mn-lt"/>
                <a:ea typeface="+mn-ea"/>
                <a:cs typeface="+mn-cs"/>
              </a:rPr>
              <a:t>都执行了一次算子</a:t>
            </a:r>
            <a:r>
              <a:rPr lang="zh-CN" altLang="zh-CN" sz="1800" dirty="0" smtClean="0">
                <a:solidFill>
                  <a:schemeClr val="tx1"/>
                </a:solidFill>
                <a:latin typeface="+mn-lt"/>
                <a:ea typeface="+mn-ea"/>
                <a:cs typeface="+mn-cs"/>
              </a:rPr>
              <a:t>操作</a:t>
            </a:r>
            <a:r>
              <a:rPr lang="en-US" altLang="zh-CN" sz="1800" dirty="0" smtClean="0">
                <a:solidFill>
                  <a:schemeClr val="tx1"/>
                </a:solidFill>
                <a:latin typeface="+mn-lt"/>
                <a:ea typeface="+mn-ea"/>
                <a:cs typeface="+mn-cs"/>
              </a:rPr>
              <a:t>.</a:t>
            </a:r>
            <a:endParaRPr lang="en-US" altLang="zh-CN" sz="1800" dirty="0" smtClean="0"/>
          </a:p>
          <a:p>
            <a:pPr>
              <a:buNone/>
            </a:pPr>
            <a:endParaRPr lang="zh-CN" altLang="en-US" sz="2000" dirty="0"/>
          </a:p>
        </p:txBody>
      </p:sp>
    </p:spTree>
    <p:extLst>
      <p:ext uri="{BB962C8B-B14F-4D97-AF65-F5344CB8AC3E}">
        <p14:creationId xmlns:p14="http://schemas.microsoft.com/office/powerpoint/2010/main" val="2905030589"/>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xfrm>
            <a:off x="661182" y="1294229"/>
            <a:ext cx="8293906" cy="4263572"/>
          </a:xfrm>
          <a:noFill/>
          <a:ln/>
        </p:spPr>
        <p:txBody>
          <a:bodyPr lIns="182562" tIns="46037" rIns="182562" bIns="46037">
            <a:normAutofit/>
          </a:bodyPr>
          <a:lstStyle/>
          <a:p>
            <a:pPr marL="514350" indent="-514350">
              <a:buSzPct val="100000"/>
              <a:buNone/>
            </a:pPr>
            <a:r>
              <a:rPr lang="en-US" altLang="zh-CN" dirty="0" smtClean="0">
                <a:solidFill>
                  <a:schemeClr val="tx1"/>
                </a:solidFill>
                <a:latin typeface="+mn-lt"/>
                <a:ea typeface="+mn-ea"/>
                <a:cs typeface="+mn-cs"/>
              </a:rPr>
              <a:t>2.</a:t>
            </a:r>
            <a:r>
              <a:rPr lang="zh-CN" altLang="zh-CN" dirty="0" smtClean="0">
                <a:solidFill>
                  <a:schemeClr val="tx1"/>
                </a:solidFill>
                <a:latin typeface="+mn-lt"/>
                <a:ea typeface="+mn-ea"/>
                <a:cs typeface="+mn-cs"/>
              </a:rPr>
              <a:t>对</a:t>
            </a:r>
            <a:r>
              <a:rPr lang="zh-CN" altLang="zh-CN" dirty="0">
                <a:solidFill>
                  <a:schemeClr val="tx1"/>
                </a:solidFill>
                <a:latin typeface="+mn-lt"/>
                <a:ea typeface="+mn-ea"/>
                <a:cs typeface="+mn-cs"/>
              </a:rPr>
              <a:t>多次使用的</a:t>
            </a:r>
            <a:r>
              <a:rPr lang="en-US" altLang="zh-CN" dirty="0">
                <a:solidFill>
                  <a:schemeClr val="tx1"/>
                </a:solidFill>
                <a:latin typeface="+mn-lt"/>
                <a:ea typeface="+mn-ea"/>
                <a:cs typeface="+mn-cs"/>
              </a:rPr>
              <a:t>RDD</a:t>
            </a:r>
            <a:r>
              <a:rPr lang="zh-CN" altLang="zh-CN" dirty="0">
                <a:solidFill>
                  <a:schemeClr val="tx1"/>
                </a:solidFill>
                <a:latin typeface="+mn-lt"/>
                <a:ea typeface="+mn-ea"/>
                <a:cs typeface="+mn-cs"/>
              </a:rPr>
              <a:t>进行持久化</a:t>
            </a:r>
            <a:r>
              <a:rPr lang="zh-CN" altLang="en-US" dirty="0" smtClean="0"/>
              <a:t>。</a:t>
            </a:r>
            <a:endParaRPr lang="en-US" altLang="zh-CN" dirty="0" smtClean="0"/>
          </a:p>
          <a:p>
            <a:pPr>
              <a:buFont typeface="Wingdings" panose="05000000000000000000" pitchFamily="2" charset="2"/>
              <a:buChar char="Ø"/>
            </a:pPr>
            <a:r>
              <a:rPr lang="zh-CN" altLang="zh-CN" sz="2800" dirty="0">
                <a:solidFill>
                  <a:schemeClr val="tx1"/>
                </a:solidFill>
                <a:latin typeface="+mn-lt"/>
                <a:ea typeface="+mn-ea"/>
                <a:cs typeface="+mn-cs"/>
              </a:rPr>
              <a:t>要保证对一个</a:t>
            </a:r>
            <a:r>
              <a:rPr lang="en-US" altLang="zh-CN" sz="2800" dirty="0">
                <a:solidFill>
                  <a:schemeClr val="tx1"/>
                </a:solidFill>
                <a:latin typeface="+mn-lt"/>
                <a:ea typeface="+mn-ea"/>
                <a:cs typeface="+mn-cs"/>
              </a:rPr>
              <a:t>RDD</a:t>
            </a:r>
            <a:r>
              <a:rPr lang="zh-CN" altLang="zh-CN" sz="2800" dirty="0">
                <a:solidFill>
                  <a:schemeClr val="tx1"/>
                </a:solidFill>
                <a:latin typeface="+mn-lt"/>
                <a:ea typeface="+mn-ea"/>
                <a:cs typeface="+mn-cs"/>
              </a:rPr>
              <a:t>执行多次算子操作时，这个</a:t>
            </a:r>
            <a:r>
              <a:rPr lang="en-US" altLang="zh-CN" sz="2800" dirty="0">
                <a:solidFill>
                  <a:schemeClr val="tx1"/>
                </a:solidFill>
                <a:latin typeface="+mn-lt"/>
                <a:ea typeface="+mn-ea"/>
                <a:cs typeface="+mn-cs"/>
              </a:rPr>
              <a:t>RDD</a:t>
            </a:r>
            <a:r>
              <a:rPr lang="zh-CN" altLang="zh-CN" sz="2800" dirty="0">
                <a:solidFill>
                  <a:schemeClr val="tx1"/>
                </a:solidFill>
                <a:latin typeface="+mn-lt"/>
                <a:ea typeface="+mn-ea"/>
                <a:cs typeface="+mn-cs"/>
              </a:rPr>
              <a:t>本身仅仅被计算一次</a:t>
            </a:r>
            <a:r>
              <a:rPr lang="zh-CN" altLang="en-US" sz="2800" dirty="0" smtClean="0">
                <a:solidFill>
                  <a:schemeClr val="tx1"/>
                </a:solidFill>
                <a:latin typeface="+mn-lt"/>
                <a:ea typeface="+mn-ea"/>
                <a:cs typeface="+mn-cs"/>
              </a:rPr>
              <a:t>。</a:t>
            </a:r>
            <a:r>
              <a:rPr lang="zh-CN" altLang="zh-CN" sz="2400" dirty="0">
                <a:solidFill>
                  <a:schemeClr val="tx1"/>
                </a:solidFill>
                <a:latin typeface="+mn-lt"/>
                <a:ea typeface="+mn-ea"/>
                <a:cs typeface="+mn-cs"/>
              </a:rPr>
              <a:t>对多次使用的</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进行持久化</a:t>
            </a:r>
            <a:r>
              <a:rPr lang="zh-CN" altLang="zh-CN" sz="2400" dirty="0" smtClean="0">
                <a:solidFill>
                  <a:schemeClr val="tx1"/>
                </a:solidFill>
                <a:latin typeface="+mn-lt"/>
                <a:ea typeface="+mn-ea"/>
                <a:cs typeface="+mn-cs"/>
              </a:rPr>
              <a:t>。以后</a:t>
            </a:r>
            <a:r>
              <a:rPr lang="zh-CN" altLang="zh-CN" sz="2400" dirty="0">
                <a:solidFill>
                  <a:schemeClr val="tx1"/>
                </a:solidFill>
                <a:latin typeface="+mn-lt"/>
                <a:ea typeface="+mn-ea"/>
                <a:cs typeface="+mn-cs"/>
              </a:rPr>
              <a:t>每次对这个</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进行算子操作时，都会直接从内存或磁盘中提取持久化的</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数据，然后执行算子，而不会从源头处重新计算一遍这个</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，再执行算子</a:t>
            </a:r>
            <a:r>
              <a:rPr lang="zh-CN" altLang="zh-CN" sz="2400" dirty="0" smtClean="0">
                <a:solidFill>
                  <a:schemeClr val="tx1"/>
                </a:solidFill>
                <a:latin typeface="+mn-lt"/>
                <a:ea typeface="+mn-ea"/>
                <a:cs typeface="+mn-cs"/>
              </a:rPr>
              <a:t>操作</a:t>
            </a:r>
            <a:r>
              <a:rPr lang="zh-CN" altLang="en-US"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a:buNone/>
            </a:pPr>
            <a:r>
              <a:rPr lang="en-US" altLang="zh-CN" sz="2000" dirty="0" err="1" smtClean="0"/>
              <a:t>val</a:t>
            </a:r>
            <a:r>
              <a:rPr lang="en-US" altLang="zh-CN" sz="2000" dirty="0" smtClean="0"/>
              <a:t> rdd1 =</a:t>
            </a:r>
            <a:r>
              <a:rPr lang="en-US" altLang="zh-CN" sz="2000" dirty="0" err="1" smtClean="0"/>
              <a:t>sc.textFile</a:t>
            </a:r>
            <a:r>
              <a:rPr lang="en-US" altLang="zh-CN" sz="2000" dirty="0" smtClean="0"/>
              <a:t>(“/data/hello.txt”).cache()</a:t>
            </a:r>
            <a:r>
              <a:rPr lang="zh-CN" altLang="en-US" sz="2000" dirty="0" smtClean="0"/>
              <a:t>或</a:t>
            </a:r>
            <a:endParaRPr lang="en-US" altLang="zh-CN" sz="2000" dirty="0" smtClean="0"/>
          </a:p>
          <a:p>
            <a:pPr>
              <a:buNone/>
            </a:pPr>
            <a:r>
              <a:rPr lang="en-US" altLang="zh-CN" sz="2000" dirty="0" smtClean="0">
                <a:solidFill>
                  <a:schemeClr val="tx1"/>
                </a:solidFill>
                <a:latin typeface="+mn-lt"/>
                <a:ea typeface="+mn-ea"/>
                <a:cs typeface="+mn-cs"/>
              </a:rPr>
              <a:t>			.</a:t>
            </a:r>
            <a:r>
              <a:rPr lang="en-US" altLang="zh-CN" sz="2000" dirty="0">
                <a:solidFill>
                  <a:schemeClr val="tx1"/>
                </a:solidFill>
                <a:latin typeface="+mn-lt"/>
                <a:ea typeface="+mn-ea"/>
                <a:cs typeface="+mn-cs"/>
              </a:rPr>
              <a:t>persist(</a:t>
            </a:r>
            <a:r>
              <a:rPr lang="en-US" altLang="zh-CN" sz="2000" dirty="0" err="1">
                <a:solidFill>
                  <a:schemeClr val="tx1"/>
                </a:solidFill>
                <a:latin typeface="+mn-lt"/>
                <a:ea typeface="+mn-ea"/>
                <a:cs typeface="+mn-cs"/>
              </a:rPr>
              <a:t>StorageLevel.MEMORY_AND_DISK_SER</a:t>
            </a:r>
            <a:r>
              <a:rPr lang="en-US" altLang="zh-CN" sz="2000" dirty="0">
                <a:solidFill>
                  <a:schemeClr val="tx1"/>
                </a:solidFill>
                <a:latin typeface="+mn-lt"/>
                <a:ea typeface="+mn-ea"/>
                <a:cs typeface="+mn-cs"/>
              </a:rPr>
              <a:t>)</a:t>
            </a:r>
            <a:endParaRPr lang="en-US" altLang="zh-CN" sz="2000" dirty="0" smtClean="0"/>
          </a:p>
          <a:p>
            <a:pPr>
              <a:buNone/>
            </a:pPr>
            <a:r>
              <a:rPr lang="en-US" altLang="zh-CN" sz="2000" dirty="0" smtClean="0"/>
              <a:t> </a:t>
            </a:r>
            <a:r>
              <a:rPr lang="en-US" altLang="zh-CN" sz="2000" dirty="0" err="1" smtClean="0"/>
              <a:t>val</a:t>
            </a:r>
            <a:r>
              <a:rPr lang="en-US" altLang="zh-CN" sz="2000" dirty="0" smtClean="0"/>
              <a:t> </a:t>
            </a:r>
            <a:r>
              <a:rPr lang="en-US" altLang="zh-CN" sz="2000" dirty="0" err="1" smtClean="0"/>
              <a:t>maprdd</a:t>
            </a:r>
            <a:r>
              <a:rPr lang="en-US" altLang="zh-CN" sz="2000" dirty="0" smtClean="0"/>
              <a:t>=rdd1.map(...) </a:t>
            </a:r>
          </a:p>
          <a:p>
            <a:pPr>
              <a:buNone/>
            </a:pPr>
            <a:r>
              <a:rPr lang="en-US" altLang="zh-CN" sz="2000" dirty="0" err="1" smtClean="0"/>
              <a:t>val</a:t>
            </a:r>
            <a:r>
              <a:rPr lang="en-US" altLang="zh-CN" sz="2000" dirty="0" smtClean="0"/>
              <a:t> v</a:t>
            </a:r>
            <a:r>
              <a:rPr lang="en-US" altLang="zh-CN" sz="2000" dirty="0"/>
              <a:t>1</a:t>
            </a:r>
            <a:r>
              <a:rPr lang="en-US" altLang="zh-CN" sz="2000" dirty="0" smtClean="0"/>
              <a:t>=rdd1.reduce(...)</a:t>
            </a:r>
          </a:p>
          <a:p>
            <a:pPr>
              <a:buNone/>
            </a:pPr>
            <a:endParaRPr lang="en-US" altLang="zh-CN" sz="2000" dirty="0" smtClean="0"/>
          </a:p>
          <a:p>
            <a:pPr>
              <a:buNone/>
            </a:pPr>
            <a:endParaRPr lang="zh-CN" altLang="en-US" sz="2000" dirty="0"/>
          </a:p>
        </p:txBody>
      </p:sp>
    </p:spTree>
    <p:extLst>
      <p:ext uri="{BB962C8B-B14F-4D97-AF65-F5344CB8AC3E}">
        <p14:creationId xmlns:p14="http://schemas.microsoft.com/office/powerpoint/2010/main" val="2947613864"/>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lvl="0" indent="-514350">
              <a:buClr>
                <a:srgbClr val="76B749"/>
              </a:buClr>
              <a:buSzPct val="100000"/>
              <a:buNone/>
            </a:pPr>
            <a:r>
              <a:rPr lang="en-US" altLang="zh-CN" dirty="0" smtClean="0">
                <a:solidFill>
                  <a:schemeClr val="tx1"/>
                </a:solidFill>
                <a:latin typeface="+mn-lt"/>
                <a:ea typeface="+mn-ea"/>
                <a:cs typeface="+mn-cs"/>
              </a:rPr>
              <a:t>3.</a:t>
            </a:r>
            <a:r>
              <a:rPr lang="zh-CN" altLang="zh-CN" dirty="0" smtClean="0">
                <a:solidFill>
                  <a:schemeClr val="tx1"/>
                </a:solidFill>
                <a:latin typeface="+mn-lt"/>
                <a:ea typeface="+mn-ea"/>
                <a:cs typeface="+mn-cs"/>
              </a:rPr>
              <a:t>尽量</a:t>
            </a:r>
            <a:r>
              <a:rPr lang="zh-CN" altLang="zh-CN" dirty="0">
                <a:solidFill>
                  <a:schemeClr val="tx1"/>
                </a:solidFill>
                <a:latin typeface="+mn-lt"/>
                <a:ea typeface="+mn-ea"/>
                <a:cs typeface="+mn-cs"/>
              </a:rPr>
              <a:t>避免使用</a:t>
            </a:r>
            <a:r>
              <a:rPr lang="en-US" altLang="zh-CN" dirty="0">
                <a:solidFill>
                  <a:schemeClr val="tx1"/>
                </a:solidFill>
                <a:latin typeface="+mn-lt"/>
                <a:ea typeface="+mn-ea"/>
                <a:cs typeface="+mn-cs"/>
              </a:rPr>
              <a:t>shuffle</a:t>
            </a:r>
            <a:r>
              <a:rPr lang="zh-CN" altLang="zh-CN" dirty="0">
                <a:solidFill>
                  <a:schemeClr val="tx1"/>
                </a:solidFill>
                <a:latin typeface="+mn-lt"/>
                <a:ea typeface="+mn-ea"/>
                <a:cs typeface="+mn-cs"/>
              </a:rPr>
              <a:t>类算子</a:t>
            </a:r>
            <a:r>
              <a:rPr lang="zh-CN" altLang="en-US" dirty="0" smtClean="0">
                <a:solidFill>
                  <a:srgbClr val="000000"/>
                </a:solidFill>
              </a:rPr>
              <a:t>。</a:t>
            </a:r>
            <a:endParaRPr lang="en-US" altLang="zh-CN" sz="2800" dirty="0" smtClean="0">
              <a:solidFill>
                <a:schemeClr val="tx1"/>
              </a:solidFill>
              <a:latin typeface="+mn-lt"/>
              <a:ea typeface="+mn-ea"/>
              <a:cs typeface="+mn-cs"/>
            </a:endParaRPr>
          </a:p>
          <a:p>
            <a:pPr>
              <a:buFont typeface="Wingdings" panose="05000000000000000000" pitchFamily="2" charset="2"/>
              <a:buChar char="Ø"/>
            </a:pPr>
            <a:r>
              <a:rPr lang="zh-CN" altLang="en-US" sz="2400" dirty="0" smtClean="0">
                <a:solidFill>
                  <a:schemeClr val="tx1"/>
                </a:solidFill>
                <a:latin typeface="+mn-lt"/>
                <a:ea typeface="+mn-ea"/>
                <a:cs typeface="+mn-cs"/>
              </a:rPr>
              <a:t>能用</a:t>
            </a:r>
            <a:r>
              <a:rPr lang="en-US" altLang="zh-CN" sz="2400" dirty="0" smtClean="0">
                <a:solidFill>
                  <a:schemeClr val="tx1"/>
                </a:solidFill>
                <a:latin typeface="+mn-lt"/>
                <a:ea typeface="+mn-ea"/>
                <a:cs typeface="+mn-cs"/>
              </a:rPr>
              <a:t>map</a:t>
            </a:r>
            <a:r>
              <a:rPr lang="zh-CN" altLang="en-US" sz="2400" dirty="0" smtClean="0">
                <a:solidFill>
                  <a:schemeClr val="tx1"/>
                </a:solidFill>
                <a:latin typeface="+mn-lt"/>
                <a:ea typeface="+mn-ea"/>
                <a:cs typeface="+mn-cs"/>
              </a:rPr>
              <a:t>替换，就可不用</a:t>
            </a:r>
            <a:r>
              <a:rPr lang="en-US" altLang="zh-CN" sz="2400" dirty="0" smtClean="0">
                <a:solidFill>
                  <a:schemeClr val="tx1"/>
                </a:solidFill>
                <a:latin typeface="+mn-lt"/>
                <a:ea typeface="+mn-ea"/>
                <a:cs typeface="+mn-cs"/>
              </a:rPr>
              <a:t>shuffle</a:t>
            </a:r>
            <a:r>
              <a:rPr lang="zh-CN" altLang="en-US" sz="2400" dirty="0" smtClean="0">
                <a:solidFill>
                  <a:schemeClr val="tx1"/>
                </a:solidFill>
                <a:latin typeface="+mn-lt"/>
                <a:ea typeface="+mn-ea"/>
                <a:cs typeface="+mn-cs"/>
              </a:rPr>
              <a:t>算子</a:t>
            </a:r>
            <a:r>
              <a:rPr lang="zh-CN" altLang="en-US" sz="2400" dirty="0"/>
              <a:t>。</a:t>
            </a:r>
            <a:r>
              <a:rPr lang="zh-CN" altLang="zh-CN" sz="2400" dirty="0" smtClean="0">
                <a:solidFill>
                  <a:schemeClr val="tx1"/>
                </a:solidFill>
                <a:latin typeface="+mn-lt"/>
                <a:ea typeface="+mn-ea"/>
                <a:cs typeface="+mn-cs"/>
              </a:rPr>
              <a:t>因为</a:t>
            </a:r>
            <a:r>
              <a:rPr lang="en-US" altLang="zh-CN" sz="2400" dirty="0">
                <a:solidFill>
                  <a:schemeClr val="tx1"/>
                </a:solidFill>
                <a:latin typeface="+mn-lt"/>
                <a:ea typeface="+mn-ea"/>
                <a:cs typeface="+mn-cs"/>
              </a:rPr>
              <a:t>Spark</a:t>
            </a:r>
            <a:r>
              <a:rPr lang="zh-CN" altLang="zh-CN" sz="2400" dirty="0">
                <a:solidFill>
                  <a:schemeClr val="tx1"/>
                </a:solidFill>
                <a:latin typeface="+mn-lt"/>
                <a:ea typeface="+mn-ea"/>
                <a:cs typeface="+mn-cs"/>
              </a:rPr>
              <a:t>作业运行过程中，最消耗性能的地方就是</a:t>
            </a:r>
            <a:r>
              <a:rPr lang="en-US" altLang="zh-CN" sz="2400" dirty="0">
                <a:solidFill>
                  <a:schemeClr val="tx1"/>
                </a:solidFill>
                <a:latin typeface="+mn-lt"/>
                <a:ea typeface="+mn-ea"/>
                <a:cs typeface="+mn-cs"/>
              </a:rPr>
              <a:t>shuffle</a:t>
            </a:r>
            <a:r>
              <a:rPr lang="zh-CN" altLang="zh-CN" sz="2400" dirty="0">
                <a:solidFill>
                  <a:schemeClr val="tx1"/>
                </a:solidFill>
                <a:latin typeface="+mn-lt"/>
                <a:ea typeface="+mn-ea"/>
                <a:cs typeface="+mn-cs"/>
              </a:rPr>
              <a:t>过程。</a:t>
            </a:r>
            <a:r>
              <a:rPr lang="en-US" altLang="zh-CN" sz="2400" dirty="0">
                <a:solidFill>
                  <a:schemeClr val="tx1"/>
                </a:solidFill>
                <a:latin typeface="+mn-lt"/>
                <a:ea typeface="+mn-ea"/>
                <a:cs typeface="+mn-cs"/>
              </a:rPr>
              <a:t>shuffle</a:t>
            </a:r>
            <a:r>
              <a:rPr lang="zh-CN" altLang="zh-CN" sz="2400" dirty="0">
                <a:solidFill>
                  <a:schemeClr val="tx1"/>
                </a:solidFill>
                <a:latin typeface="+mn-lt"/>
                <a:ea typeface="+mn-ea"/>
                <a:cs typeface="+mn-cs"/>
              </a:rPr>
              <a:t>过程，简单来说，就是将分布在集群中多个节点上的同一个</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，拉取到同一个节点上，进行聚合或</a:t>
            </a:r>
            <a:r>
              <a:rPr lang="en-US" altLang="zh-CN" sz="2400" dirty="0">
                <a:solidFill>
                  <a:schemeClr val="tx1"/>
                </a:solidFill>
                <a:latin typeface="+mn-lt"/>
                <a:ea typeface="+mn-ea"/>
                <a:cs typeface="+mn-cs"/>
              </a:rPr>
              <a:t>join</a:t>
            </a:r>
            <a:r>
              <a:rPr lang="zh-CN" altLang="zh-CN" sz="2400" dirty="0">
                <a:solidFill>
                  <a:schemeClr val="tx1"/>
                </a:solidFill>
                <a:latin typeface="+mn-lt"/>
                <a:ea typeface="+mn-ea"/>
                <a:cs typeface="+mn-cs"/>
              </a:rPr>
              <a:t>等操作</a:t>
            </a:r>
            <a:r>
              <a:rPr lang="zh-CN" altLang="en-US"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0" indent="0">
              <a:buNone/>
            </a:pPr>
            <a:r>
              <a:rPr lang="en-US" altLang="zh-CN" sz="2000" dirty="0" err="1">
                <a:solidFill>
                  <a:schemeClr val="tx1"/>
                </a:solidFill>
                <a:latin typeface="+mn-lt"/>
                <a:ea typeface="+mn-ea"/>
                <a:cs typeface="+mn-cs"/>
              </a:rPr>
              <a:t>val</a:t>
            </a:r>
            <a:r>
              <a:rPr lang="en-US" altLang="zh-CN" sz="2000" dirty="0">
                <a:solidFill>
                  <a:schemeClr val="tx1"/>
                </a:solidFill>
                <a:latin typeface="+mn-lt"/>
                <a:ea typeface="+mn-ea"/>
                <a:cs typeface="+mn-cs"/>
              </a:rPr>
              <a:t> rdd3 = rdd1.join(rdd2</a:t>
            </a:r>
            <a:r>
              <a:rPr lang="en-US" altLang="zh-CN" sz="2000" dirty="0" smtClean="0">
                <a:solidFill>
                  <a:schemeClr val="tx1"/>
                </a:solidFill>
                <a:latin typeface="+mn-lt"/>
                <a:ea typeface="+mn-ea"/>
                <a:cs typeface="+mn-cs"/>
              </a:rPr>
              <a:t>)</a:t>
            </a:r>
          </a:p>
          <a:p>
            <a:pPr marL="0" indent="0">
              <a:buNone/>
            </a:pPr>
            <a:r>
              <a:rPr lang="zh-CN" altLang="zh-CN" sz="2000" dirty="0">
                <a:solidFill>
                  <a:schemeClr val="tx1"/>
                </a:solidFill>
                <a:latin typeface="+mn-lt"/>
                <a:ea typeface="+mn-ea"/>
                <a:cs typeface="+mn-cs"/>
              </a:rPr>
              <a:t>会导致</a:t>
            </a:r>
            <a:r>
              <a:rPr lang="en-US" altLang="zh-CN" sz="2000" dirty="0">
                <a:solidFill>
                  <a:schemeClr val="tx1"/>
                </a:solidFill>
                <a:latin typeface="+mn-lt"/>
                <a:ea typeface="+mn-ea"/>
                <a:cs typeface="+mn-cs"/>
              </a:rPr>
              <a:t>shuffle</a:t>
            </a:r>
            <a:r>
              <a:rPr lang="zh-CN" altLang="zh-CN" sz="2000" dirty="0" smtClean="0">
                <a:solidFill>
                  <a:schemeClr val="tx1"/>
                </a:solidFill>
                <a:latin typeface="+mn-lt"/>
                <a:ea typeface="+mn-ea"/>
                <a:cs typeface="+mn-cs"/>
              </a:rPr>
              <a:t>操作</a:t>
            </a:r>
            <a:r>
              <a:rPr lang="zh-CN" altLang="en-US" sz="2000" dirty="0" smtClean="0">
                <a:solidFill>
                  <a:schemeClr val="tx1"/>
                </a:solidFill>
                <a:latin typeface="+mn-lt"/>
                <a:ea typeface="+mn-ea"/>
                <a:cs typeface="+mn-cs"/>
              </a:rPr>
              <a:t>，</a:t>
            </a:r>
            <a:r>
              <a:rPr lang="zh-CN" altLang="zh-CN" sz="2000" dirty="0" smtClean="0">
                <a:solidFill>
                  <a:schemeClr val="tx1"/>
                </a:solidFill>
                <a:latin typeface="+mn-lt"/>
                <a:ea typeface="+mn-ea"/>
                <a:cs typeface="+mn-cs"/>
              </a:rPr>
              <a:t>因为</a:t>
            </a:r>
            <a:r>
              <a:rPr lang="zh-CN" altLang="zh-CN" sz="2000" dirty="0">
                <a:solidFill>
                  <a:schemeClr val="tx1"/>
                </a:solidFill>
                <a:latin typeface="+mn-lt"/>
                <a:ea typeface="+mn-ea"/>
                <a:cs typeface="+mn-cs"/>
              </a:rPr>
              <a:t>两个</a:t>
            </a:r>
            <a:r>
              <a:rPr lang="en-US" altLang="zh-CN" sz="2000" dirty="0">
                <a:solidFill>
                  <a:schemeClr val="tx1"/>
                </a:solidFill>
                <a:latin typeface="+mn-lt"/>
                <a:ea typeface="+mn-ea"/>
                <a:cs typeface="+mn-cs"/>
              </a:rPr>
              <a:t>RDD</a:t>
            </a:r>
            <a:r>
              <a:rPr lang="zh-CN" altLang="zh-CN" sz="2000" dirty="0">
                <a:solidFill>
                  <a:schemeClr val="tx1"/>
                </a:solidFill>
                <a:latin typeface="+mn-lt"/>
                <a:ea typeface="+mn-ea"/>
                <a:cs typeface="+mn-cs"/>
              </a:rPr>
              <a:t>中，相同的</a:t>
            </a:r>
            <a:r>
              <a:rPr lang="en-US" altLang="zh-CN" sz="2000" dirty="0">
                <a:solidFill>
                  <a:schemeClr val="tx1"/>
                </a:solidFill>
                <a:latin typeface="+mn-lt"/>
                <a:ea typeface="+mn-ea"/>
                <a:cs typeface="+mn-cs"/>
              </a:rPr>
              <a:t>key</a:t>
            </a:r>
            <a:r>
              <a:rPr lang="zh-CN" altLang="zh-CN" sz="2000" dirty="0">
                <a:solidFill>
                  <a:schemeClr val="tx1"/>
                </a:solidFill>
                <a:latin typeface="+mn-lt"/>
                <a:ea typeface="+mn-ea"/>
                <a:cs typeface="+mn-cs"/>
              </a:rPr>
              <a:t>都需要通过网络拉取到一个节点上，由一个</a:t>
            </a:r>
            <a:r>
              <a:rPr lang="en-US" altLang="zh-CN" sz="2000" dirty="0">
                <a:solidFill>
                  <a:schemeClr val="tx1"/>
                </a:solidFill>
                <a:latin typeface="+mn-lt"/>
                <a:ea typeface="+mn-ea"/>
                <a:cs typeface="+mn-cs"/>
              </a:rPr>
              <a:t>task</a:t>
            </a:r>
            <a:r>
              <a:rPr lang="zh-CN" altLang="zh-CN" sz="2000" dirty="0">
                <a:solidFill>
                  <a:schemeClr val="tx1"/>
                </a:solidFill>
                <a:latin typeface="+mn-lt"/>
                <a:ea typeface="+mn-ea"/>
                <a:cs typeface="+mn-cs"/>
              </a:rPr>
              <a:t>进行</a:t>
            </a:r>
            <a:r>
              <a:rPr lang="en-US" altLang="zh-CN" sz="2000" dirty="0">
                <a:solidFill>
                  <a:schemeClr val="tx1"/>
                </a:solidFill>
                <a:latin typeface="+mn-lt"/>
                <a:ea typeface="+mn-ea"/>
                <a:cs typeface="+mn-cs"/>
              </a:rPr>
              <a:t>join</a:t>
            </a:r>
            <a:r>
              <a:rPr lang="zh-CN" altLang="zh-CN" sz="2000" dirty="0" smtClean="0">
                <a:solidFill>
                  <a:schemeClr val="tx1"/>
                </a:solidFill>
                <a:latin typeface="+mn-lt"/>
                <a:ea typeface="+mn-ea"/>
                <a:cs typeface="+mn-cs"/>
              </a:rPr>
              <a:t>操作</a:t>
            </a:r>
            <a:r>
              <a:rPr lang="zh-CN" altLang="en-US" sz="2000" dirty="0"/>
              <a:t>。</a:t>
            </a:r>
            <a:endParaRPr lang="en-US" altLang="zh-CN" sz="2000" dirty="0" smtClean="0"/>
          </a:p>
          <a:p>
            <a:pPr>
              <a:buNone/>
            </a:pPr>
            <a:endParaRPr lang="zh-CN" altLang="en-US" sz="2000" dirty="0"/>
          </a:p>
        </p:txBody>
      </p:sp>
    </p:spTree>
    <p:extLst>
      <p:ext uri="{BB962C8B-B14F-4D97-AF65-F5344CB8AC3E}">
        <p14:creationId xmlns:p14="http://schemas.microsoft.com/office/powerpoint/2010/main" val="29856059"/>
      </p:ext>
    </p:extLst>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lvl="0" indent="-514350">
              <a:buClr>
                <a:srgbClr val="76B749"/>
              </a:buClr>
              <a:buSzPct val="100000"/>
              <a:buNone/>
            </a:pPr>
            <a:r>
              <a:rPr lang="en-US" altLang="zh-CN" dirty="0" smtClean="0">
                <a:solidFill>
                  <a:schemeClr val="tx1"/>
                </a:solidFill>
                <a:latin typeface="+mn-lt"/>
                <a:ea typeface="+mn-ea"/>
                <a:cs typeface="+mn-cs"/>
              </a:rPr>
              <a:t>3.</a:t>
            </a:r>
            <a:r>
              <a:rPr lang="zh-CN" altLang="zh-CN" dirty="0" smtClean="0">
                <a:solidFill>
                  <a:schemeClr val="tx1"/>
                </a:solidFill>
                <a:latin typeface="+mn-lt"/>
                <a:ea typeface="+mn-ea"/>
                <a:cs typeface="+mn-cs"/>
              </a:rPr>
              <a:t>尽量</a:t>
            </a:r>
            <a:r>
              <a:rPr lang="zh-CN" altLang="zh-CN" dirty="0">
                <a:solidFill>
                  <a:schemeClr val="tx1"/>
                </a:solidFill>
                <a:latin typeface="+mn-lt"/>
                <a:ea typeface="+mn-ea"/>
                <a:cs typeface="+mn-cs"/>
              </a:rPr>
              <a:t>避免使用</a:t>
            </a:r>
            <a:r>
              <a:rPr lang="en-US" altLang="zh-CN" dirty="0">
                <a:solidFill>
                  <a:schemeClr val="tx1"/>
                </a:solidFill>
                <a:latin typeface="+mn-lt"/>
                <a:ea typeface="+mn-ea"/>
                <a:cs typeface="+mn-cs"/>
              </a:rPr>
              <a:t>shuffle</a:t>
            </a:r>
            <a:r>
              <a:rPr lang="zh-CN" altLang="zh-CN" dirty="0">
                <a:solidFill>
                  <a:schemeClr val="tx1"/>
                </a:solidFill>
                <a:latin typeface="+mn-lt"/>
                <a:ea typeface="+mn-ea"/>
                <a:cs typeface="+mn-cs"/>
              </a:rPr>
              <a:t>类算子</a:t>
            </a:r>
            <a:r>
              <a:rPr lang="zh-CN" altLang="en-US" dirty="0" smtClean="0">
                <a:solidFill>
                  <a:srgbClr val="000000"/>
                </a:solidFill>
              </a:rPr>
              <a:t>。</a:t>
            </a:r>
            <a:endParaRPr lang="en-US" altLang="zh-CN" dirty="0" smtClean="0">
              <a:solidFill>
                <a:srgbClr val="000000"/>
              </a:solidFill>
            </a:endParaRPr>
          </a:p>
          <a:p>
            <a:pPr lvl="0">
              <a:buClr>
                <a:srgbClr val="76B749"/>
              </a:buClr>
              <a:buSzPct val="100000"/>
              <a:buFont typeface="Wingdings" panose="05000000000000000000" pitchFamily="2" charset="2"/>
              <a:buChar char="Ø"/>
            </a:pPr>
            <a:r>
              <a:rPr lang="en-US" altLang="zh-CN" sz="2800" dirty="0" err="1">
                <a:solidFill>
                  <a:schemeClr val="tx1"/>
                </a:solidFill>
                <a:latin typeface="+mn-lt"/>
                <a:ea typeface="+mn-ea"/>
                <a:cs typeface="+mn-cs"/>
              </a:rPr>
              <a:t>Broadcast+map</a:t>
            </a:r>
            <a:r>
              <a:rPr lang="zh-CN" altLang="zh-CN" sz="2800" dirty="0">
                <a:solidFill>
                  <a:schemeClr val="tx1"/>
                </a:solidFill>
                <a:latin typeface="+mn-lt"/>
                <a:ea typeface="+mn-ea"/>
                <a:cs typeface="+mn-cs"/>
              </a:rPr>
              <a:t>的</a:t>
            </a:r>
            <a:r>
              <a:rPr lang="en-US" altLang="zh-CN" sz="2800" dirty="0">
                <a:solidFill>
                  <a:schemeClr val="tx1"/>
                </a:solidFill>
                <a:latin typeface="+mn-lt"/>
                <a:ea typeface="+mn-ea"/>
                <a:cs typeface="+mn-cs"/>
              </a:rPr>
              <a:t>join</a:t>
            </a:r>
            <a:r>
              <a:rPr lang="zh-CN" altLang="zh-CN" sz="2800" dirty="0">
                <a:solidFill>
                  <a:schemeClr val="tx1"/>
                </a:solidFill>
                <a:latin typeface="+mn-lt"/>
                <a:ea typeface="+mn-ea"/>
                <a:cs typeface="+mn-cs"/>
              </a:rPr>
              <a:t>操作，不会导致</a:t>
            </a:r>
            <a:r>
              <a:rPr lang="en-US" altLang="zh-CN" sz="2800" dirty="0">
                <a:solidFill>
                  <a:schemeClr val="tx1"/>
                </a:solidFill>
                <a:latin typeface="+mn-lt"/>
                <a:ea typeface="+mn-ea"/>
                <a:cs typeface="+mn-cs"/>
              </a:rPr>
              <a:t>shuffle</a:t>
            </a:r>
            <a:r>
              <a:rPr lang="zh-CN" altLang="zh-CN" sz="2800" dirty="0" smtClean="0">
                <a:solidFill>
                  <a:schemeClr val="tx1"/>
                </a:solidFill>
                <a:latin typeface="+mn-lt"/>
                <a:ea typeface="+mn-ea"/>
                <a:cs typeface="+mn-cs"/>
              </a:rPr>
              <a:t>操作</a:t>
            </a:r>
            <a:r>
              <a:rPr lang="zh-CN" altLang="en-US" sz="2800" dirty="0" smtClean="0">
                <a:solidFill>
                  <a:schemeClr val="tx1"/>
                </a:solidFill>
                <a:latin typeface="+mn-lt"/>
                <a:ea typeface="+mn-ea"/>
                <a:cs typeface="+mn-cs"/>
              </a:rPr>
              <a:t>。</a:t>
            </a:r>
            <a:endParaRPr lang="en-US" altLang="zh-CN" sz="2800" dirty="0" smtClean="0">
              <a:solidFill>
                <a:schemeClr val="tx1"/>
              </a:solidFill>
              <a:latin typeface="+mn-lt"/>
              <a:ea typeface="+mn-ea"/>
              <a:cs typeface="+mn-cs"/>
            </a:endParaRPr>
          </a:p>
          <a:p>
            <a:pPr marL="514350" lvl="0" indent="-514350">
              <a:buClr>
                <a:srgbClr val="76B749"/>
              </a:buClr>
              <a:buSzPct val="100000"/>
              <a:buNone/>
            </a:pPr>
            <a:r>
              <a:rPr lang="en-US" altLang="zh-CN" sz="2000" dirty="0">
                <a:solidFill>
                  <a:schemeClr val="tx1"/>
                </a:solidFill>
                <a:latin typeface="+mn-lt"/>
                <a:ea typeface="+mn-ea"/>
                <a:cs typeface="+mn-cs"/>
              </a:rPr>
              <a:t>// </a:t>
            </a:r>
            <a:r>
              <a:rPr lang="zh-CN" altLang="zh-CN" sz="2000" dirty="0">
                <a:solidFill>
                  <a:schemeClr val="tx1"/>
                </a:solidFill>
                <a:latin typeface="+mn-lt"/>
                <a:ea typeface="+mn-ea"/>
                <a:cs typeface="+mn-cs"/>
              </a:rPr>
              <a:t>使用</a:t>
            </a:r>
            <a:r>
              <a:rPr lang="en-US" altLang="zh-CN" sz="2000" dirty="0">
                <a:solidFill>
                  <a:schemeClr val="tx1"/>
                </a:solidFill>
                <a:latin typeface="+mn-lt"/>
                <a:ea typeface="+mn-ea"/>
                <a:cs typeface="+mn-cs"/>
              </a:rPr>
              <a:t>Broadcast</a:t>
            </a:r>
            <a:r>
              <a:rPr lang="zh-CN" altLang="zh-CN" sz="2000" dirty="0">
                <a:solidFill>
                  <a:schemeClr val="tx1"/>
                </a:solidFill>
                <a:latin typeface="+mn-lt"/>
                <a:ea typeface="+mn-ea"/>
                <a:cs typeface="+mn-cs"/>
              </a:rPr>
              <a:t>将一个数据量较小的</a:t>
            </a:r>
            <a:r>
              <a:rPr lang="en-US" altLang="zh-CN" sz="2000" dirty="0">
                <a:solidFill>
                  <a:schemeClr val="tx1"/>
                </a:solidFill>
                <a:latin typeface="+mn-lt"/>
                <a:ea typeface="+mn-ea"/>
                <a:cs typeface="+mn-cs"/>
              </a:rPr>
              <a:t>RDD</a:t>
            </a:r>
            <a:r>
              <a:rPr lang="zh-CN" altLang="zh-CN" sz="2000" dirty="0">
                <a:solidFill>
                  <a:schemeClr val="tx1"/>
                </a:solidFill>
                <a:latin typeface="+mn-lt"/>
                <a:ea typeface="+mn-ea"/>
                <a:cs typeface="+mn-cs"/>
              </a:rPr>
              <a:t>作为广播变量</a:t>
            </a:r>
            <a:endParaRPr lang="en-US" altLang="zh-CN" sz="2000" dirty="0" smtClean="0">
              <a:solidFill>
                <a:schemeClr val="tx1"/>
              </a:solidFill>
              <a:latin typeface="+mn-lt"/>
              <a:ea typeface="+mn-ea"/>
              <a:cs typeface="+mn-cs"/>
            </a:endParaRPr>
          </a:p>
          <a:p>
            <a:pPr>
              <a:buNone/>
            </a:pPr>
            <a:r>
              <a:rPr lang="en-US" altLang="zh-CN" sz="2000" dirty="0" err="1">
                <a:solidFill>
                  <a:schemeClr val="tx1"/>
                </a:solidFill>
                <a:latin typeface="+mn-lt"/>
                <a:ea typeface="+mn-ea"/>
                <a:cs typeface="+mn-cs"/>
              </a:rPr>
              <a:t>val</a:t>
            </a:r>
            <a:r>
              <a:rPr lang="en-US" altLang="zh-CN" sz="2000" dirty="0">
                <a:solidFill>
                  <a:schemeClr val="tx1"/>
                </a:solidFill>
                <a:latin typeface="+mn-lt"/>
                <a:ea typeface="+mn-ea"/>
                <a:cs typeface="+mn-cs"/>
              </a:rPr>
              <a:t> rdd2Data = rdd2.collect</a:t>
            </a:r>
            <a:r>
              <a:rPr lang="en-US" altLang="zh-CN" sz="2000" dirty="0" smtClean="0">
                <a:solidFill>
                  <a:schemeClr val="tx1"/>
                </a:solidFill>
                <a:latin typeface="+mn-lt"/>
                <a:ea typeface="+mn-ea"/>
                <a:cs typeface="+mn-cs"/>
              </a:rPr>
              <a:t>()</a:t>
            </a:r>
          </a:p>
          <a:p>
            <a:pPr>
              <a:buNone/>
            </a:pPr>
            <a:r>
              <a:rPr lang="en-US" altLang="zh-CN" sz="2000" dirty="0" err="1">
                <a:solidFill>
                  <a:schemeClr val="tx1"/>
                </a:solidFill>
                <a:latin typeface="+mn-lt"/>
                <a:ea typeface="+mn-ea"/>
                <a:cs typeface="+mn-cs"/>
              </a:rPr>
              <a:t>val</a:t>
            </a:r>
            <a:r>
              <a:rPr lang="en-US" altLang="zh-CN" sz="2000" dirty="0">
                <a:solidFill>
                  <a:schemeClr val="tx1"/>
                </a:solidFill>
                <a:latin typeface="+mn-lt"/>
                <a:ea typeface="+mn-ea"/>
                <a:cs typeface="+mn-cs"/>
              </a:rPr>
              <a:t> rdd2DataBroadcast = </a:t>
            </a:r>
            <a:r>
              <a:rPr lang="en-US" altLang="zh-CN" sz="2000" dirty="0" err="1">
                <a:solidFill>
                  <a:schemeClr val="tx1"/>
                </a:solidFill>
                <a:latin typeface="+mn-lt"/>
                <a:ea typeface="+mn-ea"/>
                <a:cs typeface="+mn-cs"/>
              </a:rPr>
              <a:t>sc.broadcast</a:t>
            </a:r>
            <a:r>
              <a:rPr lang="en-US" altLang="zh-CN" sz="2000" dirty="0">
                <a:solidFill>
                  <a:schemeClr val="tx1"/>
                </a:solidFill>
                <a:latin typeface="+mn-lt"/>
                <a:ea typeface="+mn-ea"/>
                <a:cs typeface="+mn-cs"/>
              </a:rPr>
              <a:t>(rdd2Data)</a:t>
            </a:r>
            <a:endParaRPr lang="en-US" altLang="zh-CN" sz="2000" b="1" dirty="0" smtClean="0">
              <a:solidFill>
                <a:schemeClr val="tx1"/>
              </a:solidFill>
              <a:latin typeface="+mn-lt"/>
              <a:ea typeface="+mn-ea"/>
              <a:cs typeface="+mn-cs"/>
            </a:endParaRPr>
          </a:p>
          <a:p>
            <a:pPr>
              <a:buNone/>
            </a:pPr>
            <a:r>
              <a:rPr lang="en-US" altLang="zh-CN" sz="2000" dirty="0" err="1">
                <a:solidFill>
                  <a:schemeClr val="tx1"/>
                </a:solidFill>
                <a:latin typeface="+mn-lt"/>
                <a:ea typeface="+mn-ea"/>
                <a:cs typeface="+mn-cs"/>
              </a:rPr>
              <a:t>val</a:t>
            </a:r>
            <a:r>
              <a:rPr lang="en-US" altLang="zh-CN" sz="2000" dirty="0">
                <a:solidFill>
                  <a:schemeClr val="tx1"/>
                </a:solidFill>
                <a:latin typeface="+mn-lt"/>
                <a:ea typeface="+mn-ea"/>
                <a:cs typeface="+mn-cs"/>
              </a:rPr>
              <a:t> rdd3 = rdd1.map(rdd2DataBroadcast</a:t>
            </a:r>
            <a:r>
              <a:rPr lang="en-US" altLang="zh-CN" sz="2000" dirty="0" smtClean="0">
                <a:solidFill>
                  <a:schemeClr val="tx1"/>
                </a:solidFill>
                <a:latin typeface="+mn-lt"/>
                <a:ea typeface="+mn-ea"/>
                <a:cs typeface="+mn-cs"/>
              </a:rPr>
              <a:t>...)</a:t>
            </a:r>
          </a:p>
          <a:p>
            <a:pPr>
              <a:buNone/>
            </a:pPr>
            <a:r>
              <a:rPr lang="en-US" altLang="zh-CN" sz="2000" dirty="0">
                <a:solidFill>
                  <a:schemeClr val="tx1"/>
                </a:solidFill>
                <a:latin typeface="+mn-lt"/>
                <a:ea typeface="+mn-ea"/>
                <a:cs typeface="+mn-cs"/>
              </a:rPr>
              <a:t>// </a:t>
            </a:r>
            <a:r>
              <a:rPr lang="zh-CN" altLang="zh-CN" sz="2000" dirty="0">
                <a:solidFill>
                  <a:schemeClr val="tx1"/>
                </a:solidFill>
                <a:latin typeface="+mn-lt"/>
                <a:ea typeface="+mn-ea"/>
                <a:cs typeface="+mn-cs"/>
              </a:rPr>
              <a:t>注意，以上操作，建议仅仅在</a:t>
            </a:r>
            <a:r>
              <a:rPr lang="en-US" altLang="zh-CN" sz="2000" dirty="0">
                <a:solidFill>
                  <a:schemeClr val="tx1"/>
                </a:solidFill>
                <a:latin typeface="+mn-lt"/>
                <a:ea typeface="+mn-ea"/>
                <a:cs typeface="+mn-cs"/>
              </a:rPr>
              <a:t>rdd2</a:t>
            </a:r>
            <a:r>
              <a:rPr lang="zh-CN" altLang="zh-CN" sz="2000" dirty="0">
                <a:solidFill>
                  <a:schemeClr val="tx1"/>
                </a:solidFill>
                <a:latin typeface="+mn-lt"/>
                <a:ea typeface="+mn-ea"/>
                <a:cs typeface="+mn-cs"/>
              </a:rPr>
              <a:t>的数据量比较少（比如几百</a:t>
            </a:r>
            <a:r>
              <a:rPr lang="en-US" altLang="zh-CN" sz="2000" dirty="0" smtClean="0">
                <a:solidFill>
                  <a:schemeClr val="tx1"/>
                </a:solidFill>
                <a:latin typeface="+mn-lt"/>
                <a:ea typeface="+mn-ea"/>
                <a:cs typeface="+mn-cs"/>
              </a:rPr>
              <a:t>M</a:t>
            </a:r>
            <a:r>
              <a:rPr lang="zh-CN" altLang="zh-CN" sz="2000" dirty="0" smtClean="0">
                <a:solidFill>
                  <a:schemeClr val="tx1"/>
                </a:solidFill>
                <a:latin typeface="+mn-lt"/>
                <a:ea typeface="+mn-ea"/>
                <a:cs typeface="+mn-cs"/>
              </a:rPr>
              <a:t>）</a:t>
            </a:r>
            <a:r>
              <a:rPr lang="zh-CN" altLang="zh-CN" sz="2000" dirty="0">
                <a:solidFill>
                  <a:schemeClr val="tx1"/>
                </a:solidFill>
                <a:latin typeface="+mn-lt"/>
                <a:ea typeface="+mn-ea"/>
                <a:cs typeface="+mn-cs"/>
              </a:rPr>
              <a:t>的情况下</a:t>
            </a:r>
            <a:r>
              <a:rPr lang="zh-CN" altLang="zh-CN" sz="2000" dirty="0" smtClean="0">
                <a:solidFill>
                  <a:schemeClr val="tx1"/>
                </a:solidFill>
                <a:latin typeface="+mn-lt"/>
                <a:ea typeface="+mn-ea"/>
                <a:cs typeface="+mn-cs"/>
              </a:rPr>
              <a:t>使用</a:t>
            </a:r>
            <a:r>
              <a:rPr lang="zh-CN" altLang="en-US" sz="2000" dirty="0" smtClean="0">
                <a:solidFill>
                  <a:schemeClr val="tx1"/>
                </a:solidFill>
                <a:latin typeface="+mn-lt"/>
                <a:ea typeface="+mn-ea"/>
                <a:cs typeface="+mn-cs"/>
              </a:rPr>
              <a:t>。</a:t>
            </a:r>
            <a:endParaRPr lang="zh-CN" altLang="en-US" sz="2000" dirty="0"/>
          </a:p>
        </p:txBody>
      </p:sp>
    </p:spTree>
    <p:extLst>
      <p:ext uri="{BB962C8B-B14F-4D97-AF65-F5344CB8AC3E}">
        <p14:creationId xmlns:p14="http://schemas.microsoft.com/office/powerpoint/2010/main" val="621809234"/>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lvl="0" indent="-514350">
              <a:buClr>
                <a:srgbClr val="76B749"/>
              </a:buClr>
              <a:buSzPct val="100000"/>
              <a:buNone/>
            </a:pPr>
            <a:r>
              <a:rPr lang="en-US" altLang="zh-CN" dirty="0" smtClean="0">
                <a:solidFill>
                  <a:schemeClr val="tx1"/>
                </a:solidFill>
                <a:latin typeface="+mn-lt"/>
                <a:ea typeface="+mn-ea"/>
                <a:cs typeface="+mn-cs"/>
              </a:rPr>
              <a:t>4.</a:t>
            </a:r>
            <a:r>
              <a:rPr lang="zh-CN" altLang="zh-CN" dirty="0" smtClean="0">
                <a:solidFill>
                  <a:schemeClr val="tx1"/>
                </a:solidFill>
                <a:latin typeface="+mn-lt"/>
                <a:ea typeface="+mn-ea"/>
                <a:cs typeface="+mn-cs"/>
              </a:rPr>
              <a:t>使用</a:t>
            </a:r>
            <a:r>
              <a:rPr lang="en-US" altLang="zh-CN" dirty="0" smtClean="0">
                <a:solidFill>
                  <a:schemeClr val="tx1"/>
                </a:solidFill>
                <a:latin typeface="+mn-lt"/>
                <a:ea typeface="+mn-ea"/>
                <a:cs typeface="+mn-cs"/>
              </a:rPr>
              <a:t>map</a:t>
            </a:r>
            <a:r>
              <a:rPr lang="zh-CN" altLang="en-US" dirty="0" smtClean="0">
                <a:solidFill>
                  <a:schemeClr val="tx1"/>
                </a:solidFill>
                <a:latin typeface="+mn-lt"/>
                <a:ea typeface="+mn-ea"/>
                <a:cs typeface="+mn-cs"/>
              </a:rPr>
              <a:t>端</a:t>
            </a:r>
            <a:r>
              <a:rPr lang="zh-CN" altLang="zh-CN" dirty="0" smtClean="0">
                <a:solidFill>
                  <a:schemeClr val="tx1"/>
                </a:solidFill>
                <a:latin typeface="+mn-lt"/>
                <a:ea typeface="+mn-ea"/>
                <a:cs typeface="+mn-cs"/>
              </a:rPr>
              <a:t>预聚合</a:t>
            </a:r>
            <a:r>
              <a:rPr lang="zh-CN" altLang="zh-CN" dirty="0">
                <a:solidFill>
                  <a:schemeClr val="tx1"/>
                </a:solidFill>
                <a:latin typeface="+mn-lt"/>
                <a:ea typeface="+mn-ea"/>
                <a:cs typeface="+mn-cs"/>
              </a:rPr>
              <a:t>的</a:t>
            </a:r>
            <a:r>
              <a:rPr lang="en-US" altLang="zh-CN" dirty="0">
                <a:solidFill>
                  <a:schemeClr val="tx1"/>
                </a:solidFill>
                <a:latin typeface="+mn-lt"/>
                <a:ea typeface="+mn-ea"/>
                <a:cs typeface="+mn-cs"/>
              </a:rPr>
              <a:t>shuffle</a:t>
            </a:r>
            <a:r>
              <a:rPr lang="zh-CN" altLang="zh-CN" dirty="0">
                <a:solidFill>
                  <a:schemeClr val="tx1"/>
                </a:solidFill>
                <a:latin typeface="+mn-lt"/>
                <a:ea typeface="+mn-ea"/>
                <a:cs typeface="+mn-cs"/>
              </a:rPr>
              <a:t>操作</a:t>
            </a:r>
            <a:r>
              <a:rPr lang="zh-CN" altLang="en-US" dirty="0" smtClean="0">
                <a:solidFill>
                  <a:srgbClr val="000000"/>
                </a:solidFill>
              </a:rPr>
              <a:t>。</a:t>
            </a:r>
            <a:endParaRPr lang="en-US" altLang="zh-CN" dirty="0" smtClean="0">
              <a:solidFill>
                <a:srgbClr val="000000"/>
              </a:solidFill>
            </a:endParaRPr>
          </a:p>
          <a:p>
            <a:pPr lvl="0">
              <a:buClr>
                <a:srgbClr val="76B749"/>
              </a:buClr>
              <a:buSzPct val="100000"/>
              <a:buFont typeface="Wingdings" panose="05000000000000000000" pitchFamily="2" charset="2"/>
              <a:buChar char="Ø"/>
            </a:pPr>
            <a:r>
              <a:rPr lang="zh-CN" altLang="zh-CN" sz="2800" dirty="0">
                <a:solidFill>
                  <a:schemeClr val="tx1"/>
                </a:solidFill>
                <a:latin typeface="+mn-lt"/>
                <a:ea typeface="+mn-ea"/>
                <a:cs typeface="+mn-cs"/>
              </a:rPr>
              <a:t>在每个节点本地对相同的</a:t>
            </a:r>
            <a:r>
              <a:rPr lang="en-US" altLang="zh-CN" sz="2800" dirty="0">
                <a:solidFill>
                  <a:schemeClr val="tx1"/>
                </a:solidFill>
                <a:latin typeface="+mn-lt"/>
                <a:ea typeface="+mn-ea"/>
                <a:cs typeface="+mn-cs"/>
              </a:rPr>
              <a:t>key</a:t>
            </a:r>
            <a:r>
              <a:rPr lang="zh-CN" altLang="zh-CN" sz="2800" dirty="0">
                <a:solidFill>
                  <a:schemeClr val="tx1"/>
                </a:solidFill>
                <a:latin typeface="+mn-lt"/>
                <a:ea typeface="+mn-ea"/>
                <a:cs typeface="+mn-cs"/>
              </a:rPr>
              <a:t>进行一次聚合</a:t>
            </a:r>
            <a:r>
              <a:rPr lang="zh-CN" altLang="zh-CN" sz="2800" dirty="0" smtClean="0">
                <a:solidFill>
                  <a:schemeClr val="tx1"/>
                </a:solidFill>
                <a:latin typeface="+mn-lt"/>
                <a:ea typeface="+mn-ea"/>
                <a:cs typeface="+mn-cs"/>
              </a:rPr>
              <a:t>操作。</a:t>
            </a:r>
            <a:r>
              <a:rPr lang="en-US" altLang="zh-CN" sz="2800" dirty="0" smtClean="0">
                <a:solidFill>
                  <a:schemeClr val="tx1"/>
                </a:solidFill>
                <a:latin typeface="+mn-lt"/>
                <a:ea typeface="+mn-ea"/>
                <a:cs typeface="+mn-cs"/>
              </a:rPr>
              <a:t> map</a:t>
            </a:r>
            <a:r>
              <a:rPr lang="zh-CN" altLang="en-US" sz="2800" dirty="0" smtClean="0">
                <a:solidFill>
                  <a:schemeClr val="tx1"/>
                </a:solidFill>
                <a:latin typeface="+mn-lt"/>
                <a:ea typeface="+mn-ea"/>
                <a:cs typeface="+mn-cs"/>
              </a:rPr>
              <a:t>端</a:t>
            </a:r>
            <a:r>
              <a:rPr lang="zh-CN" altLang="zh-CN" sz="2800" dirty="0" smtClean="0">
                <a:solidFill>
                  <a:schemeClr val="tx1"/>
                </a:solidFill>
                <a:latin typeface="+mn-lt"/>
                <a:ea typeface="+mn-ea"/>
                <a:cs typeface="+mn-cs"/>
              </a:rPr>
              <a:t>预聚合</a:t>
            </a:r>
            <a:r>
              <a:rPr lang="zh-CN" altLang="zh-CN" sz="2800" dirty="0">
                <a:solidFill>
                  <a:schemeClr val="tx1"/>
                </a:solidFill>
                <a:latin typeface="+mn-lt"/>
                <a:ea typeface="+mn-ea"/>
                <a:cs typeface="+mn-cs"/>
              </a:rPr>
              <a:t>之后，每个节点本地就只会有一条相同的</a:t>
            </a:r>
            <a:r>
              <a:rPr lang="en-US" altLang="zh-CN" sz="2800" dirty="0">
                <a:solidFill>
                  <a:schemeClr val="tx1"/>
                </a:solidFill>
                <a:latin typeface="+mn-lt"/>
                <a:ea typeface="+mn-ea"/>
                <a:cs typeface="+mn-cs"/>
              </a:rPr>
              <a:t>key</a:t>
            </a:r>
            <a:r>
              <a:rPr lang="zh-CN" altLang="en-US" sz="2800" dirty="0" smtClean="0">
                <a:solidFill>
                  <a:schemeClr val="tx1"/>
                </a:solidFill>
                <a:latin typeface="+mn-lt"/>
                <a:ea typeface="+mn-ea"/>
                <a:cs typeface="+mn-cs"/>
              </a:rPr>
              <a:t>。</a:t>
            </a:r>
            <a:r>
              <a:rPr lang="zh-CN" altLang="zh-CN" sz="2800" dirty="0">
                <a:solidFill>
                  <a:schemeClr val="tx1"/>
                </a:solidFill>
                <a:latin typeface="+mn-lt"/>
                <a:ea typeface="+mn-ea"/>
                <a:cs typeface="+mn-cs"/>
              </a:rPr>
              <a:t>其他节点在拉取所有节点上的相同</a:t>
            </a:r>
            <a:r>
              <a:rPr lang="en-US" altLang="zh-CN" sz="2800" dirty="0">
                <a:solidFill>
                  <a:schemeClr val="tx1"/>
                </a:solidFill>
                <a:latin typeface="+mn-lt"/>
                <a:ea typeface="+mn-ea"/>
                <a:cs typeface="+mn-cs"/>
              </a:rPr>
              <a:t>key</a:t>
            </a:r>
            <a:r>
              <a:rPr lang="zh-CN" altLang="zh-CN" sz="2800" dirty="0">
                <a:solidFill>
                  <a:schemeClr val="tx1"/>
                </a:solidFill>
                <a:latin typeface="+mn-lt"/>
                <a:ea typeface="+mn-ea"/>
                <a:cs typeface="+mn-cs"/>
              </a:rPr>
              <a:t>时，就会大大减少需要拉取的数据</a:t>
            </a:r>
            <a:r>
              <a:rPr lang="zh-CN" altLang="zh-CN" sz="2800" dirty="0" smtClean="0">
                <a:solidFill>
                  <a:schemeClr val="tx1"/>
                </a:solidFill>
                <a:latin typeface="+mn-lt"/>
                <a:ea typeface="+mn-ea"/>
                <a:cs typeface="+mn-cs"/>
              </a:rPr>
              <a:t>数量</a:t>
            </a:r>
            <a:r>
              <a:rPr lang="zh-CN" altLang="en-US" sz="2800" dirty="0" smtClean="0">
                <a:solidFill>
                  <a:schemeClr val="tx1"/>
                </a:solidFill>
                <a:latin typeface="+mn-lt"/>
                <a:ea typeface="+mn-ea"/>
                <a:cs typeface="+mn-cs"/>
              </a:rPr>
              <a:t>。</a:t>
            </a:r>
            <a:endParaRPr lang="en-US" altLang="zh-CN" sz="2800" dirty="0" smtClean="0">
              <a:solidFill>
                <a:schemeClr val="tx1"/>
              </a:solidFill>
              <a:latin typeface="+mn-lt"/>
              <a:ea typeface="+mn-ea"/>
              <a:cs typeface="+mn-cs"/>
            </a:endParaRPr>
          </a:p>
          <a:p>
            <a:pPr marL="514350" lvl="0" indent="-514350">
              <a:buClr>
                <a:srgbClr val="76B749"/>
              </a:buClr>
              <a:buSzPct val="100000"/>
              <a:buNone/>
            </a:pPr>
            <a:r>
              <a:rPr lang="en-US" altLang="zh-CN" sz="2000" dirty="0" smtClean="0">
                <a:solidFill>
                  <a:schemeClr val="tx1"/>
                </a:solidFill>
                <a:latin typeface="+mn-lt"/>
                <a:ea typeface="+mn-ea"/>
                <a:cs typeface="+mn-cs"/>
              </a:rPr>
              <a:t>//</a:t>
            </a:r>
            <a:r>
              <a:rPr lang="zh-CN" altLang="zh-CN" sz="2000" dirty="0">
                <a:solidFill>
                  <a:schemeClr val="tx1"/>
                </a:solidFill>
                <a:latin typeface="+mn-lt"/>
                <a:ea typeface="+mn-ea"/>
                <a:cs typeface="+mn-cs"/>
              </a:rPr>
              <a:t>建议使用</a:t>
            </a:r>
            <a:r>
              <a:rPr lang="en-US" altLang="zh-CN" sz="2000" dirty="0" err="1">
                <a:solidFill>
                  <a:schemeClr val="tx1"/>
                </a:solidFill>
                <a:latin typeface="+mn-lt"/>
                <a:ea typeface="+mn-ea"/>
                <a:cs typeface="+mn-cs"/>
              </a:rPr>
              <a:t>reduceByKey</a:t>
            </a:r>
            <a:r>
              <a:rPr lang="zh-CN" altLang="zh-CN" sz="2000" dirty="0">
                <a:solidFill>
                  <a:schemeClr val="tx1"/>
                </a:solidFill>
                <a:latin typeface="+mn-lt"/>
                <a:ea typeface="+mn-ea"/>
                <a:cs typeface="+mn-cs"/>
              </a:rPr>
              <a:t>或者</a:t>
            </a:r>
            <a:r>
              <a:rPr lang="en-US" altLang="zh-CN" sz="2000" dirty="0" err="1">
                <a:solidFill>
                  <a:schemeClr val="tx1"/>
                </a:solidFill>
                <a:latin typeface="+mn-lt"/>
                <a:ea typeface="+mn-ea"/>
                <a:cs typeface="+mn-cs"/>
              </a:rPr>
              <a:t>aggregateByKey</a:t>
            </a:r>
            <a:r>
              <a:rPr lang="zh-CN" altLang="zh-CN" sz="2000" dirty="0">
                <a:solidFill>
                  <a:schemeClr val="tx1"/>
                </a:solidFill>
                <a:latin typeface="+mn-lt"/>
                <a:ea typeface="+mn-ea"/>
                <a:cs typeface="+mn-cs"/>
              </a:rPr>
              <a:t>算子来替代掉</a:t>
            </a:r>
            <a:r>
              <a:rPr lang="en-US" altLang="zh-CN" sz="2000" dirty="0" err="1">
                <a:solidFill>
                  <a:schemeClr val="tx1"/>
                </a:solidFill>
                <a:latin typeface="+mn-lt"/>
                <a:ea typeface="+mn-ea"/>
                <a:cs typeface="+mn-cs"/>
              </a:rPr>
              <a:t>groupByKey</a:t>
            </a:r>
            <a:r>
              <a:rPr lang="zh-CN" altLang="zh-CN" sz="2000" dirty="0" smtClean="0">
                <a:solidFill>
                  <a:schemeClr val="tx1"/>
                </a:solidFill>
                <a:latin typeface="+mn-lt"/>
                <a:ea typeface="+mn-ea"/>
                <a:cs typeface="+mn-cs"/>
              </a:rPr>
              <a:t>算子</a:t>
            </a:r>
            <a:endParaRPr lang="en-US" altLang="zh-CN" sz="2000" dirty="0" smtClean="0">
              <a:solidFill>
                <a:schemeClr val="tx1"/>
              </a:solidFill>
              <a:latin typeface="+mn-lt"/>
              <a:ea typeface="+mn-ea"/>
              <a:cs typeface="+mn-cs"/>
            </a:endParaRPr>
          </a:p>
        </p:txBody>
      </p:sp>
    </p:spTree>
    <p:extLst>
      <p:ext uri="{BB962C8B-B14F-4D97-AF65-F5344CB8AC3E}">
        <p14:creationId xmlns:p14="http://schemas.microsoft.com/office/powerpoint/2010/main" val="276491745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8</a:t>
            </a:fld>
            <a:endParaRPr kumimoji="0" lang="zh-CN" dirty="0"/>
          </a:p>
        </p:txBody>
      </p:sp>
      <p:sp>
        <p:nvSpPr>
          <p:cNvPr id="4" name="标题 3"/>
          <p:cNvSpPr>
            <a:spLocks noGrp="1"/>
          </p:cNvSpPr>
          <p:nvPr>
            <p:ph type="title"/>
          </p:nvPr>
        </p:nvSpPr>
        <p:spPr/>
        <p:txBody>
          <a:bodyPr/>
          <a:lstStyle/>
          <a:p>
            <a:r>
              <a:rPr lang="zh-CN" altLang="en-US" dirty="0" smtClean="0"/>
              <a:t>二、</a:t>
            </a:r>
            <a:r>
              <a:rPr lang="en-US" altLang="zh-CN" dirty="0" err="1" smtClean="0"/>
              <a:t>DeepInsight</a:t>
            </a:r>
            <a:r>
              <a:rPr lang="zh-CN" altLang="en-US" dirty="0"/>
              <a:t>平台功能的进一步使用</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8</a:t>
            </a:fld>
            <a:endParaRPr lang="en-US" dirty="0"/>
          </a:p>
        </p:txBody>
      </p:sp>
      <p:sp>
        <p:nvSpPr>
          <p:cNvPr id="7" name="内容占位符 2"/>
          <p:cNvSpPr>
            <a:spLocks noGrp="1"/>
          </p:cNvSpPr>
          <p:nvPr>
            <p:ph sz="quarter" idx="13"/>
          </p:nvPr>
        </p:nvSpPr>
        <p:spPr>
          <a:xfrm>
            <a:off x="379563" y="1057301"/>
            <a:ext cx="8417943" cy="4086200"/>
          </a:xfrm>
        </p:spPr>
        <p:txBody>
          <a:bodyPr>
            <a:normAutofit/>
          </a:bodyPr>
          <a:lstStyle/>
          <a:p>
            <a:r>
              <a:rPr lang="zh-CN" altLang="en-US" sz="3200" dirty="0">
                <a:latin typeface="华文楷体" pitchFamily="2" charset="-122"/>
                <a:ea typeface="华文楷体" pitchFamily="2" charset="-122"/>
              </a:rPr>
              <a:t>分析</a:t>
            </a:r>
            <a:r>
              <a:rPr lang="zh-CN" altLang="en-US" sz="3200" dirty="0" smtClean="0">
                <a:latin typeface="华文楷体" pitchFamily="2" charset="-122"/>
                <a:ea typeface="华文楷体" pitchFamily="2" charset="-122"/>
              </a:rPr>
              <a:t>流联动</a:t>
            </a:r>
            <a:endParaRPr lang="en-US" altLang="zh-CN" sz="3200" dirty="0">
              <a:latin typeface="华文楷体" pitchFamily="2" charset="-122"/>
              <a:ea typeface="华文楷体" pitchFamily="2" charset="-122"/>
            </a:endParaRPr>
          </a:p>
          <a:p>
            <a:pPr marL="0" indent="0">
              <a:buNone/>
            </a:pPr>
            <a:endParaRPr lang="en-US" altLang="zh-CN" sz="3200" dirty="0" smtClean="0">
              <a:latin typeface="华文楷体" pitchFamily="2" charset="-122"/>
              <a:ea typeface="华文楷体" pitchFamily="2" charset="-122"/>
            </a:endParaRPr>
          </a:p>
        </p:txBody>
      </p:sp>
      <p:pic>
        <p:nvPicPr>
          <p:cNvPr id="747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490" y="1721549"/>
            <a:ext cx="6276022" cy="3420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759732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lvl="0" indent="-514350">
              <a:buClr>
                <a:srgbClr val="76B749"/>
              </a:buClr>
              <a:buSzPct val="100000"/>
              <a:buNone/>
            </a:pPr>
            <a:r>
              <a:rPr lang="en-US" altLang="zh-CN" dirty="0" smtClean="0">
                <a:solidFill>
                  <a:schemeClr val="tx1"/>
                </a:solidFill>
                <a:latin typeface="+mn-lt"/>
                <a:ea typeface="+mn-ea"/>
                <a:cs typeface="+mn-cs"/>
              </a:rPr>
              <a:t>4.</a:t>
            </a:r>
            <a:r>
              <a:rPr lang="zh-CN" altLang="zh-CN" dirty="0" smtClean="0">
                <a:solidFill>
                  <a:schemeClr val="tx1"/>
                </a:solidFill>
                <a:latin typeface="+mn-lt"/>
                <a:ea typeface="+mn-ea"/>
                <a:cs typeface="+mn-cs"/>
              </a:rPr>
              <a:t>使用</a:t>
            </a:r>
            <a:r>
              <a:rPr lang="en-US" altLang="zh-CN" dirty="0" smtClean="0">
                <a:solidFill>
                  <a:schemeClr val="tx1"/>
                </a:solidFill>
                <a:latin typeface="+mn-lt"/>
                <a:ea typeface="+mn-ea"/>
                <a:cs typeface="+mn-cs"/>
              </a:rPr>
              <a:t>map</a:t>
            </a:r>
            <a:r>
              <a:rPr lang="zh-CN" altLang="en-US" dirty="0" smtClean="0">
                <a:solidFill>
                  <a:schemeClr val="tx1"/>
                </a:solidFill>
                <a:latin typeface="+mn-lt"/>
                <a:ea typeface="+mn-ea"/>
                <a:cs typeface="+mn-cs"/>
              </a:rPr>
              <a:t>端</a:t>
            </a:r>
            <a:r>
              <a:rPr lang="zh-CN" altLang="zh-CN" dirty="0" smtClean="0">
                <a:solidFill>
                  <a:schemeClr val="tx1"/>
                </a:solidFill>
                <a:latin typeface="+mn-lt"/>
                <a:ea typeface="+mn-ea"/>
                <a:cs typeface="+mn-cs"/>
              </a:rPr>
              <a:t>预聚合</a:t>
            </a:r>
            <a:r>
              <a:rPr lang="zh-CN" altLang="zh-CN" dirty="0">
                <a:solidFill>
                  <a:schemeClr val="tx1"/>
                </a:solidFill>
                <a:latin typeface="+mn-lt"/>
                <a:ea typeface="+mn-ea"/>
                <a:cs typeface="+mn-cs"/>
              </a:rPr>
              <a:t>的</a:t>
            </a:r>
            <a:r>
              <a:rPr lang="en-US" altLang="zh-CN" dirty="0">
                <a:solidFill>
                  <a:schemeClr val="tx1"/>
                </a:solidFill>
                <a:latin typeface="+mn-lt"/>
                <a:ea typeface="+mn-ea"/>
                <a:cs typeface="+mn-cs"/>
              </a:rPr>
              <a:t>shuffle</a:t>
            </a:r>
            <a:r>
              <a:rPr lang="zh-CN" altLang="zh-CN" dirty="0">
                <a:solidFill>
                  <a:schemeClr val="tx1"/>
                </a:solidFill>
                <a:latin typeface="+mn-lt"/>
                <a:ea typeface="+mn-ea"/>
                <a:cs typeface="+mn-cs"/>
              </a:rPr>
              <a:t>操作</a:t>
            </a:r>
            <a:r>
              <a:rPr lang="zh-CN" altLang="en-US" dirty="0" smtClean="0">
                <a:solidFill>
                  <a:srgbClr val="000000"/>
                </a:solidFill>
              </a:rPr>
              <a:t>。</a:t>
            </a:r>
            <a:endParaRPr lang="en-US" altLang="zh-CN" dirty="0" smtClean="0">
              <a:solidFill>
                <a:srgbClr val="000000"/>
              </a:solidFill>
            </a:endParaRPr>
          </a:p>
          <a:p>
            <a:pPr marL="514350" lvl="0" indent="-514350">
              <a:buClr>
                <a:srgbClr val="76B749"/>
              </a:buClr>
              <a:buSzPct val="100000"/>
              <a:buNone/>
            </a:pPr>
            <a:endParaRPr lang="en-US" altLang="zh-CN" dirty="0" smtClean="0">
              <a:solidFill>
                <a:srgbClr val="000000"/>
              </a:solidFill>
            </a:endParaRPr>
          </a:p>
        </p:txBody>
      </p:sp>
      <p:pic>
        <p:nvPicPr>
          <p:cNvPr id="4" name="Drawing 0" descr="85A3618CEDD041DB8DA1C264E9B78AC6.jpeg"/>
          <p:cNvPicPr/>
          <p:nvPr/>
        </p:nvPicPr>
        <p:blipFill>
          <a:blip r:embed="rId3" cstate="print"/>
          <a:stretch>
            <a:fillRect/>
          </a:stretch>
        </p:blipFill>
        <p:spPr>
          <a:xfrm>
            <a:off x="1331640" y="2197427"/>
            <a:ext cx="6768752" cy="3517573"/>
          </a:xfrm>
          <a:prstGeom prst="rect">
            <a:avLst/>
          </a:prstGeom>
        </p:spPr>
      </p:pic>
    </p:spTree>
    <p:extLst>
      <p:ext uri="{BB962C8B-B14F-4D97-AF65-F5344CB8AC3E}">
        <p14:creationId xmlns:p14="http://schemas.microsoft.com/office/powerpoint/2010/main" val="3678847060"/>
      </p:ext>
    </p:extLst>
  </p:cSld>
  <p:clrMapOvr>
    <a:masterClrMapping/>
  </p:clrMapOvr>
  <p:transition spd="med">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lvl="0" indent="-514350">
              <a:buClr>
                <a:srgbClr val="76B749"/>
              </a:buClr>
              <a:buSzPct val="100000"/>
              <a:buNone/>
            </a:pPr>
            <a:r>
              <a:rPr lang="en-US" altLang="zh-CN" dirty="0" smtClean="0">
                <a:solidFill>
                  <a:schemeClr val="tx1"/>
                </a:solidFill>
                <a:latin typeface="+mn-lt"/>
                <a:ea typeface="+mn-ea"/>
                <a:cs typeface="+mn-cs"/>
              </a:rPr>
              <a:t>4.</a:t>
            </a:r>
            <a:r>
              <a:rPr lang="zh-CN" altLang="zh-CN" dirty="0" smtClean="0">
                <a:solidFill>
                  <a:schemeClr val="tx1"/>
                </a:solidFill>
                <a:latin typeface="+mn-lt"/>
                <a:ea typeface="+mn-ea"/>
                <a:cs typeface="+mn-cs"/>
              </a:rPr>
              <a:t>使用</a:t>
            </a:r>
            <a:r>
              <a:rPr lang="en-US" altLang="zh-CN" dirty="0" smtClean="0">
                <a:solidFill>
                  <a:schemeClr val="tx1"/>
                </a:solidFill>
                <a:latin typeface="+mn-lt"/>
                <a:ea typeface="+mn-ea"/>
                <a:cs typeface="+mn-cs"/>
              </a:rPr>
              <a:t>map</a:t>
            </a:r>
            <a:r>
              <a:rPr lang="zh-CN" altLang="en-US" dirty="0" smtClean="0">
                <a:solidFill>
                  <a:schemeClr val="tx1"/>
                </a:solidFill>
                <a:latin typeface="+mn-lt"/>
                <a:ea typeface="+mn-ea"/>
                <a:cs typeface="+mn-cs"/>
              </a:rPr>
              <a:t>端</a:t>
            </a:r>
            <a:r>
              <a:rPr lang="zh-CN" altLang="zh-CN" dirty="0" smtClean="0">
                <a:solidFill>
                  <a:schemeClr val="tx1"/>
                </a:solidFill>
                <a:latin typeface="+mn-lt"/>
                <a:ea typeface="+mn-ea"/>
                <a:cs typeface="+mn-cs"/>
              </a:rPr>
              <a:t>预聚合</a:t>
            </a:r>
            <a:r>
              <a:rPr lang="zh-CN" altLang="zh-CN" dirty="0">
                <a:solidFill>
                  <a:schemeClr val="tx1"/>
                </a:solidFill>
                <a:latin typeface="+mn-lt"/>
                <a:ea typeface="+mn-ea"/>
                <a:cs typeface="+mn-cs"/>
              </a:rPr>
              <a:t>的</a:t>
            </a:r>
            <a:r>
              <a:rPr lang="en-US" altLang="zh-CN" dirty="0">
                <a:solidFill>
                  <a:schemeClr val="tx1"/>
                </a:solidFill>
                <a:latin typeface="+mn-lt"/>
                <a:ea typeface="+mn-ea"/>
                <a:cs typeface="+mn-cs"/>
              </a:rPr>
              <a:t>shuffle</a:t>
            </a:r>
            <a:r>
              <a:rPr lang="zh-CN" altLang="zh-CN" dirty="0">
                <a:solidFill>
                  <a:schemeClr val="tx1"/>
                </a:solidFill>
                <a:latin typeface="+mn-lt"/>
                <a:ea typeface="+mn-ea"/>
                <a:cs typeface="+mn-cs"/>
              </a:rPr>
              <a:t>操作</a:t>
            </a:r>
            <a:r>
              <a:rPr lang="zh-CN" altLang="en-US" dirty="0" smtClean="0">
                <a:solidFill>
                  <a:srgbClr val="000000"/>
                </a:solidFill>
              </a:rPr>
              <a:t>。</a:t>
            </a:r>
            <a:endParaRPr lang="en-US" altLang="zh-CN" dirty="0" smtClean="0">
              <a:solidFill>
                <a:srgbClr val="000000"/>
              </a:solidFill>
            </a:endParaRPr>
          </a:p>
          <a:p>
            <a:pPr marL="514350" lvl="0" indent="-514350">
              <a:buClr>
                <a:srgbClr val="76B749"/>
              </a:buClr>
              <a:buSzPct val="100000"/>
              <a:buNone/>
            </a:pPr>
            <a:endParaRPr lang="en-US" altLang="zh-CN" dirty="0" smtClean="0">
              <a:solidFill>
                <a:srgbClr val="000000"/>
              </a:solidFill>
            </a:endParaRPr>
          </a:p>
          <a:p>
            <a:pPr marL="514350" lvl="0" indent="-514350">
              <a:buClr>
                <a:srgbClr val="76B749"/>
              </a:buClr>
              <a:buSzPct val="100000"/>
              <a:buNone/>
            </a:pPr>
            <a:endParaRPr lang="en-US" altLang="zh-CN" dirty="0" smtClean="0">
              <a:solidFill>
                <a:srgbClr val="000000"/>
              </a:solidFill>
            </a:endParaRPr>
          </a:p>
        </p:txBody>
      </p:sp>
      <p:pic>
        <p:nvPicPr>
          <p:cNvPr id="5" name="Drawing 1" descr="304A44D1D7824CB58D35FF75AF2C2928.jpeg"/>
          <p:cNvPicPr/>
          <p:nvPr/>
        </p:nvPicPr>
        <p:blipFill>
          <a:blip r:embed="rId3" cstate="print"/>
          <a:stretch>
            <a:fillRect/>
          </a:stretch>
        </p:blipFill>
        <p:spPr>
          <a:xfrm>
            <a:off x="1331640" y="2257433"/>
            <a:ext cx="6840760" cy="3240360"/>
          </a:xfrm>
          <a:prstGeom prst="rect">
            <a:avLst/>
          </a:prstGeom>
        </p:spPr>
      </p:pic>
    </p:spTree>
    <p:extLst>
      <p:ext uri="{BB962C8B-B14F-4D97-AF65-F5344CB8AC3E}">
        <p14:creationId xmlns:p14="http://schemas.microsoft.com/office/powerpoint/2010/main" val="4211686891"/>
      </p:ext>
    </p:extLst>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lvl="0" indent="-514350">
              <a:buClr>
                <a:srgbClr val="76B749"/>
              </a:buClr>
              <a:buSzPct val="100000"/>
              <a:buNone/>
            </a:pPr>
            <a:r>
              <a:rPr lang="en-US" altLang="zh-CN" dirty="0" smtClean="0">
                <a:solidFill>
                  <a:schemeClr val="tx1"/>
                </a:solidFill>
                <a:latin typeface="+mn-lt"/>
                <a:ea typeface="+mn-ea"/>
                <a:cs typeface="+mn-cs"/>
              </a:rPr>
              <a:t>5.</a:t>
            </a:r>
            <a:r>
              <a:rPr lang="zh-CN" altLang="zh-CN" dirty="0" smtClean="0">
                <a:solidFill>
                  <a:schemeClr val="tx1"/>
                </a:solidFill>
                <a:latin typeface="+mn-lt"/>
                <a:ea typeface="+mn-ea"/>
                <a:cs typeface="+mn-cs"/>
              </a:rPr>
              <a:t>使用</a:t>
            </a:r>
            <a:r>
              <a:rPr lang="zh-CN" altLang="zh-CN" dirty="0">
                <a:solidFill>
                  <a:schemeClr val="tx1"/>
                </a:solidFill>
                <a:latin typeface="+mn-lt"/>
                <a:ea typeface="+mn-ea"/>
                <a:cs typeface="+mn-cs"/>
              </a:rPr>
              <a:t>高性能的算子</a:t>
            </a:r>
            <a:r>
              <a:rPr lang="zh-CN" altLang="en-US" dirty="0" smtClean="0">
                <a:solidFill>
                  <a:srgbClr val="000000"/>
                </a:solidFill>
              </a:rPr>
              <a:t>。</a:t>
            </a:r>
            <a:endParaRPr lang="en-US" altLang="zh-CN" dirty="0" smtClean="0">
              <a:solidFill>
                <a:srgbClr val="000000"/>
              </a:solidFill>
            </a:endParaRPr>
          </a:p>
          <a:p>
            <a:pPr marL="514350" indent="-514350">
              <a:buClr>
                <a:srgbClr val="76B749"/>
              </a:buClr>
              <a:buSzPct val="100000"/>
            </a:pPr>
            <a:r>
              <a:rPr lang="zh-CN" altLang="en-US" sz="2400" dirty="0" smtClean="0">
                <a:solidFill>
                  <a:srgbClr val="000000"/>
                </a:solidFill>
              </a:rPr>
              <a:t>使用</a:t>
            </a:r>
            <a:r>
              <a:rPr lang="en-US" altLang="zh-CN" sz="2400" dirty="0" err="1" smtClean="0">
                <a:solidFill>
                  <a:schemeClr val="tx1"/>
                </a:solidFill>
                <a:latin typeface="+mn-lt"/>
                <a:ea typeface="+mn-ea"/>
                <a:cs typeface="+mn-cs"/>
              </a:rPr>
              <a:t>mapPartitions</a:t>
            </a:r>
            <a:r>
              <a:rPr lang="zh-CN" altLang="en-US" sz="2400" dirty="0" smtClean="0">
                <a:solidFill>
                  <a:schemeClr val="tx1"/>
                </a:solidFill>
                <a:latin typeface="+mn-lt"/>
                <a:ea typeface="+mn-ea"/>
                <a:cs typeface="+mn-cs"/>
              </a:rPr>
              <a:t>代替</a:t>
            </a:r>
            <a:r>
              <a:rPr lang="en-US" altLang="zh-CN" sz="2400" dirty="0" smtClean="0">
                <a:solidFill>
                  <a:schemeClr val="tx1"/>
                </a:solidFill>
                <a:latin typeface="+mn-lt"/>
                <a:ea typeface="+mn-ea"/>
                <a:cs typeface="+mn-cs"/>
              </a:rPr>
              <a:t>map</a:t>
            </a:r>
          </a:p>
          <a:p>
            <a:pPr marL="514350" indent="-514350">
              <a:buClr>
                <a:srgbClr val="76B749"/>
              </a:buClr>
              <a:buSzPct val="100000"/>
            </a:pPr>
            <a:r>
              <a:rPr lang="zh-CN" altLang="en-US" sz="2400" dirty="0" smtClean="0">
                <a:solidFill>
                  <a:schemeClr val="tx1"/>
                </a:solidFill>
                <a:latin typeface="+mn-lt"/>
                <a:ea typeface="+mn-ea"/>
                <a:cs typeface="+mn-cs"/>
              </a:rPr>
              <a:t>使用</a:t>
            </a:r>
            <a:r>
              <a:rPr lang="en-US" altLang="zh-CN" sz="2400" dirty="0" err="1" smtClean="0">
                <a:solidFill>
                  <a:schemeClr val="tx1"/>
                </a:solidFill>
                <a:latin typeface="+mn-lt"/>
                <a:ea typeface="+mn-ea"/>
                <a:cs typeface="+mn-cs"/>
              </a:rPr>
              <a:t>foreachPartitions</a:t>
            </a:r>
            <a:r>
              <a:rPr lang="zh-CN" altLang="en-US" sz="2400" dirty="0" smtClean="0">
                <a:solidFill>
                  <a:schemeClr val="tx1"/>
                </a:solidFill>
                <a:latin typeface="+mn-lt"/>
                <a:ea typeface="+mn-ea"/>
                <a:cs typeface="+mn-cs"/>
              </a:rPr>
              <a:t>代替</a:t>
            </a:r>
            <a:r>
              <a:rPr lang="en-US" altLang="zh-CN" sz="2400" dirty="0" err="1" smtClean="0">
                <a:solidFill>
                  <a:schemeClr val="tx1"/>
                </a:solidFill>
                <a:latin typeface="+mn-lt"/>
                <a:ea typeface="+mn-ea"/>
                <a:cs typeface="+mn-cs"/>
              </a:rPr>
              <a:t>foreach</a:t>
            </a:r>
            <a:endParaRPr lang="en-US" altLang="zh-CN" sz="2400" dirty="0" smtClean="0">
              <a:solidFill>
                <a:schemeClr val="tx1"/>
              </a:solidFill>
              <a:latin typeface="+mn-lt"/>
              <a:ea typeface="+mn-ea"/>
              <a:cs typeface="+mn-cs"/>
            </a:endParaRPr>
          </a:p>
          <a:p>
            <a:pPr marL="514350" indent="-514350">
              <a:buClr>
                <a:srgbClr val="76B749"/>
              </a:buClr>
              <a:buSzPct val="100000"/>
            </a:pPr>
            <a:r>
              <a:rPr lang="en-US" altLang="zh-CN" sz="2400" dirty="0" smtClean="0"/>
              <a:t>Filter</a:t>
            </a:r>
            <a:r>
              <a:rPr lang="zh-CN" altLang="en-US" sz="2400" dirty="0" smtClean="0"/>
              <a:t>大比例之后进行</a:t>
            </a:r>
            <a:r>
              <a:rPr lang="en-US" altLang="zh-CN" sz="2400" dirty="0" smtClean="0"/>
              <a:t>coalesce</a:t>
            </a:r>
            <a:r>
              <a:rPr lang="zh-CN" altLang="en-US" sz="2400" dirty="0" smtClean="0"/>
              <a:t>操作</a:t>
            </a:r>
            <a:endParaRPr lang="en-US" altLang="zh-CN" sz="2400" dirty="0" smtClean="0"/>
          </a:p>
          <a:p>
            <a:pPr marL="514350" indent="-514350">
              <a:buClr>
                <a:srgbClr val="76B749"/>
              </a:buClr>
              <a:buSzPct val="100000"/>
            </a:pPr>
            <a:r>
              <a:rPr lang="zh-CN" altLang="en-US" sz="2400" dirty="0" smtClean="0"/>
              <a:t>使用</a:t>
            </a:r>
            <a:r>
              <a:rPr lang="en-US" altLang="zh-CN" sz="2400" dirty="0" err="1" smtClean="0"/>
              <a:t>repartitionAndSortWithinPartitions</a:t>
            </a:r>
            <a:r>
              <a:rPr lang="zh-CN" altLang="en-US" sz="2400" dirty="0" smtClean="0"/>
              <a:t>替代</a:t>
            </a:r>
            <a:r>
              <a:rPr lang="en-US" altLang="zh-CN" sz="2400" dirty="0" smtClean="0"/>
              <a:t>repartition</a:t>
            </a:r>
            <a:r>
              <a:rPr lang="zh-CN" altLang="en-US" sz="2400" dirty="0" smtClean="0"/>
              <a:t>与</a:t>
            </a:r>
            <a:r>
              <a:rPr lang="en-US" altLang="zh-CN" sz="2400" dirty="0" smtClean="0"/>
              <a:t>sort</a:t>
            </a:r>
            <a:r>
              <a:rPr lang="zh-CN" altLang="en-US" sz="2400" dirty="0" smtClean="0"/>
              <a:t>类操作</a:t>
            </a:r>
          </a:p>
          <a:p>
            <a:pPr marL="514350" indent="-514350">
              <a:buClr>
                <a:srgbClr val="76B749"/>
              </a:buClr>
              <a:buSzPct val="100000"/>
            </a:pPr>
            <a:endParaRPr lang="zh-CN" altLang="en-US" sz="2400" dirty="0" smtClean="0"/>
          </a:p>
          <a:p>
            <a:pPr marL="514350" indent="-514350">
              <a:buClr>
                <a:srgbClr val="76B749"/>
              </a:buClr>
              <a:buSzPct val="100000"/>
            </a:pPr>
            <a:endParaRPr lang="en-US" altLang="zh-CN" dirty="0" smtClean="0">
              <a:solidFill>
                <a:schemeClr val="tx1"/>
              </a:solidFill>
              <a:latin typeface="+mn-lt"/>
              <a:ea typeface="+mn-ea"/>
              <a:cs typeface="+mn-cs"/>
            </a:endParaRPr>
          </a:p>
        </p:txBody>
      </p:sp>
    </p:spTree>
    <p:extLst>
      <p:ext uri="{BB962C8B-B14F-4D97-AF65-F5344CB8AC3E}">
        <p14:creationId xmlns:p14="http://schemas.microsoft.com/office/powerpoint/2010/main" val="1758517588"/>
      </p:ext>
    </p:extLst>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lvl="0" indent="-514350">
              <a:buClr>
                <a:srgbClr val="76B749"/>
              </a:buClr>
              <a:buSzPct val="100000"/>
              <a:buNone/>
            </a:pPr>
            <a:r>
              <a:rPr lang="en-US" altLang="zh-CN" dirty="0" smtClean="0">
                <a:solidFill>
                  <a:schemeClr val="tx1"/>
                </a:solidFill>
                <a:latin typeface="+mn-lt"/>
                <a:ea typeface="+mn-ea"/>
                <a:cs typeface="+mn-cs"/>
              </a:rPr>
              <a:t>6.</a:t>
            </a:r>
            <a:r>
              <a:rPr lang="zh-CN" altLang="zh-CN" dirty="0" smtClean="0">
                <a:solidFill>
                  <a:schemeClr val="tx1"/>
                </a:solidFill>
                <a:latin typeface="+mn-lt"/>
                <a:ea typeface="+mn-ea"/>
                <a:cs typeface="+mn-cs"/>
              </a:rPr>
              <a:t>广播</a:t>
            </a:r>
            <a:r>
              <a:rPr lang="zh-CN" altLang="en-US" dirty="0" smtClean="0">
                <a:solidFill>
                  <a:schemeClr val="tx1"/>
                </a:solidFill>
                <a:latin typeface="+mn-lt"/>
                <a:ea typeface="+mn-ea"/>
                <a:cs typeface="+mn-cs"/>
              </a:rPr>
              <a:t>外部</a:t>
            </a:r>
            <a:r>
              <a:rPr lang="zh-CN" altLang="zh-CN" dirty="0" smtClean="0">
                <a:solidFill>
                  <a:schemeClr val="tx1"/>
                </a:solidFill>
                <a:latin typeface="+mn-lt"/>
                <a:ea typeface="+mn-ea"/>
                <a:cs typeface="+mn-cs"/>
              </a:rPr>
              <a:t>大</a:t>
            </a:r>
            <a:r>
              <a:rPr lang="zh-CN" altLang="zh-CN" dirty="0">
                <a:solidFill>
                  <a:schemeClr val="tx1"/>
                </a:solidFill>
                <a:latin typeface="+mn-lt"/>
                <a:ea typeface="+mn-ea"/>
                <a:cs typeface="+mn-cs"/>
              </a:rPr>
              <a:t>变量</a:t>
            </a:r>
            <a:r>
              <a:rPr lang="zh-CN" altLang="en-US" dirty="0" smtClean="0">
                <a:solidFill>
                  <a:srgbClr val="000000"/>
                </a:solidFill>
              </a:rPr>
              <a:t>。</a:t>
            </a:r>
            <a:endParaRPr lang="en-US" altLang="zh-CN" dirty="0" smtClean="0">
              <a:solidFill>
                <a:srgbClr val="000000"/>
              </a:solidFill>
            </a:endParaRPr>
          </a:p>
          <a:p>
            <a:pPr>
              <a:buClr>
                <a:srgbClr val="76B749"/>
              </a:buClr>
              <a:buSzPct val="100000"/>
              <a:buFont typeface="Wingdings" panose="05000000000000000000" pitchFamily="2" charset="2"/>
              <a:buChar char="Ø"/>
            </a:pPr>
            <a:r>
              <a:rPr lang="zh-CN" altLang="zh-CN" sz="2800" dirty="0">
                <a:solidFill>
                  <a:schemeClr val="tx1"/>
                </a:solidFill>
                <a:latin typeface="+mn-lt"/>
                <a:ea typeface="+mn-ea"/>
                <a:cs typeface="+mn-cs"/>
              </a:rPr>
              <a:t>开发过程中，会遇到需要在算子函数中使用外部变量的场景（尤其是大变量，比如</a:t>
            </a:r>
            <a:r>
              <a:rPr lang="en-US" altLang="zh-CN" sz="2800" dirty="0">
                <a:solidFill>
                  <a:schemeClr val="tx1"/>
                </a:solidFill>
                <a:latin typeface="+mn-lt"/>
                <a:ea typeface="+mn-ea"/>
                <a:cs typeface="+mn-cs"/>
              </a:rPr>
              <a:t>100M</a:t>
            </a:r>
            <a:r>
              <a:rPr lang="zh-CN" altLang="zh-CN" sz="2800" dirty="0">
                <a:solidFill>
                  <a:schemeClr val="tx1"/>
                </a:solidFill>
                <a:latin typeface="+mn-lt"/>
                <a:ea typeface="+mn-ea"/>
                <a:cs typeface="+mn-cs"/>
              </a:rPr>
              <a:t>以上的大集合），那么此时就应该使用</a:t>
            </a:r>
            <a:r>
              <a:rPr lang="en-US" altLang="zh-CN" sz="2800" dirty="0">
                <a:solidFill>
                  <a:schemeClr val="tx1"/>
                </a:solidFill>
                <a:latin typeface="+mn-lt"/>
                <a:ea typeface="+mn-ea"/>
                <a:cs typeface="+mn-cs"/>
              </a:rPr>
              <a:t>Spark</a:t>
            </a:r>
            <a:r>
              <a:rPr lang="zh-CN" altLang="zh-CN" sz="2800" dirty="0">
                <a:solidFill>
                  <a:schemeClr val="tx1"/>
                </a:solidFill>
                <a:latin typeface="+mn-lt"/>
                <a:ea typeface="+mn-ea"/>
                <a:cs typeface="+mn-cs"/>
              </a:rPr>
              <a:t>的广播（</a:t>
            </a:r>
            <a:r>
              <a:rPr lang="en-US" altLang="zh-CN" sz="2800" dirty="0">
                <a:solidFill>
                  <a:schemeClr val="tx1"/>
                </a:solidFill>
                <a:latin typeface="+mn-lt"/>
                <a:ea typeface="+mn-ea"/>
                <a:cs typeface="+mn-cs"/>
              </a:rPr>
              <a:t>Broadcast</a:t>
            </a:r>
            <a:r>
              <a:rPr lang="zh-CN" altLang="zh-CN" sz="2800" dirty="0">
                <a:solidFill>
                  <a:schemeClr val="tx1"/>
                </a:solidFill>
                <a:latin typeface="+mn-lt"/>
                <a:ea typeface="+mn-ea"/>
                <a:cs typeface="+mn-cs"/>
              </a:rPr>
              <a:t>）功能来提升</a:t>
            </a:r>
            <a:r>
              <a:rPr lang="zh-CN" altLang="zh-CN" sz="2800" dirty="0" smtClean="0">
                <a:solidFill>
                  <a:schemeClr val="tx1"/>
                </a:solidFill>
                <a:latin typeface="+mn-lt"/>
                <a:ea typeface="+mn-ea"/>
                <a:cs typeface="+mn-cs"/>
              </a:rPr>
              <a:t>性能</a:t>
            </a:r>
            <a:r>
              <a:rPr lang="zh-CN" altLang="en-US" sz="2800" dirty="0" smtClean="0">
                <a:solidFill>
                  <a:schemeClr val="tx1"/>
                </a:solidFill>
                <a:latin typeface="+mn-lt"/>
                <a:ea typeface="+mn-ea"/>
                <a:cs typeface="+mn-cs"/>
              </a:rPr>
              <a:t>。</a:t>
            </a:r>
            <a:r>
              <a:rPr lang="zh-CN" altLang="zh-CN" sz="2800" dirty="0">
                <a:solidFill>
                  <a:schemeClr val="tx1"/>
                </a:solidFill>
                <a:latin typeface="+mn-lt"/>
                <a:ea typeface="+mn-ea"/>
                <a:cs typeface="+mn-cs"/>
              </a:rPr>
              <a:t>广播后的变量，会保证每个</a:t>
            </a:r>
            <a:r>
              <a:rPr lang="en-US" altLang="zh-CN" sz="2800" dirty="0">
                <a:solidFill>
                  <a:schemeClr val="tx1"/>
                </a:solidFill>
                <a:latin typeface="+mn-lt"/>
                <a:ea typeface="+mn-ea"/>
                <a:cs typeface="+mn-cs"/>
              </a:rPr>
              <a:t>Executor</a:t>
            </a:r>
            <a:r>
              <a:rPr lang="zh-CN" altLang="zh-CN" sz="2800" dirty="0">
                <a:solidFill>
                  <a:schemeClr val="tx1"/>
                </a:solidFill>
                <a:latin typeface="+mn-lt"/>
                <a:ea typeface="+mn-ea"/>
                <a:cs typeface="+mn-cs"/>
              </a:rPr>
              <a:t>的内存中，只驻留一份变量副本，而</a:t>
            </a:r>
            <a:r>
              <a:rPr lang="en-US" altLang="zh-CN" sz="2800" dirty="0">
                <a:solidFill>
                  <a:schemeClr val="tx1"/>
                </a:solidFill>
                <a:latin typeface="+mn-lt"/>
                <a:ea typeface="+mn-ea"/>
                <a:cs typeface="+mn-cs"/>
              </a:rPr>
              <a:t>Executor</a:t>
            </a:r>
            <a:r>
              <a:rPr lang="zh-CN" altLang="zh-CN" sz="2800" dirty="0">
                <a:solidFill>
                  <a:schemeClr val="tx1"/>
                </a:solidFill>
                <a:latin typeface="+mn-lt"/>
                <a:ea typeface="+mn-ea"/>
                <a:cs typeface="+mn-cs"/>
              </a:rPr>
              <a:t>中的</a:t>
            </a:r>
            <a:r>
              <a:rPr lang="en-US" altLang="zh-CN" sz="2800" dirty="0">
                <a:solidFill>
                  <a:schemeClr val="tx1"/>
                </a:solidFill>
                <a:latin typeface="+mn-lt"/>
                <a:ea typeface="+mn-ea"/>
                <a:cs typeface="+mn-cs"/>
              </a:rPr>
              <a:t>task</a:t>
            </a:r>
            <a:r>
              <a:rPr lang="zh-CN" altLang="zh-CN" sz="2800" dirty="0">
                <a:solidFill>
                  <a:schemeClr val="tx1"/>
                </a:solidFill>
                <a:latin typeface="+mn-lt"/>
                <a:ea typeface="+mn-ea"/>
                <a:cs typeface="+mn-cs"/>
              </a:rPr>
              <a:t>执行时共享该</a:t>
            </a:r>
            <a:r>
              <a:rPr lang="en-US" altLang="zh-CN" sz="2800" dirty="0">
                <a:solidFill>
                  <a:schemeClr val="tx1"/>
                </a:solidFill>
                <a:latin typeface="+mn-lt"/>
                <a:ea typeface="+mn-ea"/>
                <a:cs typeface="+mn-cs"/>
              </a:rPr>
              <a:t>Executor</a:t>
            </a:r>
            <a:r>
              <a:rPr lang="zh-CN" altLang="zh-CN" sz="2800" dirty="0">
                <a:solidFill>
                  <a:schemeClr val="tx1"/>
                </a:solidFill>
                <a:latin typeface="+mn-lt"/>
                <a:ea typeface="+mn-ea"/>
                <a:cs typeface="+mn-cs"/>
              </a:rPr>
              <a:t>中的那份变量</a:t>
            </a:r>
            <a:r>
              <a:rPr lang="zh-CN" altLang="zh-CN" sz="2800" dirty="0" smtClean="0">
                <a:solidFill>
                  <a:schemeClr val="tx1"/>
                </a:solidFill>
                <a:latin typeface="+mn-lt"/>
                <a:ea typeface="+mn-ea"/>
                <a:cs typeface="+mn-cs"/>
              </a:rPr>
              <a:t>副本</a:t>
            </a:r>
            <a:r>
              <a:rPr lang="zh-CN" altLang="en-US" sz="2800" dirty="0" smtClean="0">
                <a:solidFill>
                  <a:schemeClr val="tx1"/>
                </a:solidFill>
                <a:latin typeface="+mn-lt"/>
                <a:ea typeface="+mn-ea"/>
                <a:cs typeface="+mn-cs"/>
              </a:rPr>
              <a:t>。</a:t>
            </a:r>
            <a:endParaRPr lang="zh-CN" altLang="en-US" sz="2800" dirty="0" smtClean="0"/>
          </a:p>
          <a:p>
            <a:pPr marL="514350" indent="-514350">
              <a:buClr>
                <a:srgbClr val="76B749"/>
              </a:buClr>
              <a:buSzPct val="100000"/>
            </a:pPr>
            <a:endParaRPr lang="en-US" altLang="zh-CN" dirty="0" smtClean="0">
              <a:solidFill>
                <a:schemeClr val="tx1"/>
              </a:solidFill>
              <a:latin typeface="+mn-lt"/>
              <a:ea typeface="+mn-ea"/>
              <a:cs typeface="+mn-cs"/>
            </a:endParaRPr>
          </a:p>
        </p:txBody>
      </p:sp>
    </p:spTree>
    <p:extLst>
      <p:ext uri="{BB962C8B-B14F-4D97-AF65-F5344CB8AC3E}">
        <p14:creationId xmlns:p14="http://schemas.microsoft.com/office/powerpoint/2010/main" val="3428429989"/>
      </p:ext>
    </p:extLst>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xfrm>
            <a:off x="661182" y="1139483"/>
            <a:ext cx="8231298" cy="4118283"/>
          </a:xfrm>
          <a:noFill/>
          <a:ln/>
        </p:spPr>
        <p:txBody>
          <a:bodyPr lIns="182562" tIns="46037" rIns="182562" bIns="46037">
            <a:normAutofit/>
          </a:bodyPr>
          <a:lstStyle/>
          <a:p>
            <a:pPr marL="514350" lvl="0" indent="-514350">
              <a:buClr>
                <a:srgbClr val="76B749"/>
              </a:buClr>
              <a:buSzPct val="100000"/>
              <a:buNone/>
            </a:pPr>
            <a:r>
              <a:rPr lang="en-US" altLang="zh-CN" dirty="0" smtClean="0">
                <a:solidFill>
                  <a:schemeClr val="tx1"/>
                </a:solidFill>
                <a:latin typeface="+mn-lt"/>
                <a:ea typeface="+mn-ea"/>
                <a:cs typeface="+mn-cs"/>
              </a:rPr>
              <a:t>7.</a:t>
            </a:r>
            <a:r>
              <a:rPr lang="zh-CN" altLang="zh-CN" dirty="0" smtClean="0">
                <a:solidFill>
                  <a:schemeClr val="tx1"/>
                </a:solidFill>
                <a:latin typeface="+mn-lt"/>
                <a:ea typeface="+mn-ea"/>
                <a:cs typeface="+mn-cs"/>
              </a:rPr>
              <a:t>使用</a:t>
            </a:r>
            <a:r>
              <a:rPr lang="en-US" altLang="zh-CN" dirty="0" err="1">
                <a:solidFill>
                  <a:schemeClr val="tx1"/>
                </a:solidFill>
                <a:latin typeface="+mn-lt"/>
                <a:ea typeface="+mn-ea"/>
                <a:cs typeface="+mn-cs"/>
              </a:rPr>
              <a:t>Kryo</a:t>
            </a:r>
            <a:r>
              <a:rPr lang="zh-CN" altLang="zh-CN" dirty="0">
                <a:solidFill>
                  <a:schemeClr val="tx1"/>
                </a:solidFill>
                <a:latin typeface="+mn-lt"/>
                <a:ea typeface="+mn-ea"/>
                <a:cs typeface="+mn-cs"/>
              </a:rPr>
              <a:t>优化序列化性能</a:t>
            </a:r>
            <a:r>
              <a:rPr lang="zh-CN" altLang="en-US" dirty="0" smtClean="0">
                <a:solidFill>
                  <a:srgbClr val="000000"/>
                </a:solidFill>
              </a:rPr>
              <a:t>。</a:t>
            </a:r>
            <a:endParaRPr lang="en-US" altLang="zh-CN" dirty="0" smtClean="0">
              <a:solidFill>
                <a:srgbClr val="000000"/>
              </a:solidFill>
            </a:endParaRPr>
          </a:p>
          <a:p>
            <a:pPr marL="514350" indent="-514350">
              <a:buClr>
                <a:srgbClr val="76B749"/>
              </a:buClr>
              <a:buSzPct val="100000"/>
              <a:buNone/>
            </a:pPr>
            <a:r>
              <a:rPr lang="zh-CN" altLang="zh-CN" sz="2800" dirty="0">
                <a:solidFill>
                  <a:schemeClr val="tx1"/>
                </a:solidFill>
                <a:latin typeface="+mn-lt"/>
                <a:ea typeface="+mn-ea"/>
                <a:cs typeface="+mn-cs"/>
              </a:rPr>
              <a:t>在</a:t>
            </a:r>
            <a:r>
              <a:rPr lang="en-US" altLang="zh-CN" sz="2800" dirty="0">
                <a:solidFill>
                  <a:schemeClr val="tx1"/>
                </a:solidFill>
                <a:latin typeface="+mn-lt"/>
                <a:ea typeface="+mn-ea"/>
                <a:cs typeface="+mn-cs"/>
              </a:rPr>
              <a:t>Spark</a:t>
            </a:r>
            <a:r>
              <a:rPr lang="zh-CN" altLang="zh-CN" sz="2800" dirty="0">
                <a:solidFill>
                  <a:schemeClr val="tx1"/>
                </a:solidFill>
                <a:latin typeface="+mn-lt"/>
                <a:ea typeface="+mn-ea"/>
                <a:cs typeface="+mn-cs"/>
              </a:rPr>
              <a:t>中，主要有三个地方涉及到了序列化：</a:t>
            </a:r>
          </a:p>
          <a:p>
            <a:pPr marL="514350" indent="-514350">
              <a:buClr>
                <a:srgbClr val="76B749"/>
              </a:buClr>
              <a:buSzPct val="100000"/>
            </a:pPr>
            <a:r>
              <a:rPr lang="zh-CN" altLang="zh-CN" sz="2400" dirty="0">
                <a:solidFill>
                  <a:schemeClr val="tx1"/>
                </a:solidFill>
                <a:latin typeface="+mn-lt"/>
                <a:ea typeface="+mn-ea"/>
                <a:cs typeface="+mn-cs"/>
              </a:rPr>
              <a:t>在算子函数中使用到外部变量时，该变量会被序列化后进行网络</a:t>
            </a:r>
            <a:r>
              <a:rPr lang="zh-CN" altLang="zh-CN" sz="2400" dirty="0" smtClean="0">
                <a:solidFill>
                  <a:schemeClr val="tx1"/>
                </a:solidFill>
                <a:latin typeface="+mn-lt"/>
                <a:ea typeface="+mn-ea"/>
                <a:cs typeface="+mn-cs"/>
              </a:rPr>
              <a:t>传输</a:t>
            </a:r>
            <a:r>
              <a:rPr lang="zh-CN" altLang="en-US"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514350" indent="-514350">
              <a:buClr>
                <a:srgbClr val="76B749"/>
              </a:buClr>
              <a:buSzPct val="100000"/>
            </a:pPr>
            <a:r>
              <a:rPr lang="zh-CN" altLang="zh-CN" sz="2400" dirty="0">
                <a:solidFill>
                  <a:schemeClr val="tx1"/>
                </a:solidFill>
                <a:latin typeface="+mn-lt"/>
                <a:ea typeface="+mn-ea"/>
                <a:cs typeface="+mn-cs"/>
              </a:rPr>
              <a:t>将自定义的类型作为</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的泛型类型</a:t>
            </a:r>
            <a:r>
              <a:rPr lang="zh-CN" altLang="zh-CN" sz="2400" dirty="0" smtClean="0">
                <a:solidFill>
                  <a:schemeClr val="tx1"/>
                </a:solidFill>
                <a:latin typeface="+mn-lt"/>
                <a:ea typeface="+mn-ea"/>
                <a:cs typeface="+mn-cs"/>
              </a:rPr>
              <a:t>时</a:t>
            </a:r>
            <a:r>
              <a:rPr lang="zh-CN" altLang="en-US" sz="2400" dirty="0" smtClean="0">
                <a:solidFill>
                  <a:schemeClr val="tx1"/>
                </a:solidFill>
                <a:latin typeface="+mn-lt"/>
                <a:ea typeface="+mn-ea"/>
                <a:cs typeface="+mn-cs"/>
              </a:rPr>
              <a:t>，</a:t>
            </a:r>
            <a:r>
              <a:rPr lang="zh-CN" altLang="zh-CN" sz="2400" dirty="0">
                <a:solidFill>
                  <a:schemeClr val="tx1"/>
                </a:solidFill>
                <a:latin typeface="+mn-lt"/>
                <a:ea typeface="+mn-ea"/>
                <a:cs typeface="+mn-cs"/>
              </a:rPr>
              <a:t>所有自定义类型对象，都会进行</a:t>
            </a:r>
            <a:r>
              <a:rPr lang="zh-CN" altLang="zh-CN" sz="2400" dirty="0" smtClean="0">
                <a:solidFill>
                  <a:schemeClr val="tx1"/>
                </a:solidFill>
                <a:latin typeface="+mn-lt"/>
                <a:ea typeface="+mn-ea"/>
                <a:cs typeface="+mn-cs"/>
              </a:rPr>
              <a:t>序列化</a:t>
            </a:r>
            <a:r>
              <a:rPr lang="zh-CN" altLang="en-US" sz="2400" dirty="0" smtClean="0">
                <a:solidFill>
                  <a:schemeClr val="tx1"/>
                </a:solidFill>
                <a:latin typeface="+mn-lt"/>
                <a:ea typeface="+mn-ea"/>
                <a:cs typeface="+mn-cs"/>
              </a:rPr>
              <a:t>，</a:t>
            </a:r>
            <a:r>
              <a:rPr lang="zh-CN" altLang="zh-CN" sz="2400" dirty="0">
                <a:solidFill>
                  <a:schemeClr val="tx1"/>
                </a:solidFill>
                <a:latin typeface="+mn-lt"/>
                <a:ea typeface="+mn-ea"/>
                <a:cs typeface="+mn-cs"/>
              </a:rPr>
              <a:t>自定义的类必须实现</a:t>
            </a:r>
            <a:r>
              <a:rPr lang="en-US" altLang="zh-CN" sz="2400" dirty="0" err="1">
                <a:solidFill>
                  <a:schemeClr val="tx1"/>
                </a:solidFill>
                <a:latin typeface="+mn-lt"/>
                <a:ea typeface="+mn-ea"/>
                <a:cs typeface="+mn-cs"/>
              </a:rPr>
              <a:t>Serializable</a:t>
            </a:r>
            <a:r>
              <a:rPr lang="zh-CN" altLang="zh-CN" sz="2400" dirty="0" smtClean="0">
                <a:solidFill>
                  <a:schemeClr val="tx1"/>
                </a:solidFill>
                <a:latin typeface="+mn-lt"/>
                <a:ea typeface="+mn-ea"/>
                <a:cs typeface="+mn-cs"/>
              </a:rPr>
              <a:t>接口</a:t>
            </a:r>
            <a:r>
              <a:rPr lang="zh-CN" altLang="en-US"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514350" indent="-514350">
              <a:buClr>
                <a:srgbClr val="76B749"/>
              </a:buClr>
              <a:buSzPct val="100000"/>
            </a:pPr>
            <a:r>
              <a:rPr lang="zh-CN" altLang="zh-CN" sz="2400" dirty="0">
                <a:solidFill>
                  <a:schemeClr val="tx1"/>
                </a:solidFill>
                <a:latin typeface="+mn-lt"/>
                <a:ea typeface="+mn-ea"/>
                <a:cs typeface="+mn-cs"/>
              </a:rPr>
              <a:t>使用可序列化的持久化策略时（比如</a:t>
            </a:r>
            <a:r>
              <a:rPr lang="en-US" altLang="zh-CN" sz="2400" dirty="0">
                <a:solidFill>
                  <a:schemeClr val="tx1"/>
                </a:solidFill>
                <a:latin typeface="+mn-lt"/>
                <a:ea typeface="+mn-ea"/>
                <a:cs typeface="+mn-cs"/>
              </a:rPr>
              <a:t>MEMORY_ONLY_SER</a:t>
            </a:r>
            <a:r>
              <a:rPr lang="zh-CN" altLang="zh-CN" sz="2400" dirty="0">
                <a:solidFill>
                  <a:schemeClr val="tx1"/>
                </a:solidFill>
                <a:latin typeface="+mn-lt"/>
                <a:ea typeface="+mn-ea"/>
                <a:cs typeface="+mn-cs"/>
              </a:rPr>
              <a:t>），</a:t>
            </a:r>
            <a:r>
              <a:rPr lang="en-US" altLang="zh-CN" sz="2400" dirty="0">
                <a:solidFill>
                  <a:schemeClr val="tx1"/>
                </a:solidFill>
                <a:latin typeface="+mn-lt"/>
                <a:ea typeface="+mn-ea"/>
                <a:cs typeface="+mn-cs"/>
              </a:rPr>
              <a:t>Spark</a:t>
            </a:r>
            <a:r>
              <a:rPr lang="zh-CN" altLang="zh-CN" sz="2400" dirty="0">
                <a:solidFill>
                  <a:schemeClr val="tx1"/>
                </a:solidFill>
                <a:latin typeface="+mn-lt"/>
                <a:ea typeface="+mn-ea"/>
                <a:cs typeface="+mn-cs"/>
              </a:rPr>
              <a:t>会将</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中的每个</a:t>
            </a:r>
            <a:r>
              <a:rPr lang="en-US" altLang="zh-CN" sz="2400" dirty="0">
                <a:solidFill>
                  <a:schemeClr val="tx1"/>
                </a:solidFill>
                <a:latin typeface="+mn-lt"/>
                <a:ea typeface="+mn-ea"/>
                <a:cs typeface="+mn-cs"/>
              </a:rPr>
              <a:t>partition</a:t>
            </a:r>
            <a:r>
              <a:rPr lang="zh-CN" altLang="zh-CN" sz="2400" dirty="0">
                <a:solidFill>
                  <a:schemeClr val="tx1"/>
                </a:solidFill>
                <a:latin typeface="+mn-lt"/>
                <a:ea typeface="+mn-ea"/>
                <a:cs typeface="+mn-cs"/>
              </a:rPr>
              <a:t>都序列化成一个大的字节</a:t>
            </a:r>
            <a:r>
              <a:rPr lang="zh-CN" altLang="zh-CN" sz="2400" dirty="0" smtClean="0">
                <a:solidFill>
                  <a:schemeClr val="tx1"/>
                </a:solidFill>
                <a:latin typeface="+mn-lt"/>
                <a:ea typeface="+mn-ea"/>
                <a:cs typeface="+mn-cs"/>
              </a:rPr>
              <a:t>数组</a:t>
            </a:r>
            <a:r>
              <a:rPr lang="zh-CN" altLang="en-US" sz="2400" dirty="0" smtClean="0">
                <a:solidFill>
                  <a:schemeClr val="tx1"/>
                </a:solidFill>
                <a:latin typeface="+mn-lt"/>
                <a:ea typeface="+mn-ea"/>
                <a:cs typeface="+mn-cs"/>
              </a:rPr>
              <a:t>。</a:t>
            </a:r>
            <a:endParaRPr lang="zh-CN" altLang="en-US" sz="2400" dirty="0" smtClean="0"/>
          </a:p>
          <a:p>
            <a:pPr marL="514350" indent="-514350">
              <a:buClr>
                <a:srgbClr val="76B749"/>
              </a:buClr>
              <a:buSzPct val="100000"/>
            </a:pPr>
            <a:endParaRPr lang="en-US" altLang="zh-CN" dirty="0" smtClean="0">
              <a:solidFill>
                <a:schemeClr val="tx1"/>
              </a:solidFill>
              <a:latin typeface="+mn-lt"/>
              <a:ea typeface="+mn-ea"/>
              <a:cs typeface="+mn-cs"/>
            </a:endParaRPr>
          </a:p>
        </p:txBody>
      </p:sp>
    </p:spTree>
    <p:extLst>
      <p:ext uri="{BB962C8B-B14F-4D97-AF65-F5344CB8AC3E}">
        <p14:creationId xmlns:p14="http://schemas.microsoft.com/office/powerpoint/2010/main" val="2339690086"/>
      </p:ext>
    </p:extLst>
  </p:cSld>
  <p:clrMapOvr>
    <a:masterClrMapping/>
  </p:clrMapOvr>
  <p:transition spd="med">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a:t>二</a:t>
            </a:r>
            <a:r>
              <a:rPr lang="zh-CN" altLang="en-US" dirty="0" smtClean="0"/>
              <a:t>、资源调优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indent="-514350">
              <a:buClr>
                <a:srgbClr val="76B749"/>
              </a:buClr>
              <a:buSzPct val="100000"/>
              <a:buFont typeface="+mj-lt"/>
              <a:buAutoNum type="arabicPeriod"/>
            </a:pPr>
            <a:r>
              <a:rPr lang="en-US" altLang="zh-CN" dirty="0" smtClean="0"/>
              <a:t>Spark</a:t>
            </a:r>
            <a:r>
              <a:rPr lang="zh-CN" altLang="en-US" dirty="0" smtClean="0"/>
              <a:t>作业基本运行原理</a:t>
            </a:r>
            <a:endParaRPr lang="en-US" altLang="zh-CN" dirty="0" smtClean="0"/>
          </a:p>
          <a:p>
            <a:pPr marL="514350" indent="-514350">
              <a:buClr>
                <a:srgbClr val="76B749"/>
              </a:buClr>
              <a:buSzPct val="100000"/>
              <a:buNone/>
            </a:pPr>
            <a:endParaRPr lang="zh-CN" altLang="en-US" dirty="0" smtClean="0"/>
          </a:p>
        </p:txBody>
      </p:sp>
      <p:pic>
        <p:nvPicPr>
          <p:cNvPr id="4" name="Drawing 2" descr="C6420BFB6D77440E9037EA7C01B6A949.jpeg"/>
          <p:cNvPicPr/>
          <p:nvPr/>
        </p:nvPicPr>
        <p:blipFill>
          <a:blip r:embed="rId3" cstate="print"/>
          <a:stretch>
            <a:fillRect/>
          </a:stretch>
        </p:blipFill>
        <p:spPr>
          <a:xfrm>
            <a:off x="827584" y="2137420"/>
            <a:ext cx="7344816" cy="3720413"/>
          </a:xfrm>
          <a:prstGeom prst="rect">
            <a:avLst/>
          </a:prstGeom>
        </p:spPr>
      </p:pic>
    </p:spTree>
    <p:extLst>
      <p:ext uri="{BB962C8B-B14F-4D97-AF65-F5344CB8AC3E}">
        <p14:creationId xmlns:p14="http://schemas.microsoft.com/office/powerpoint/2010/main" val="2220730208"/>
      </p:ext>
    </p:extLst>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a:t>二</a:t>
            </a:r>
            <a:r>
              <a:rPr lang="zh-CN" altLang="en-US" dirty="0" smtClean="0"/>
              <a:t>、资源调优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indent="-514350">
              <a:buClr>
                <a:srgbClr val="76B749"/>
              </a:buClr>
              <a:buSzPct val="100000"/>
              <a:buFont typeface="+mj-lt"/>
              <a:buAutoNum type="arabicPeriod" startAt="2"/>
            </a:pPr>
            <a:r>
              <a:rPr lang="en-US" altLang="zh-CN" dirty="0" smtClean="0">
                <a:solidFill>
                  <a:schemeClr val="tx1"/>
                </a:solidFill>
                <a:latin typeface="+mn-lt"/>
                <a:ea typeface="+mn-ea"/>
                <a:cs typeface="+mn-cs"/>
              </a:rPr>
              <a:t>Spark</a:t>
            </a:r>
            <a:r>
              <a:rPr lang="zh-CN" altLang="en-US" dirty="0" smtClean="0">
                <a:solidFill>
                  <a:schemeClr val="tx1"/>
                </a:solidFill>
                <a:latin typeface="+mn-lt"/>
                <a:ea typeface="+mn-ea"/>
                <a:cs typeface="+mn-cs"/>
              </a:rPr>
              <a:t>怎么</a:t>
            </a:r>
            <a:r>
              <a:rPr lang="zh-CN" altLang="zh-CN" dirty="0" smtClean="0">
                <a:solidFill>
                  <a:schemeClr val="tx1"/>
                </a:solidFill>
                <a:latin typeface="+mn-lt"/>
                <a:ea typeface="+mn-ea"/>
                <a:cs typeface="+mn-cs"/>
              </a:rPr>
              <a:t>来</a:t>
            </a:r>
            <a:r>
              <a:rPr lang="zh-CN" altLang="zh-CN" dirty="0">
                <a:solidFill>
                  <a:schemeClr val="tx1"/>
                </a:solidFill>
                <a:latin typeface="+mn-lt"/>
                <a:ea typeface="+mn-ea"/>
                <a:cs typeface="+mn-cs"/>
              </a:rPr>
              <a:t>进行</a:t>
            </a:r>
            <a:r>
              <a:rPr lang="en-US" altLang="zh-CN" dirty="0">
                <a:solidFill>
                  <a:schemeClr val="tx1"/>
                </a:solidFill>
                <a:latin typeface="+mn-lt"/>
                <a:ea typeface="+mn-ea"/>
                <a:cs typeface="+mn-cs"/>
              </a:rPr>
              <a:t>stage</a:t>
            </a:r>
            <a:r>
              <a:rPr lang="zh-CN" altLang="zh-CN" dirty="0">
                <a:solidFill>
                  <a:schemeClr val="tx1"/>
                </a:solidFill>
                <a:latin typeface="+mn-lt"/>
                <a:ea typeface="+mn-ea"/>
                <a:cs typeface="+mn-cs"/>
              </a:rPr>
              <a:t>的划分</a:t>
            </a:r>
            <a:endParaRPr lang="en-US" altLang="zh-CN" dirty="0" smtClean="0"/>
          </a:p>
          <a:p>
            <a:pPr>
              <a:buClr>
                <a:srgbClr val="76B749"/>
              </a:buClr>
              <a:buSzPct val="100000"/>
              <a:buFont typeface="Wingdings" panose="05000000000000000000" pitchFamily="2" charset="2"/>
              <a:buChar char="Ø"/>
            </a:pPr>
            <a:r>
              <a:rPr lang="zh-CN" altLang="en-US" dirty="0" smtClean="0">
                <a:solidFill>
                  <a:schemeClr val="tx1"/>
                </a:solidFill>
                <a:latin typeface="+mn-lt"/>
                <a:ea typeface="+mn-ea"/>
                <a:cs typeface="+mn-cs"/>
              </a:rPr>
              <a:t>以</a:t>
            </a:r>
            <a:r>
              <a:rPr lang="zh-CN" altLang="zh-CN" dirty="0" smtClean="0">
                <a:solidFill>
                  <a:schemeClr val="tx1"/>
                </a:solidFill>
                <a:latin typeface="+mn-lt"/>
                <a:ea typeface="+mn-ea"/>
                <a:cs typeface="+mn-cs"/>
              </a:rPr>
              <a:t>某个</a:t>
            </a:r>
            <a:r>
              <a:rPr lang="en-US" altLang="zh-CN" dirty="0">
                <a:solidFill>
                  <a:schemeClr val="tx1"/>
                </a:solidFill>
                <a:latin typeface="+mn-lt"/>
                <a:ea typeface="+mn-ea"/>
                <a:cs typeface="+mn-cs"/>
              </a:rPr>
              <a:t>shuffle</a:t>
            </a:r>
            <a:r>
              <a:rPr lang="zh-CN" altLang="zh-CN" dirty="0" smtClean="0">
                <a:solidFill>
                  <a:schemeClr val="tx1"/>
                </a:solidFill>
                <a:latin typeface="+mn-lt"/>
                <a:ea typeface="+mn-ea"/>
                <a:cs typeface="+mn-cs"/>
              </a:rPr>
              <a:t>类算子</a:t>
            </a:r>
            <a:r>
              <a:rPr lang="zh-CN" altLang="en-US" dirty="0" smtClean="0">
                <a:solidFill>
                  <a:schemeClr val="tx1"/>
                </a:solidFill>
                <a:latin typeface="+mn-lt"/>
                <a:ea typeface="+mn-ea"/>
                <a:cs typeface="+mn-cs"/>
              </a:rPr>
              <a:t>（宽依赖）为界限，</a:t>
            </a:r>
            <a:r>
              <a:rPr lang="en-US" altLang="zh-CN" dirty="0">
                <a:solidFill>
                  <a:schemeClr val="tx1"/>
                </a:solidFill>
                <a:latin typeface="+mn-lt"/>
                <a:ea typeface="+mn-ea"/>
                <a:cs typeface="+mn-cs"/>
              </a:rPr>
              <a:t>shuffle</a:t>
            </a:r>
            <a:r>
              <a:rPr lang="zh-CN" altLang="zh-CN" dirty="0">
                <a:solidFill>
                  <a:schemeClr val="tx1"/>
                </a:solidFill>
                <a:latin typeface="+mn-lt"/>
                <a:ea typeface="+mn-ea"/>
                <a:cs typeface="+mn-cs"/>
              </a:rPr>
              <a:t>算子执行之前的代码会被划分为一个</a:t>
            </a:r>
            <a:r>
              <a:rPr lang="en-US" altLang="zh-CN" dirty="0">
                <a:solidFill>
                  <a:schemeClr val="tx1"/>
                </a:solidFill>
                <a:latin typeface="+mn-lt"/>
                <a:ea typeface="+mn-ea"/>
                <a:cs typeface="+mn-cs"/>
              </a:rPr>
              <a:t>stage</a:t>
            </a:r>
            <a:r>
              <a:rPr lang="zh-CN" altLang="zh-CN" dirty="0">
                <a:solidFill>
                  <a:schemeClr val="tx1"/>
                </a:solidFill>
                <a:latin typeface="+mn-lt"/>
                <a:ea typeface="+mn-ea"/>
                <a:cs typeface="+mn-cs"/>
              </a:rPr>
              <a:t>，</a:t>
            </a:r>
            <a:r>
              <a:rPr lang="en-US" altLang="zh-CN" dirty="0">
                <a:solidFill>
                  <a:schemeClr val="tx1"/>
                </a:solidFill>
                <a:latin typeface="+mn-lt"/>
                <a:ea typeface="+mn-ea"/>
                <a:cs typeface="+mn-cs"/>
              </a:rPr>
              <a:t>shuffle</a:t>
            </a:r>
            <a:r>
              <a:rPr lang="zh-CN" altLang="zh-CN" dirty="0">
                <a:solidFill>
                  <a:schemeClr val="tx1"/>
                </a:solidFill>
                <a:latin typeface="+mn-lt"/>
                <a:ea typeface="+mn-ea"/>
                <a:cs typeface="+mn-cs"/>
              </a:rPr>
              <a:t>算子执行以及之后的代码会被划分为下一个</a:t>
            </a:r>
            <a:r>
              <a:rPr lang="en-US" altLang="zh-CN" dirty="0" smtClean="0">
                <a:solidFill>
                  <a:schemeClr val="tx1"/>
                </a:solidFill>
                <a:latin typeface="+mn-lt"/>
                <a:ea typeface="+mn-ea"/>
                <a:cs typeface="+mn-cs"/>
              </a:rPr>
              <a:t>stage</a:t>
            </a:r>
            <a:r>
              <a:rPr lang="zh-CN" altLang="en-US" dirty="0" smtClean="0">
                <a:solidFill>
                  <a:schemeClr val="tx1"/>
                </a:solidFill>
                <a:latin typeface="+mn-lt"/>
                <a:ea typeface="+mn-ea"/>
                <a:cs typeface="+mn-cs"/>
              </a:rPr>
              <a:t>。</a:t>
            </a:r>
            <a:endParaRPr lang="zh-CN" altLang="en-US" dirty="0" smtClean="0"/>
          </a:p>
        </p:txBody>
      </p:sp>
    </p:spTree>
    <p:extLst>
      <p:ext uri="{BB962C8B-B14F-4D97-AF65-F5344CB8AC3E}">
        <p14:creationId xmlns:p14="http://schemas.microsoft.com/office/powerpoint/2010/main" val="2610189123"/>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a:t>二</a:t>
            </a:r>
            <a:r>
              <a:rPr lang="zh-CN" altLang="en-US" dirty="0" smtClean="0"/>
              <a:t>、资源调优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indent="-514350">
              <a:buClr>
                <a:srgbClr val="76B749"/>
              </a:buClr>
              <a:buSzPct val="100000"/>
              <a:buFont typeface="+mj-lt"/>
              <a:buAutoNum type="arabicPeriod" startAt="3"/>
            </a:pPr>
            <a:r>
              <a:rPr lang="en-US" altLang="zh-CN" dirty="0" smtClean="0">
                <a:solidFill>
                  <a:schemeClr val="tx1"/>
                </a:solidFill>
                <a:latin typeface="+mn-lt"/>
                <a:ea typeface="+mn-ea"/>
                <a:cs typeface="+mn-cs"/>
              </a:rPr>
              <a:t>Spark</a:t>
            </a:r>
            <a:r>
              <a:rPr lang="zh-CN" altLang="en-US" dirty="0" smtClean="0">
                <a:solidFill>
                  <a:schemeClr val="tx1"/>
                </a:solidFill>
                <a:latin typeface="+mn-lt"/>
                <a:ea typeface="+mn-ea"/>
                <a:cs typeface="+mn-cs"/>
              </a:rPr>
              <a:t>中的持久化操作</a:t>
            </a:r>
            <a:endParaRPr lang="en-US" altLang="zh-CN" dirty="0" smtClean="0"/>
          </a:p>
          <a:p>
            <a:pPr>
              <a:buClr>
                <a:srgbClr val="76B749"/>
              </a:buClr>
              <a:buSzPct val="100000"/>
              <a:buFont typeface="Wingdings" panose="05000000000000000000" pitchFamily="2" charset="2"/>
              <a:buChar char="Ø"/>
            </a:pPr>
            <a:r>
              <a:rPr lang="zh-CN" altLang="zh-CN" dirty="0">
                <a:solidFill>
                  <a:schemeClr val="tx1"/>
                </a:solidFill>
                <a:latin typeface="+mn-lt"/>
                <a:ea typeface="+mn-ea"/>
                <a:cs typeface="+mn-cs"/>
              </a:rPr>
              <a:t>当我们在代码中执行了</a:t>
            </a:r>
            <a:r>
              <a:rPr lang="en-US" altLang="zh-CN" dirty="0">
                <a:solidFill>
                  <a:schemeClr val="tx1"/>
                </a:solidFill>
                <a:latin typeface="+mn-lt"/>
                <a:ea typeface="+mn-ea"/>
                <a:cs typeface="+mn-cs"/>
              </a:rPr>
              <a:t>cache/persist</a:t>
            </a:r>
            <a:r>
              <a:rPr lang="zh-CN" altLang="zh-CN" dirty="0">
                <a:solidFill>
                  <a:schemeClr val="tx1"/>
                </a:solidFill>
                <a:latin typeface="+mn-lt"/>
                <a:ea typeface="+mn-ea"/>
                <a:cs typeface="+mn-cs"/>
              </a:rPr>
              <a:t>等持久化操作时，根据我们选择的持久化级别的不同，每个</a:t>
            </a:r>
            <a:r>
              <a:rPr lang="en-US" altLang="zh-CN" dirty="0">
                <a:solidFill>
                  <a:schemeClr val="tx1"/>
                </a:solidFill>
                <a:latin typeface="+mn-lt"/>
                <a:ea typeface="+mn-ea"/>
                <a:cs typeface="+mn-cs"/>
              </a:rPr>
              <a:t>task</a:t>
            </a:r>
            <a:r>
              <a:rPr lang="zh-CN" altLang="zh-CN" dirty="0">
                <a:solidFill>
                  <a:schemeClr val="tx1"/>
                </a:solidFill>
                <a:latin typeface="+mn-lt"/>
                <a:ea typeface="+mn-ea"/>
                <a:cs typeface="+mn-cs"/>
              </a:rPr>
              <a:t>计算出来的数据也会保存到</a:t>
            </a:r>
            <a:r>
              <a:rPr lang="en-US" altLang="zh-CN" dirty="0">
                <a:solidFill>
                  <a:schemeClr val="tx1"/>
                </a:solidFill>
                <a:latin typeface="+mn-lt"/>
                <a:ea typeface="+mn-ea"/>
                <a:cs typeface="+mn-cs"/>
              </a:rPr>
              <a:t>Executor</a:t>
            </a:r>
            <a:r>
              <a:rPr lang="zh-CN" altLang="zh-CN" dirty="0">
                <a:solidFill>
                  <a:schemeClr val="tx1"/>
                </a:solidFill>
                <a:latin typeface="+mn-lt"/>
                <a:ea typeface="+mn-ea"/>
                <a:cs typeface="+mn-cs"/>
              </a:rPr>
              <a:t>进程的内存或者所在节点的磁盘文件</a:t>
            </a:r>
            <a:r>
              <a:rPr lang="zh-CN" altLang="zh-CN">
                <a:solidFill>
                  <a:schemeClr val="tx1"/>
                </a:solidFill>
                <a:latin typeface="+mn-lt"/>
                <a:ea typeface="+mn-ea"/>
                <a:cs typeface="+mn-cs"/>
              </a:rPr>
              <a:t>中</a:t>
            </a:r>
            <a:r>
              <a:rPr lang="zh-CN" altLang="zh-CN" smtClean="0">
                <a:solidFill>
                  <a:schemeClr val="tx1"/>
                </a:solidFill>
                <a:latin typeface="+mn-lt"/>
                <a:ea typeface="+mn-ea"/>
                <a:cs typeface="+mn-cs"/>
              </a:rPr>
              <a:t>。</a:t>
            </a:r>
            <a:endParaRPr lang="zh-CN" altLang="zh-CN" dirty="0">
              <a:solidFill>
                <a:schemeClr val="tx1"/>
              </a:solidFill>
              <a:latin typeface="+mn-lt"/>
              <a:ea typeface="+mn-ea"/>
              <a:cs typeface="+mn-cs"/>
            </a:endParaRPr>
          </a:p>
        </p:txBody>
      </p:sp>
    </p:spTree>
    <p:extLst>
      <p:ext uri="{BB962C8B-B14F-4D97-AF65-F5344CB8AC3E}">
        <p14:creationId xmlns:p14="http://schemas.microsoft.com/office/powerpoint/2010/main" val="4239990633"/>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a:t>二</a:t>
            </a:r>
            <a:r>
              <a:rPr lang="zh-CN" altLang="en-US" dirty="0" smtClean="0"/>
              <a:t>、资源调优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indent="-514350">
              <a:buClr>
                <a:srgbClr val="76B749"/>
              </a:buClr>
              <a:buSzPct val="100000"/>
              <a:buFont typeface="+mj-lt"/>
              <a:buAutoNum type="arabicPeriod" startAt="4"/>
            </a:pPr>
            <a:r>
              <a:rPr lang="en-US" altLang="zh-CN" dirty="0">
                <a:solidFill>
                  <a:schemeClr val="tx1"/>
                </a:solidFill>
                <a:latin typeface="+mn-lt"/>
                <a:ea typeface="+mn-ea"/>
                <a:cs typeface="+mn-cs"/>
              </a:rPr>
              <a:t>Executor</a:t>
            </a:r>
            <a:r>
              <a:rPr lang="zh-CN" altLang="zh-CN" dirty="0">
                <a:solidFill>
                  <a:schemeClr val="tx1"/>
                </a:solidFill>
                <a:latin typeface="+mn-lt"/>
                <a:ea typeface="+mn-ea"/>
                <a:cs typeface="+mn-cs"/>
              </a:rPr>
              <a:t>的</a:t>
            </a:r>
            <a:r>
              <a:rPr lang="zh-CN" altLang="zh-CN" dirty="0" smtClean="0">
                <a:solidFill>
                  <a:schemeClr val="tx1"/>
                </a:solidFill>
                <a:latin typeface="+mn-lt"/>
                <a:ea typeface="+mn-ea"/>
                <a:cs typeface="+mn-cs"/>
              </a:rPr>
              <a:t>内存</a:t>
            </a:r>
            <a:r>
              <a:rPr lang="zh-CN" altLang="en-US" dirty="0" smtClean="0">
                <a:solidFill>
                  <a:schemeClr val="tx1"/>
                </a:solidFill>
                <a:latin typeface="+mn-lt"/>
                <a:ea typeface="+mn-ea"/>
                <a:cs typeface="+mn-cs"/>
              </a:rPr>
              <a:t>划分</a:t>
            </a:r>
            <a:endParaRPr lang="en-US" altLang="zh-CN" dirty="0" smtClean="0"/>
          </a:p>
          <a:p>
            <a:pPr marL="514350" indent="-514350">
              <a:buClr>
                <a:srgbClr val="76B749"/>
              </a:buClr>
              <a:buSzPct val="100000"/>
              <a:buNone/>
            </a:pPr>
            <a:r>
              <a:rPr lang="en-US" altLang="zh-CN" dirty="0">
                <a:solidFill>
                  <a:schemeClr val="tx1"/>
                </a:solidFill>
                <a:latin typeface="+mn-lt"/>
                <a:ea typeface="+mn-ea"/>
                <a:cs typeface="+mn-cs"/>
              </a:rPr>
              <a:t>Executor</a:t>
            </a:r>
            <a:r>
              <a:rPr lang="zh-CN" altLang="zh-CN" dirty="0">
                <a:solidFill>
                  <a:schemeClr val="tx1"/>
                </a:solidFill>
                <a:latin typeface="+mn-lt"/>
                <a:ea typeface="+mn-ea"/>
                <a:cs typeface="+mn-cs"/>
              </a:rPr>
              <a:t>的内存主要分为三块</a:t>
            </a:r>
            <a:r>
              <a:rPr lang="zh-CN" altLang="zh-CN" dirty="0" smtClean="0">
                <a:solidFill>
                  <a:schemeClr val="tx1"/>
                </a:solidFill>
                <a:latin typeface="+mn-lt"/>
                <a:ea typeface="+mn-ea"/>
                <a:cs typeface="+mn-cs"/>
              </a:rPr>
              <a:t>：</a:t>
            </a:r>
            <a:endParaRPr lang="en-US" altLang="zh-CN" dirty="0" smtClean="0">
              <a:solidFill>
                <a:schemeClr val="tx1"/>
              </a:solidFill>
              <a:latin typeface="+mn-lt"/>
              <a:ea typeface="+mn-ea"/>
              <a:cs typeface="+mn-cs"/>
            </a:endParaRPr>
          </a:p>
          <a:p>
            <a:pPr marL="514350" indent="-514350">
              <a:buClr>
                <a:srgbClr val="76B749"/>
              </a:buClr>
              <a:buSzPct val="100000"/>
            </a:pPr>
            <a:r>
              <a:rPr lang="zh-CN" altLang="zh-CN" sz="2400" dirty="0" smtClean="0">
                <a:solidFill>
                  <a:schemeClr val="tx1"/>
                </a:solidFill>
                <a:latin typeface="+mn-lt"/>
                <a:ea typeface="+mn-ea"/>
                <a:cs typeface="+mn-cs"/>
              </a:rPr>
              <a:t>第</a:t>
            </a:r>
            <a:r>
              <a:rPr lang="zh-CN" altLang="zh-CN" sz="2400" dirty="0">
                <a:solidFill>
                  <a:schemeClr val="tx1"/>
                </a:solidFill>
                <a:latin typeface="+mn-lt"/>
                <a:ea typeface="+mn-ea"/>
                <a:cs typeface="+mn-cs"/>
              </a:rPr>
              <a:t>一块是让</a:t>
            </a:r>
            <a:r>
              <a:rPr lang="en-US" altLang="zh-CN" sz="2400" dirty="0">
                <a:solidFill>
                  <a:schemeClr val="tx1"/>
                </a:solidFill>
                <a:latin typeface="+mn-lt"/>
                <a:ea typeface="+mn-ea"/>
                <a:cs typeface="+mn-cs"/>
              </a:rPr>
              <a:t>task</a:t>
            </a:r>
            <a:r>
              <a:rPr lang="zh-CN" altLang="zh-CN" sz="2400" dirty="0">
                <a:solidFill>
                  <a:schemeClr val="tx1"/>
                </a:solidFill>
                <a:latin typeface="+mn-lt"/>
                <a:ea typeface="+mn-ea"/>
                <a:cs typeface="+mn-cs"/>
              </a:rPr>
              <a:t>执行我们自己编写的代码时使用，默认是占</a:t>
            </a:r>
            <a:r>
              <a:rPr lang="en-US" altLang="zh-CN" sz="2400" dirty="0">
                <a:solidFill>
                  <a:schemeClr val="tx1"/>
                </a:solidFill>
                <a:latin typeface="+mn-lt"/>
                <a:ea typeface="+mn-ea"/>
                <a:cs typeface="+mn-cs"/>
              </a:rPr>
              <a:t>Executor</a:t>
            </a:r>
            <a:r>
              <a:rPr lang="zh-CN" altLang="zh-CN" sz="2400" dirty="0">
                <a:solidFill>
                  <a:schemeClr val="tx1"/>
                </a:solidFill>
                <a:latin typeface="+mn-lt"/>
                <a:ea typeface="+mn-ea"/>
                <a:cs typeface="+mn-cs"/>
              </a:rPr>
              <a:t>总内存的</a:t>
            </a:r>
            <a:r>
              <a:rPr lang="en-US" altLang="zh-CN" sz="2400" dirty="0">
                <a:solidFill>
                  <a:schemeClr val="tx1"/>
                </a:solidFill>
                <a:latin typeface="+mn-lt"/>
                <a:ea typeface="+mn-ea"/>
                <a:cs typeface="+mn-cs"/>
              </a:rPr>
              <a:t>20%</a:t>
            </a:r>
            <a:r>
              <a:rPr lang="zh-CN" altLang="zh-CN"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514350" indent="-514350">
              <a:buClr>
                <a:srgbClr val="76B749"/>
              </a:buClr>
              <a:buSzPct val="100000"/>
            </a:pPr>
            <a:r>
              <a:rPr lang="zh-CN" altLang="zh-CN" sz="2400" dirty="0" smtClean="0">
                <a:solidFill>
                  <a:schemeClr val="tx1"/>
                </a:solidFill>
                <a:latin typeface="+mn-lt"/>
                <a:ea typeface="+mn-ea"/>
                <a:cs typeface="+mn-cs"/>
              </a:rPr>
              <a:t>第二</a:t>
            </a:r>
            <a:r>
              <a:rPr lang="zh-CN" altLang="zh-CN" sz="2400" dirty="0">
                <a:solidFill>
                  <a:schemeClr val="tx1"/>
                </a:solidFill>
                <a:latin typeface="+mn-lt"/>
                <a:ea typeface="+mn-ea"/>
                <a:cs typeface="+mn-cs"/>
              </a:rPr>
              <a:t>块是让</a:t>
            </a:r>
            <a:r>
              <a:rPr lang="en-US" altLang="zh-CN" sz="2400" dirty="0">
                <a:solidFill>
                  <a:schemeClr val="tx1"/>
                </a:solidFill>
                <a:latin typeface="+mn-lt"/>
                <a:ea typeface="+mn-ea"/>
                <a:cs typeface="+mn-cs"/>
              </a:rPr>
              <a:t>task</a:t>
            </a:r>
            <a:r>
              <a:rPr lang="zh-CN" altLang="zh-CN" sz="2400" dirty="0">
                <a:solidFill>
                  <a:schemeClr val="tx1"/>
                </a:solidFill>
                <a:latin typeface="+mn-lt"/>
                <a:ea typeface="+mn-ea"/>
                <a:cs typeface="+mn-cs"/>
              </a:rPr>
              <a:t>通过</a:t>
            </a:r>
            <a:r>
              <a:rPr lang="en-US" altLang="zh-CN" sz="2400" dirty="0">
                <a:solidFill>
                  <a:schemeClr val="tx1"/>
                </a:solidFill>
                <a:latin typeface="+mn-lt"/>
                <a:ea typeface="+mn-ea"/>
                <a:cs typeface="+mn-cs"/>
              </a:rPr>
              <a:t>shuffle</a:t>
            </a:r>
            <a:r>
              <a:rPr lang="zh-CN" altLang="zh-CN" sz="2400" dirty="0">
                <a:solidFill>
                  <a:schemeClr val="tx1"/>
                </a:solidFill>
                <a:latin typeface="+mn-lt"/>
                <a:ea typeface="+mn-ea"/>
                <a:cs typeface="+mn-cs"/>
              </a:rPr>
              <a:t>过程拉取了上一个</a:t>
            </a:r>
            <a:r>
              <a:rPr lang="en-US" altLang="zh-CN" sz="2400" dirty="0">
                <a:solidFill>
                  <a:schemeClr val="tx1"/>
                </a:solidFill>
                <a:latin typeface="+mn-lt"/>
                <a:ea typeface="+mn-ea"/>
                <a:cs typeface="+mn-cs"/>
              </a:rPr>
              <a:t>stage</a:t>
            </a:r>
            <a:r>
              <a:rPr lang="zh-CN" altLang="zh-CN" sz="2400" dirty="0">
                <a:solidFill>
                  <a:schemeClr val="tx1"/>
                </a:solidFill>
                <a:latin typeface="+mn-lt"/>
                <a:ea typeface="+mn-ea"/>
                <a:cs typeface="+mn-cs"/>
              </a:rPr>
              <a:t>的</a:t>
            </a:r>
            <a:r>
              <a:rPr lang="en-US" altLang="zh-CN" sz="2400" dirty="0">
                <a:solidFill>
                  <a:schemeClr val="tx1"/>
                </a:solidFill>
                <a:latin typeface="+mn-lt"/>
                <a:ea typeface="+mn-ea"/>
                <a:cs typeface="+mn-cs"/>
              </a:rPr>
              <a:t>task</a:t>
            </a:r>
            <a:r>
              <a:rPr lang="zh-CN" altLang="zh-CN" sz="2400" dirty="0">
                <a:solidFill>
                  <a:schemeClr val="tx1"/>
                </a:solidFill>
                <a:latin typeface="+mn-lt"/>
                <a:ea typeface="+mn-ea"/>
                <a:cs typeface="+mn-cs"/>
              </a:rPr>
              <a:t>的输出后，进行聚合等操作时使用，默认也是占</a:t>
            </a:r>
            <a:r>
              <a:rPr lang="en-US" altLang="zh-CN" sz="2400" dirty="0">
                <a:solidFill>
                  <a:schemeClr val="tx1"/>
                </a:solidFill>
                <a:latin typeface="+mn-lt"/>
                <a:ea typeface="+mn-ea"/>
                <a:cs typeface="+mn-cs"/>
              </a:rPr>
              <a:t>Executor</a:t>
            </a:r>
            <a:r>
              <a:rPr lang="zh-CN" altLang="zh-CN" sz="2400" dirty="0">
                <a:solidFill>
                  <a:schemeClr val="tx1"/>
                </a:solidFill>
                <a:latin typeface="+mn-lt"/>
                <a:ea typeface="+mn-ea"/>
                <a:cs typeface="+mn-cs"/>
              </a:rPr>
              <a:t>总内存的</a:t>
            </a:r>
            <a:r>
              <a:rPr lang="en-US" altLang="zh-CN" sz="2400" dirty="0">
                <a:solidFill>
                  <a:schemeClr val="tx1"/>
                </a:solidFill>
                <a:latin typeface="+mn-lt"/>
                <a:ea typeface="+mn-ea"/>
                <a:cs typeface="+mn-cs"/>
              </a:rPr>
              <a:t>20%</a:t>
            </a:r>
            <a:r>
              <a:rPr lang="zh-CN" altLang="zh-CN"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514350" indent="-514350">
              <a:buClr>
                <a:srgbClr val="76B749"/>
              </a:buClr>
              <a:buSzPct val="100000"/>
            </a:pPr>
            <a:r>
              <a:rPr lang="zh-CN" altLang="zh-CN" sz="2400" dirty="0" smtClean="0">
                <a:solidFill>
                  <a:schemeClr val="tx1"/>
                </a:solidFill>
                <a:latin typeface="+mn-lt"/>
                <a:ea typeface="+mn-ea"/>
                <a:cs typeface="+mn-cs"/>
              </a:rPr>
              <a:t>第三</a:t>
            </a:r>
            <a:r>
              <a:rPr lang="zh-CN" altLang="zh-CN" sz="2400" dirty="0">
                <a:solidFill>
                  <a:schemeClr val="tx1"/>
                </a:solidFill>
                <a:latin typeface="+mn-lt"/>
                <a:ea typeface="+mn-ea"/>
                <a:cs typeface="+mn-cs"/>
              </a:rPr>
              <a:t>块是让</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持久化时使用，默认占</a:t>
            </a:r>
            <a:r>
              <a:rPr lang="en-US" altLang="zh-CN" sz="2400" dirty="0">
                <a:solidFill>
                  <a:schemeClr val="tx1"/>
                </a:solidFill>
                <a:latin typeface="+mn-lt"/>
                <a:ea typeface="+mn-ea"/>
                <a:cs typeface="+mn-cs"/>
              </a:rPr>
              <a:t>Executor</a:t>
            </a:r>
            <a:r>
              <a:rPr lang="zh-CN" altLang="zh-CN" sz="2400" dirty="0">
                <a:solidFill>
                  <a:schemeClr val="tx1"/>
                </a:solidFill>
                <a:latin typeface="+mn-lt"/>
                <a:ea typeface="+mn-ea"/>
                <a:cs typeface="+mn-cs"/>
              </a:rPr>
              <a:t>总内存的</a:t>
            </a:r>
            <a:r>
              <a:rPr lang="en-US" altLang="zh-CN" sz="2400" dirty="0">
                <a:solidFill>
                  <a:schemeClr val="tx1"/>
                </a:solidFill>
                <a:latin typeface="+mn-lt"/>
                <a:ea typeface="+mn-ea"/>
                <a:cs typeface="+mn-cs"/>
              </a:rPr>
              <a:t>60%</a:t>
            </a:r>
            <a:r>
              <a:rPr lang="zh-CN" altLang="zh-CN" sz="2400" dirty="0" smtClean="0">
                <a:solidFill>
                  <a:schemeClr val="tx1"/>
                </a:solidFill>
                <a:latin typeface="+mn-lt"/>
                <a:ea typeface="+mn-ea"/>
                <a:cs typeface="+mn-cs"/>
              </a:rPr>
              <a:t>。</a:t>
            </a:r>
            <a:endParaRPr lang="zh-CN" altLang="zh-CN" sz="2400" dirty="0">
              <a:solidFill>
                <a:schemeClr val="tx1"/>
              </a:solidFill>
              <a:latin typeface="+mn-lt"/>
              <a:ea typeface="+mn-ea"/>
              <a:cs typeface="+mn-cs"/>
            </a:endParaRPr>
          </a:p>
        </p:txBody>
      </p:sp>
    </p:spTree>
    <p:extLst>
      <p:ext uri="{BB962C8B-B14F-4D97-AF65-F5344CB8AC3E}">
        <p14:creationId xmlns:p14="http://schemas.microsoft.com/office/powerpoint/2010/main" val="3929426859"/>
      </p:ext>
    </p:extLst>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a:t>二</a:t>
            </a:r>
            <a:r>
              <a:rPr lang="zh-CN" altLang="en-US" dirty="0" smtClean="0"/>
              <a:t>、资源调优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indent="-514350">
              <a:buClr>
                <a:srgbClr val="76B749"/>
              </a:buClr>
              <a:buSzPct val="100000"/>
              <a:buFont typeface="+mj-lt"/>
              <a:buAutoNum type="arabicPeriod" startAt="5"/>
            </a:pPr>
            <a:r>
              <a:rPr lang="zh-CN" altLang="en-US" dirty="0" smtClean="0"/>
              <a:t>资源参数的调节</a:t>
            </a:r>
            <a:endParaRPr lang="en-US" altLang="zh-CN" dirty="0" smtClean="0"/>
          </a:p>
          <a:p>
            <a:pPr marL="514350" indent="-514350">
              <a:buClr>
                <a:srgbClr val="76B749"/>
              </a:buClr>
              <a:buSzPct val="100000"/>
            </a:pPr>
            <a:r>
              <a:rPr lang="en-US" altLang="zh-CN" sz="2400" dirty="0" smtClean="0"/>
              <a:t>num-executors</a:t>
            </a:r>
          </a:p>
          <a:p>
            <a:pPr marL="514350" indent="-514350">
              <a:buClr>
                <a:srgbClr val="76B749"/>
              </a:buClr>
              <a:buSzPct val="100000"/>
            </a:pPr>
            <a:r>
              <a:rPr lang="en-US" altLang="zh-CN" sz="2400" dirty="0" smtClean="0"/>
              <a:t>executor-memory</a:t>
            </a:r>
          </a:p>
          <a:p>
            <a:pPr marL="514350" indent="-514350">
              <a:buClr>
                <a:srgbClr val="76B749"/>
              </a:buClr>
              <a:buSzPct val="100000"/>
            </a:pPr>
            <a:r>
              <a:rPr lang="en-US" altLang="zh-CN" sz="2400" dirty="0" smtClean="0"/>
              <a:t>executor-cores</a:t>
            </a:r>
          </a:p>
          <a:p>
            <a:pPr marL="514350" indent="-514350">
              <a:buClr>
                <a:srgbClr val="76B749"/>
              </a:buClr>
              <a:buSzPct val="100000"/>
            </a:pPr>
            <a:r>
              <a:rPr lang="en-US" altLang="zh-CN" sz="2400" dirty="0" smtClean="0"/>
              <a:t>driver-memory</a:t>
            </a:r>
          </a:p>
          <a:p>
            <a:pPr marL="514350" indent="-514350">
              <a:buClr>
                <a:srgbClr val="76B749"/>
              </a:buClr>
              <a:buSzPct val="100000"/>
            </a:pPr>
            <a:r>
              <a:rPr lang="en-US" altLang="zh-CN" sz="2400" dirty="0" err="1" smtClean="0"/>
              <a:t>spark.default.parallelism</a:t>
            </a:r>
            <a:r>
              <a:rPr lang="en-US" altLang="zh-CN" sz="2400" dirty="0" smtClean="0"/>
              <a:t>(</a:t>
            </a:r>
            <a:r>
              <a:rPr lang="zh-CN" altLang="zh-CN" sz="1800" dirty="0" smtClean="0">
                <a:solidFill>
                  <a:schemeClr val="tx1"/>
                </a:solidFill>
                <a:latin typeface="+mn-lt"/>
                <a:ea typeface="+mn-ea"/>
                <a:cs typeface="+mn-cs"/>
              </a:rPr>
              <a:t>每个</a:t>
            </a:r>
            <a:r>
              <a:rPr lang="en-US" altLang="zh-CN" sz="1800" dirty="0">
                <a:solidFill>
                  <a:schemeClr val="tx1"/>
                </a:solidFill>
                <a:latin typeface="+mn-lt"/>
                <a:ea typeface="+mn-ea"/>
                <a:cs typeface="+mn-cs"/>
              </a:rPr>
              <a:t>stage</a:t>
            </a:r>
            <a:r>
              <a:rPr lang="zh-CN" altLang="zh-CN" sz="1800" dirty="0">
                <a:solidFill>
                  <a:schemeClr val="tx1"/>
                </a:solidFill>
                <a:latin typeface="+mn-lt"/>
                <a:ea typeface="+mn-ea"/>
                <a:cs typeface="+mn-cs"/>
              </a:rPr>
              <a:t>的默认</a:t>
            </a:r>
            <a:r>
              <a:rPr lang="en-US" altLang="zh-CN" sz="1800" dirty="0">
                <a:solidFill>
                  <a:schemeClr val="tx1"/>
                </a:solidFill>
                <a:latin typeface="+mn-lt"/>
                <a:ea typeface="+mn-ea"/>
                <a:cs typeface="+mn-cs"/>
              </a:rPr>
              <a:t>task</a:t>
            </a:r>
            <a:r>
              <a:rPr lang="zh-CN" altLang="zh-CN" sz="1800" dirty="0" smtClean="0">
                <a:solidFill>
                  <a:schemeClr val="tx1"/>
                </a:solidFill>
                <a:latin typeface="+mn-lt"/>
                <a:ea typeface="+mn-ea"/>
                <a:cs typeface="+mn-cs"/>
              </a:rPr>
              <a:t>数量</a:t>
            </a:r>
            <a:r>
              <a:rPr lang="en-US" altLang="zh-CN" sz="1800" dirty="0" smtClean="0">
                <a:solidFill>
                  <a:schemeClr val="tx1"/>
                </a:solidFill>
                <a:latin typeface="+mn-lt"/>
                <a:ea typeface="+mn-ea"/>
                <a:cs typeface="+mn-cs"/>
              </a:rPr>
              <a:t>)</a:t>
            </a:r>
          </a:p>
          <a:p>
            <a:pPr marL="514350" indent="-514350">
              <a:buClr>
                <a:srgbClr val="76B749"/>
              </a:buClr>
              <a:buSzPct val="100000"/>
            </a:pPr>
            <a:r>
              <a:rPr lang="en-US" altLang="zh-CN" sz="2400" dirty="0" err="1" smtClean="0"/>
              <a:t>spark.storage.memoryFraction</a:t>
            </a:r>
            <a:endParaRPr lang="en-US" altLang="zh-CN" sz="2400" dirty="0" smtClean="0"/>
          </a:p>
          <a:p>
            <a:pPr marL="514350" indent="-514350">
              <a:buClr>
                <a:srgbClr val="76B749"/>
              </a:buClr>
              <a:buSzPct val="100000"/>
            </a:pPr>
            <a:r>
              <a:rPr kumimoji="1" lang="en-US" altLang="zh-CN" sz="2400" b="1" kern="1200" dirty="0" err="1" smtClean="0">
                <a:solidFill>
                  <a:schemeClr val="tx1"/>
                </a:solidFill>
                <a:latin typeface="宋体" charset="-122"/>
                <a:ea typeface="宋体" charset="-122"/>
                <a:cs typeface="+mn-cs"/>
              </a:rPr>
              <a:t>spark.shuffle.memoryFraction</a:t>
            </a:r>
            <a:endParaRPr kumimoji="1" lang="en-US" altLang="zh-CN" sz="2400" b="1" kern="1200" dirty="0" smtClean="0">
              <a:solidFill>
                <a:schemeClr val="tx1"/>
              </a:solidFill>
              <a:latin typeface="宋体" charset="-122"/>
              <a:ea typeface="宋体" charset="-122"/>
              <a:cs typeface="+mn-cs"/>
            </a:endParaRPr>
          </a:p>
          <a:p>
            <a:pPr marL="514350" indent="-514350">
              <a:buClr>
                <a:srgbClr val="76B749"/>
              </a:buClr>
              <a:buSzPct val="100000"/>
              <a:buNone/>
            </a:pPr>
            <a:endParaRPr lang="zh-CN" altLang="en-US" sz="2400" dirty="0"/>
          </a:p>
          <a:p>
            <a:pPr marL="514350" indent="-514350">
              <a:buClr>
                <a:srgbClr val="76B749"/>
              </a:buClr>
              <a:buSzPct val="100000"/>
            </a:pPr>
            <a:endParaRPr lang="en-US" altLang="zh-CN" sz="2400" dirty="0" smtClean="0">
              <a:solidFill>
                <a:schemeClr val="tx1"/>
              </a:solidFill>
              <a:latin typeface="+mn-lt"/>
              <a:ea typeface="+mn-ea"/>
              <a:cs typeface="+mn-cs"/>
            </a:endParaRPr>
          </a:p>
        </p:txBody>
      </p:sp>
    </p:spTree>
    <p:extLst>
      <p:ext uri="{BB962C8B-B14F-4D97-AF65-F5344CB8AC3E}">
        <p14:creationId xmlns:p14="http://schemas.microsoft.com/office/powerpoint/2010/main" val="94669038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9</a:t>
            </a:fld>
            <a:endParaRPr kumimoji="0" lang="zh-CN" dirty="0"/>
          </a:p>
        </p:txBody>
      </p:sp>
      <p:sp>
        <p:nvSpPr>
          <p:cNvPr id="4" name="标题 3"/>
          <p:cNvSpPr>
            <a:spLocks noGrp="1"/>
          </p:cNvSpPr>
          <p:nvPr>
            <p:ph type="title"/>
          </p:nvPr>
        </p:nvSpPr>
        <p:spPr/>
        <p:txBody>
          <a:bodyPr/>
          <a:lstStyle/>
          <a:p>
            <a:r>
              <a:rPr lang="zh-CN" altLang="en-US" dirty="0" smtClean="0"/>
              <a:t>二、</a:t>
            </a:r>
            <a:r>
              <a:rPr lang="en-US" altLang="zh-CN" dirty="0" err="1" smtClean="0"/>
              <a:t>DeepInsight</a:t>
            </a:r>
            <a:r>
              <a:rPr lang="zh-CN" altLang="en-US" dirty="0"/>
              <a:t>平台功能的进一步使用</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9</a:t>
            </a:fld>
            <a:endParaRPr lang="en-US" dirty="0"/>
          </a:p>
        </p:txBody>
      </p:sp>
      <p:sp>
        <p:nvSpPr>
          <p:cNvPr id="7" name="内容占位符 2"/>
          <p:cNvSpPr>
            <a:spLocks noGrp="1"/>
          </p:cNvSpPr>
          <p:nvPr>
            <p:ph sz="quarter" idx="13"/>
          </p:nvPr>
        </p:nvSpPr>
        <p:spPr>
          <a:xfrm>
            <a:off x="379563" y="1057301"/>
            <a:ext cx="8417943" cy="4086200"/>
          </a:xfrm>
        </p:spPr>
        <p:txBody>
          <a:bodyPr>
            <a:normAutofit/>
          </a:bodyPr>
          <a:lstStyle/>
          <a:p>
            <a:r>
              <a:rPr lang="zh-CN" altLang="en-US" sz="3200" dirty="0">
                <a:latin typeface="华文楷体" pitchFamily="2" charset="-122"/>
                <a:ea typeface="华文楷体" pitchFamily="2" charset="-122"/>
              </a:rPr>
              <a:t>分析</a:t>
            </a:r>
            <a:r>
              <a:rPr lang="zh-CN" altLang="en-US" sz="3200" dirty="0" smtClean="0">
                <a:latin typeface="华文楷体" pitchFamily="2" charset="-122"/>
                <a:ea typeface="华文楷体" pitchFamily="2" charset="-122"/>
              </a:rPr>
              <a:t>流联动</a:t>
            </a:r>
            <a:endParaRPr lang="en-US" altLang="zh-CN" sz="3200" dirty="0">
              <a:latin typeface="华文楷体" pitchFamily="2" charset="-122"/>
              <a:ea typeface="华文楷体" pitchFamily="2" charset="-122"/>
            </a:endParaRPr>
          </a:p>
          <a:p>
            <a:pPr marL="0" indent="0">
              <a:buNone/>
            </a:pPr>
            <a:endParaRPr lang="en-US" altLang="zh-CN" sz="3200" dirty="0" smtClean="0">
              <a:latin typeface="华文楷体" pitchFamily="2" charset="-122"/>
              <a:ea typeface="华文楷体" pitchFamily="2" charset="-122"/>
            </a:endParaRPr>
          </a:p>
        </p:txBody>
      </p:sp>
      <p:pic>
        <p:nvPicPr>
          <p:cNvPr id="747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490" y="1721549"/>
            <a:ext cx="6276022" cy="3420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850331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indent="-514350">
              <a:buClr>
                <a:srgbClr val="76B749"/>
              </a:buClr>
              <a:buSzPct val="100000"/>
              <a:buFont typeface="+mj-lt"/>
              <a:buAutoNum type="arabicPeriod"/>
            </a:pPr>
            <a:r>
              <a:rPr lang="zh-CN" altLang="zh-CN" b="1" dirty="0">
                <a:solidFill>
                  <a:schemeClr val="tx1"/>
                </a:solidFill>
                <a:latin typeface="+mn-lt"/>
                <a:ea typeface="+mn-ea"/>
                <a:cs typeface="+mn-cs"/>
              </a:rPr>
              <a:t>数据倾斜发生</a:t>
            </a:r>
            <a:r>
              <a:rPr lang="zh-CN" altLang="zh-CN" b="1" dirty="0" smtClean="0">
                <a:solidFill>
                  <a:schemeClr val="tx1"/>
                </a:solidFill>
                <a:latin typeface="+mn-lt"/>
                <a:ea typeface="+mn-ea"/>
                <a:cs typeface="+mn-cs"/>
              </a:rPr>
              <a:t>的</a:t>
            </a:r>
            <a:r>
              <a:rPr lang="zh-CN" altLang="en-US" b="1" dirty="0" smtClean="0">
                <a:solidFill>
                  <a:schemeClr val="tx1"/>
                </a:solidFill>
                <a:latin typeface="+mn-lt"/>
                <a:ea typeface="+mn-ea"/>
                <a:cs typeface="+mn-cs"/>
              </a:rPr>
              <a:t>现象</a:t>
            </a:r>
            <a:endParaRPr lang="en-US" altLang="zh-CN" dirty="0" smtClean="0"/>
          </a:p>
          <a:p>
            <a:pPr marL="514350" indent="-514350">
              <a:buClr>
                <a:srgbClr val="76B749"/>
              </a:buClr>
              <a:buSzPct val="100000"/>
              <a:buNone/>
            </a:pPr>
            <a:endParaRPr lang="zh-CN" altLang="en-US" sz="2400" dirty="0"/>
          </a:p>
          <a:p>
            <a:pPr marL="514350" indent="-514350">
              <a:buClr>
                <a:srgbClr val="76B749"/>
              </a:buClr>
              <a:buSzPct val="100000"/>
            </a:pPr>
            <a:r>
              <a:rPr lang="zh-CN" altLang="zh-CN" sz="2400" dirty="0">
                <a:solidFill>
                  <a:schemeClr val="tx1"/>
                </a:solidFill>
                <a:latin typeface="+mn-lt"/>
                <a:ea typeface="+mn-ea"/>
                <a:cs typeface="+mn-cs"/>
              </a:rPr>
              <a:t>绝大多数</a:t>
            </a:r>
            <a:r>
              <a:rPr lang="en-US" altLang="zh-CN" sz="2400" dirty="0">
                <a:solidFill>
                  <a:schemeClr val="tx1"/>
                </a:solidFill>
                <a:latin typeface="+mn-lt"/>
                <a:ea typeface="+mn-ea"/>
                <a:cs typeface="+mn-cs"/>
              </a:rPr>
              <a:t>task</a:t>
            </a:r>
            <a:r>
              <a:rPr lang="zh-CN" altLang="zh-CN" sz="2400" dirty="0">
                <a:solidFill>
                  <a:schemeClr val="tx1"/>
                </a:solidFill>
                <a:latin typeface="+mn-lt"/>
                <a:ea typeface="+mn-ea"/>
                <a:cs typeface="+mn-cs"/>
              </a:rPr>
              <a:t>执行得都非常快，但个别</a:t>
            </a:r>
            <a:r>
              <a:rPr lang="en-US" altLang="zh-CN" sz="2400" dirty="0">
                <a:solidFill>
                  <a:schemeClr val="tx1"/>
                </a:solidFill>
                <a:latin typeface="+mn-lt"/>
                <a:ea typeface="+mn-ea"/>
                <a:cs typeface="+mn-cs"/>
              </a:rPr>
              <a:t>task</a:t>
            </a:r>
            <a:r>
              <a:rPr lang="zh-CN" altLang="zh-CN" sz="2400" dirty="0">
                <a:solidFill>
                  <a:schemeClr val="tx1"/>
                </a:solidFill>
                <a:latin typeface="+mn-lt"/>
                <a:ea typeface="+mn-ea"/>
                <a:cs typeface="+mn-cs"/>
              </a:rPr>
              <a:t>执行极</a:t>
            </a:r>
            <a:r>
              <a:rPr lang="zh-CN" altLang="zh-CN" sz="2400" dirty="0" smtClean="0">
                <a:solidFill>
                  <a:schemeClr val="tx1"/>
                </a:solidFill>
                <a:latin typeface="+mn-lt"/>
                <a:ea typeface="+mn-ea"/>
                <a:cs typeface="+mn-cs"/>
              </a:rPr>
              <a:t>慢</a:t>
            </a:r>
            <a:endParaRPr lang="en-US" altLang="zh-CN" sz="2400" dirty="0" smtClean="0">
              <a:solidFill>
                <a:schemeClr val="tx1"/>
              </a:solidFill>
              <a:latin typeface="+mn-lt"/>
              <a:ea typeface="+mn-ea"/>
              <a:cs typeface="+mn-cs"/>
            </a:endParaRPr>
          </a:p>
          <a:p>
            <a:pPr marL="514350" indent="-514350">
              <a:buClr>
                <a:srgbClr val="76B749"/>
              </a:buClr>
              <a:buSzPct val="100000"/>
            </a:pPr>
            <a:r>
              <a:rPr lang="zh-CN" altLang="zh-CN" sz="2400" dirty="0">
                <a:solidFill>
                  <a:schemeClr val="tx1"/>
                </a:solidFill>
                <a:latin typeface="+mn-lt"/>
                <a:ea typeface="+mn-ea"/>
                <a:cs typeface="+mn-cs"/>
              </a:rPr>
              <a:t>原本能够正常执行的</a:t>
            </a:r>
            <a:r>
              <a:rPr lang="en-US" altLang="zh-CN" sz="2400" dirty="0">
                <a:solidFill>
                  <a:schemeClr val="tx1"/>
                </a:solidFill>
                <a:latin typeface="+mn-lt"/>
                <a:ea typeface="+mn-ea"/>
                <a:cs typeface="+mn-cs"/>
              </a:rPr>
              <a:t>Spark</a:t>
            </a:r>
            <a:r>
              <a:rPr lang="zh-CN" altLang="zh-CN" sz="2400" dirty="0">
                <a:solidFill>
                  <a:schemeClr val="tx1"/>
                </a:solidFill>
                <a:latin typeface="+mn-lt"/>
                <a:ea typeface="+mn-ea"/>
                <a:cs typeface="+mn-cs"/>
              </a:rPr>
              <a:t>作业，某天突然报出</a:t>
            </a:r>
            <a:r>
              <a:rPr lang="en-US" altLang="zh-CN" sz="2400" dirty="0">
                <a:solidFill>
                  <a:schemeClr val="tx1"/>
                </a:solidFill>
                <a:latin typeface="+mn-lt"/>
                <a:ea typeface="+mn-ea"/>
                <a:cs typeface="+mn-cs"/>
              </a:rPr>
              <a:t>OOM</a:t>
            </a:r>
            <a:r>
              <a:rPr lang="zh-CN" altLang="zh-CN" sz="2400" dirty="0">
                <a:solidFill>
                  <a:schemeClr val="tx1"/>
                </a:solidFill>
                <a:latin typeface="+mn-lt"/>
                <a:ea typeface="+mn-ea"/>
                <a:cs typeface="+mn-cs"/>
              </a:rPr>
              <a:t>（内存溢出）异常</a:t>
            </a:r>
            <a:endParaRPr lang="en-US" altLang="zh-CN" sz="2400" dirty="0" smtClean="0">
              <a:solidFill>
                <a:schemeClr val="tx1"/>
              </a:solidFill>
              <a:latin typeface="+mn-lt"/>
              <a:ea typeface="+mn-ea"/>
              <a:cs typeface="+mn-cs"/>
            </a:endParaRPr>
          </a:p>
        </p:txBody>
      </p:sp>
    </p:spTree>
    <p:extLst>
      <p:ext uri="{BB962C8B-B14F-4D97-AF65-F5344CB8AC3E}">
        <p14:creationId xmlns:p14="http://schemas.microsoft.com/office/powerpoint/2010/main" val="1038218385"/>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indent="-514350">
              <a:buClr>
                <a:srgbClr val="76B749"/>
              </a:buClr>
              <a:buSzPct val="100000"/>
              <a:buFont typeface="+mj-lt"/>
              <a:buAutoNum type="arabicPeriod" startAt="2"/>
            </a:pPr>
            <a:r>
              <a:rPr lang="zh-CN" altLang="zh-CN" b="1" dirty="0">
                <a:solidFill>
                  <a:schemeClr val="tx1"/>
                </a:solidFill>
                <a:latin typeface="+mn-lt"/>
                <a:ea typeface="+mn-ea"/>
                <a:cs typeface="+mn-cs"/>
              </a:rPr>
              <a:t>数据倾斜发生的</a:t>
            </a:r>
            <a:r>
              <a:rPr lang="zh-CN" altLang="zh-CN" b="1" dirty="0" smtClean="0">
                <a:solidFill>
                  <a:schemeClr val="tx1"/>
                </a:solidFill>
                <a:latin typeface="+mn-lt"/>
                <a:ea typeface="+mn-ea"/>
                <a:cs typeface="+mn-cs"/>
              </a:rPr>
              <a:t>原</a:t>
            </a:r>
            <a:r>
              <a:rPr lang="zh-CN" altLang="en-US" b="1" dirty="0" smtClean="0">
                <a:solidFill>
                  <a:schemeClr val="tx1"/>
                </a:solidFill>
                <a:latin typeface="+mn-lt"/>
                <a:ea typeface="+mn-ea"/>
                <a:cs typeface="+mn-cs"/>
              </a:rPr>
              <a:t>因</a:t>
            </a:r>
            <a:endParaRPr lang="en-US" altLang="zh-CN" dirty="0" smtClean="0"/>
          </a:p>
          <a:p>
            <a:pPr marL="514350" indent="-514350">
              <a:buClr>
                <a:srgbClr val="76B749"/>
              </a:buClr>
              <a:buSzPct val="100000"/>
              <a:buNone/>
            </a:pPr>
            <a:endParaRPr lang="zh-CN" altLang="en-US" sz="2400" dirty="0"/>
          </a:p>
          <a:p>
            <a:pPr marL="514350" indent="-514350">
              <a:buClr>
                <a:srgbClr val="76B749"/>
              </a:buClr>
              <a:buSzPct val="100000"/>
            </a:pPr>
            <a:r>
              <a:rPr lang="zh-CN" altLang="zh-CN" sz="2400" dirty="0">
                <a:solidFill>
                  <a:schemeClr val="tx1"/>
                </a:solidFill>
                <a:latin typeface="+mn-lt"/>
                <a:ea typeface="+mn-ea"/>
                <a:cs typeface="+mn-cs"/>
              </a:rPr>
              <a:t>在进行</a:t>
            </a:r>
            <a:r>
              <a:rPr lang="en-US" altLang="zh-CN" sz="2400" dirty="0">
                <a:solidFill>
                  <a:schemeClr val="tx1"/>
                </a:solidFill>
                <a:latin typeface="+mn-lt"/>
                <a:ea typeface="+mn-ea"/>
                <a:cs typeface="+mn-cs"/>
              </a:rPr>
              <a:t>shuffle</a:t>
            </a:r>
            <a:r>
              <a:rPr lang="zh-CN" altLang="zh-CN" sz="2400" dirty="0">
                <a:solidFill>
                  <a:schemeClr val="tx1"/>
                </a:solidFill>
                <a:latin typeface="+mn-lt"/>
                <a:ea typeface="+mn-ea"/>
                <a:cs typeface="+mn-cs"/>
              </a:rPr>
              <a:t>的时候，必须将各个节点上相同的</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拉取到某个节点上的一个</a:t>
            </a:r>
            <a:r>
              <a:rPr lang="en-US" altLang="zh-CN" sz="2400" dirty="0">
                <a:solidFill>
                  <a:schemeClr val="tx1"/>
                </a:solidFill>
                <a:latin typeface="+mn-lt"/>
                <a:ea typeface="+mn-ea"/>
                <a:cs typeface="+mn-cs"/>
              </a:rPr>
              <a:t>task</a:t>
            </a:r>
            <a:r>
              <a:rPr lang="zh-CN" altLang="zh-CN" sz="2400" dirty="0">
                <a:solidFill>
                  <a:schemeClr val="tx1"/>
                </a:solidFill>
                <a:latin typeface="+mn-lt"/>
                <a:ea typeface="+mn-ea"/>
                <a:cs typeface="+mn-cs"/>
              </a:rPr>
              <a:t>来进行处理，比如按照</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进行聚合或</a:t>
            </a:r>
            <a:r>
              <a:rPr lang="en-US" altLang="zh-CN" sz="2400" dirty="0">
                <a:solidFill>
                  <a:schemeClr val="tx1"/>
                </a:solidFill>
                <a:latin typeface="+mn-lt"/>
                <a:ea typeface="+mn-ea"/>
                <a:cs typeface="+mn-cs"/>
              </a:rPr>
              <a:t>join</a:t>
            </a:r>
            <a:r>
              <a:rPr lang="zh-CN" altLang="zh-CN" sz="2400" dirty="0">
                <a:solidFill>
                  <a:schemeClr val="tx1"/>
                </a:solidFill>
                <a:latin typeface="+mn-lt"/>
                <a:ea typeface="+mn-ea"/>
                <a:cs typeface="+mn-cs"/>
              </a:rPr>
              <a:t>等操作。此时如果某个</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对应的数据量</a:t>
            </a:r>
            <a:r>
              <a:rPr lang="zh-CN" altLang="zh-CN" sz="2400" dirty="0" smtClean="0">
                <a:solidFill>
                  <a:schemeClr val="tx1"/>
                </a:solidFill>
                <a:latin typeface="+mn-lt"/>
                <a:ea typeface="+mn-ea"/>
                <a:cs typeface="+mn-cs"/>
              </a:rPr>
              <a:t>特别</a:t>
            </a:r>
            <a:r>
              <a:rPr lang="zh-CN" altLang="zh-CN" sz="2400" dirty="0">
                <a:solidFill>
                  <a:schemeClr val="tx1"/>
                </a:solidFill>
                <a:latin typeface="+mn-lt"/>
                <a:ea typeface="+mn-ea"/>
                <a:cs typeface="+mn-cs"/>
              </a:rPr>
              <a:t>大的话，就会发生数据</a:t>
            </a:r>
            <a:r>
              <a:rPr lang="zh-CN" altLang="zh-CN" sz="2400" dirty="0" smtClean="0">
                <a:solidFill>
                  <a:schemeClr val="tx1"/>
                </a:solidFill>
                <a:latin typeface="+mn-lt"/>
                <a:ea typeface="+mn-ea"/>
                <a:cs typeface="+mn-cs"/>
              </a:rPr>
              <a:t>倾斜</a:t>
            </a:r>
            <a:r>
              <a:rPr lang="zh-CN" altLang="en-US"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p:txBody>
      </p:sp>
    </p:spTree>
    <p:extLst>
      <p:ext uri="{BB962C8B-B14F-4D97-AF65-F5344CB8AC3E}">
        <p14:creationId xmlns:p14="http://schemas.microsoft.com/office/powerpoint/2010/main" val="2536567784"/>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normAutofit fontScale="92500" lnSpcReduction="20000"/>
          </a:bodyPr>
          <a:lstStyle/>
          <a:p>
            <a:pPr marL="514350" indent="-514350">
              <a:buClr>
                <a:srgbClr val="76B749"/>
              </a:buClr>
              <a:buSzPct val="100000"/>
              <a:buFont typeface="+mj-lt"/>
              <a:buAutoNum type="arabicPeriod" startAt="3"/>
            </a:pPr>
            <a:r>
              <a:rPr lang="zh-CN" altLang="zh-CN" b="1" dirty="0">
                <a:solidFill>
                  <a:schemeClr val="tx1"/>
                </a:solidFill>
                <a:latin typeface="+mn-lt"/>
                <a:ea typeface="+mn-ea"/>
                <a:cs typeface="+mn-cs"/>
              </a:rPr>
              <a:t>定位导致数据倾斜的代码</a:t>
            </a:r>
            <a:endParaRPr lang="en-US" altLang="zh-CN" dirty="0" smtClean="0"/>
          </a:p>
          <a:p>
            <a:pPr marL="514350" indent="-514350">
              <a:buClr>
                <a:srgbClr val="76B749"/>
              </a:buClr>
              <a:buSzPct val="100000"/>
              <a:buFont typeface="+mj-ea"/>
              <a:buAutoNum type="circleNumDbPlain"/>
            </a:pPr>
            <a:r>
              <a:rPr lang="zh-CN" altLang="zh-CN" sz="2400" dirty="0">
                <a:solidFill>
                  <a:schemeClr val="tx1"/>
                </a:solidFill>
                <a:latin typeface="+mn-lt"/>
                <a:ea typeface="+mn-ea"/>
                <a:cs typeface="+mn-cs"/>
              </a:rPr>
              <a:t>数据倾斜只会发生在</a:t>
            </a:r>
            <a:r>
              <a:rPr lang="en-US" altLang="zh-CN" sz="2400" dirty="0">
                <a:solidFill>
                  <a:schemeClr val="tx1"/>
                </a:solidFill>
                <a:latin typeface="+mn-lt"/>
                <a:ea typeface="+mn-ea"/>
                <a:cs typeface="+mn-cs"/>
              </a:rPr>
              <a:t>shuffle</a:t>
            </a:r>
            <a:r>
              <a:rPr lang="zh-CN" altLang="zh-CN" sz="2400" dirty="0">
                <a:solidFill>
                  <a:schemeClr val="tx1"/>
                </a:solidFill>
                <a:latin typeface="+mn-lt"/>
                <a:ea typeface="+mn-ea"/>
                <a:cs typeface="+mn-cs"/>
              </a:rPr>
              <a:t>过程中。</a:t>
            </a:r>
            <a:r>
              <a:rPr lang="zh-CN" altLang="zh-CN" sz="2400" dirty="0" smtClean="0">
                <a:solidFill>
                  <a:schemeClr val="tx1"/>
                </a:solidFill>
                <a:latin typeface="+mn-lt"/>
                <a:ea typeface="+mn-ea"/>
                <a:cs typeface="+mn-cs"/>
              </a:rPr>
              <a:t>这里罗列</a:t>
            </a:r>
            <a:r>
              <a:rPr lang="zh-CN" altLang="zh-CN" sz="2400" dirty="0">
                <a:solidFill>
                  <a:schemeClr val="tx1"/>
                </a:solidFill>
                <a:latin typeface="+mn-lt"/>
                <a:ea typeface="+mn-ea"/>
                <a:cs typeface="+mn-cs"/>
              </a:rPr>
              <a:t>一些常用的并且可能会触发</a:t>
            </a:r>
            <a:r>
              <a:rPr lang="en-US" altLang="zh-CN" sz="2400" dirty="0">
                <a:solidFill>
                  <a:schemeClr val="tx1"/>
                </a:solidFill>
                <a:latin typeface="+mn-lt"/>
                <a:ea typeface="+mn-ea"/>
                <a:cs typeface="+mn-cs"/>
              </a:rPr>
              <a:t>shuffle</a:t>
            </a:r>
            <a:r>
              <a:rPr lang="zh-CN" altLang="zh-CN" sz="2400" dirty="0">
                <a:solidFill>
                  <a:schemeClr val="tx1"/>
                </a:solidFill>
                <a:latin typeface="+mn-lt"/>
                <a:ea typeface="+mn-ea"/>
                <a:cs typeface="+mn-cs"/>
              </a:rPr>
              <a:t>操作的算子：</a:t>
            </a:r>
            <a:r>
              <a:rPr lang="en-US" altLang="zh-CN" sz="2400" dirty="0">
                <a:solidFill>
                  <a:schemeClr val="tx1"/>
                </a:solidFill>
                <a:latin typeface="+mn-lt"/>
                <a:ea typeface="+mn-ea"/>
                <a:cs typeface="+mn-cs"/>
              </a:rPr>
              <a:t>distinct</a:t>
            </a:r>
            <a:r>
              <a:rPr lang="zh-CN" altLang="zh-CN" sz="2400" dirty="0">
                <a:solidFill>
                  <a:schemeClr val="tx1"/>
                </a:solidFill>
                <a:latin typeface="+mn-lt"/>
                <a:ea typeface="+mn-ea"/>
                <a:cs typeface="+mn-cs"/>
              </a:rPr>
              <a:t>、</a:t>
            </a:r>
            <a:r>
              <a:rPr lang="en-US" altLang="zh-CN" sz="2400" dirty="0" err="1">
                <a:solidFill>
                  <a:schemeClr val="tx1"/>
                </a:solidFill>
                <a:latin typeface="+mn-lt"/>
                <a:ea typeface="+mn-ea"/>
                <a:cs typeface="+mn-cs"/>
              </a:rPr>
              <a:t>groupByKey</a:t>
            </a:r>
            <a:r>
              <a:rPr lang="zh-CN" altLang="zh-CN" sz="2400" dirty="0">
                <a:solidFill>
                  <a:schemeClr val="tx1"/>
                </a:solidFill>
                <a:latin typeface="+mn-lt"/>
                <a:ea typeface="+mn-ea"/>
                <a:cs typeface="+mn-cs"/>
              </a:rPr>
              <a:t>、</a:t>
            </a:r>
            <a:r>
              <a:rPr lang="en-US" altLang="zh-CN" sz="2400" dirty="0" err="1">
                <a:solidFill>
                  <a:schemeClr val="tx1"/>
                </a:solidFill>
                <a:latin typeface="+mn-lt"/>
                <a:ea typeface="+mn-ea"/>
                <a:cs typeface="+mn-cs"/>
              </a:rPr>
              <a:t>reduceByKey</a:t>
            </a:r>
            <a:r>
              <a:rPr lang="zh-CN" altLang="zh-CN" sz="2400" dirty="0">
                <a:solidFill>
                  <a:schemeClr val="tx1"/>
                </a:solidFill>
                <a:latin typeface="+mn-lt"/>
                <a:ea typeface="+mn-ea"/>
                <a:cs typeface="+mn-cs"/>
              </a:rPr>
              <a:t>、</a:t>
            </a:r>
            <a:r>
              <a:rPr lang="en-US" altLang="zh-CN" sz="2400" dirty="0" err="1">
                <a:solidFill>
                  <a:schemeClr val="tx1"/>
                </a:solidFill>
                <a:latin typeface="+mn-lt"/>
                <a:ea typeface="+mn-ea"/>
                <a:cs typeface="+mn-cs"/>
              </a:rPr>
              <a:t>aggregateByKey</a:t>
            </a:r>
            <a:r>
              <a:rPr lang="zh-CN" altLang="zh-CN" sz="2400" dirty="0">
                <a:solidFill>
                  <a:schemeClr val="tx1"/>
                </a:solidFill>
                <a:latin typeface="+mn-lt"/>
                <a:ea typeface="+mn-ea"/>
                <a:cs typeface="+mn-cs"/>
              </a:rPr>
              <a:t>、</a:t>
            </a:r>
            <a:r>
              <a:rPr lang="en-US" altLang="zh-CN" sz="2400" dirty="0">
                <a:solidFill>
                  <a:schemeClr val="tx1"/>
                </a:solidFill>
                <a:latin typeface="+mn-lt"/>
                <a:ea typeface="+mn-ea"/>
                <a:cs typeface="+mn-cs"/>
              </a:rPr>
              <a:t>join</a:t>
            </a:r>
            <a:r>
              <a:rPr lang="zh-CN" altLang="zh-CN" sz="2400" dirty="0">
                <a:solidFill>
                  <a:schemeClr val="tx1"/>
                </a:solidFill>
                <a:latin typeface="+mn-lt"/>
                <a:ea typeface="+mn-ea"/>
                <a:cs typeface="+mn-cs"/>
              </a:rPr>
              <a:t>、</a:t>
            </a:r>
            <a:r>
              <a:rPr lang="en-US" altLang="zh-CN" sz="2400" dirty="0" err="1">
                <a:solidFill>
                  <a:schemeClr val="tx1"/>
                </a:solidFill>
                <a:latin typeface="+mn-lt"/>
                <a:ea typeface="+mn-ea"/>
                <a:cs typeface="+mn-cs"/>
              </a:rPr>
              <a:t>cogroup</a:t>
            </a:r>
            <a:r>
              <a:rPr lang="zh-CN" altLang="zh-CN" sz="2400" dirty="0">
                <a:solidFill>
                  <a:schemeClr val="tx1"/>
                </a:solidFill>
                <a:latin typeface="+mn-lt"/>
                <a:ea typeface="+mn-ea"/>
                <a:cs typeface="+mn-cs"/>
              </a:rPr>
              <a:t>、</a:t>
            </a:r>
            <a:r>
              <a:rPr lang="en-US" altLang="zh-CN" sz="2400" dirty="0">
                <a:solidFill>
                  <a:schemeClr val="tx1"/>
                </a:solidFill>
                <a:latin typeface="+mn-lt"/>
                <a:ea typeface="+mn-ea"/>
                <a:cs typeface="+mn-cs"/>
              </a:rPr>
              <a:t>repartition</a:t>
            </a:r>
            <a:r>
              <a:rPr lang="zh-CN" altLang="zh-CN" sz="2400" dirty="0">
                <a:solidFill>
                  <a:schemeClr val="tx1"/>
                </a:solidFill>
                <a:latin typeface="+mn-lt"/>
                <a:ea typeface="+mn-ea"/>
                <a:cs typeface="+mn-cs"/>
              </a:rPr>
              <a:t>等。出现数据倾斜时，可能就是你的代码中使用了这些算子中的某一个所导致</a:t>
            </a:r>
            <a:r>
              <a:rPr lang="zh-CN" altLang="zh-CN" sz="2400" dirty="0" smtClean="0">
                <a:solidFill>
                  <a:schemeClr val="tx1"/>
                </a:solidFill>
                <a:latin typeface="+mn-lt"/>
                <a:ea typeface="+mn-ea"/>
                <a:cs typeface="+mn-cs"/>
              </a:rPr>
              <a:t>的</a:t>
            </a:r>
            <a:r>
              <a:rPr lang="zh-CN" altLang="en-US" sz="2400" dirty="0" smtClean="0">
                <a:solidFill>
                  <a:schemeClr val="tx1"/>
                </a:solidFill>
                <a:latin typeface="+mn-lt"/>
                <a:ea typeface="+mn-ea"/>
                <a:cs typeface="+mn-cs"/>
              </a:rPr>
              <a:t>。</a:t>
            </a:r>
            <a:r>
              <a:rPr lang="zh-CN" altLang="zh-CN" sz="2400" dirty="0">
                <a:solidFill>
                  <a:schemeClr val="tx1"/>
                </a:solidFill>
                <a:latin typeface="+mn-lt"/>
                <a:ea typeface="+mn-ea"/>
                <a:cs typeface="+mn-cs"/>
              </a:rPr>
              <a:t>可以在</a:t>
            </a:r>
            <a:r>
              <a:rPr lang="en-US" altLang="zh-CN" sz="2400" dirty="0">
                <a:solidFill>
                  <a:schemeClr val="tx1"/>
                </a:solidFill>
                <a:latin typeface="+mn-lt"/>
                <a:ea typeface="+mn-ea"/>
                <a:cs typeface="+mn-cs"/>
              </a:rPr>
              <a:t>Spark Web UI</a:t>
            </a:r>
            <a:r>
              <a:rPr lang="zh-CN" altLang="zh-CN" sz="2400" dirty="0">
                <a:solidFill>
                  <a:schemeClr val="tx1"/>
                </a:solidFill>
                <a:latin typeface="+mn-lt"/>
                <a:ea typeface="+mn-ea"/>
                <a:cs typeface="+mn-cs"/>
              </a:rPr>
              <a:t>上深入看一下当前这个</a:t>
            </a:r>
            <a:r>
              <a:rPr lang="en-US" altLang="zh-CN" sz="2400" dirty="0">
                <a:solidFill>
                  <a:schemeClr val="tx1"/>
                </a:solidFill>
                <a:latin typeface="+mn-lt"/>
                <a:ea typeface="+mn-ea"/>
                <a:cs typeface="+mn-cs"/>
              </a:rPr>
              <a:t>stage</a:t>
            </a:r>
            <a:r>
              <a:rPr lang="zh-CN" altLang="zh-CN" sz="2400" dirty="0">
                <a:solidFill>
                  <a:schemeClr val="tx1"/>
                </a:solidFill>
                <a:latin typeface="+mn-lt"/>
                <a:ea typeface="+mn-ea"/>
                <a:cs typeface="+mn-cs"/>
              </a:rPr>
              <a:t>各个</a:t>
            </a:r>
            <a:r>
              <a:rPr lang="en-US" altLang="zh-CN" sz="2400" dirty="0">
                <a:solidFill>
                  <a:schemeClr val="tx1"/>
                </a:solidFill>
                <a:latin typeface="+mn-lt"/>
                <a:ea typeface="+mn-ea"/>
                <a:cs typeface="+mn-cs"/>
              </a:rPr>
              <a:t>task</a:t>
            </a:r>
            <a:r>
              <a:rPr lang="zh-CN" altLang="zh-CN" sz="2400" dirty="0">
                <a:solidFill>
                  <a:schemeClr val="tx1"/>
                </a:solidFill>
                <a:latin typeface="+mn-lt"/>
                <a:ea typeface="+mn-ea"/>
                <a:cs typeface="+mn-cs"/>
              </a:rPr>
              <a:t>分配的数据</a:t>
            </a:r>
            <a:r>
              <a:rPr lang="zh-CN" altLang="zh-CN" sz="2400" dirty="0" smtClean="0">
                <a:solidFill>
                  <a:schemeClr val="tx1"/>
                </a:solidFill>
                <a:latin typeface="+mn-lt"/>
                <a:ea typeface="+mn-ea"/>
                <a:cs typeface="+mn-cs"/>
              </a:rPr>
              <a:t>量</a:t>
            </a:r>
            <a:r>
              <a:rPr lang="zh-CN" altLang="en-US"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514350" indent="-514350">
              <a:buClr>
                <a:srgbClr val="76B749"/>
              </a:buClr>
              <a:buSzPct val="100000"/>
              <a:buFont typeface="+mj-ea"/>
              <a:buAutoNum type="circleNumDbPlain"/>
            </a:pPr>
            <a:r>
              <a:rPr lang="zh-CN" altLang="zh-CN" sz="2400" dirty="0">
                <a:solidFill>
                  <a:schemeClr val="tx1"/>
                </a:solidFill>
                <a:latin typeface="+mn-lt"/>
                <a:ea typeface="+mn-ea"/>
                <a:cs typeface="+mn-cs"/>
              </a:rPr>
              <a:t>知道数据倾斜发生在哪一个</a:t>
            </a:r>
            <a:r>
              <a:rPr lang="en-US" altLang="zh-CN" sz="2400" dirty="0">
                <a:solidFill>
                  <a:schemeClr val="tx1"/>
                </a:solidFill>
                <a:latin typeface="+mn-lt"/>
                <a:ea typeface="+mn-ea"/>
                <a:cs typeface="+mn-cs"/>
              </a:rPr>
              <a:t>stage</a:t>
            </a:r>
            <a:r>
              <a:rPr lang="zh-CN" altLang="zh-CN" sz="2400" dirty="0">
                <a:solidFill>
                  <a:schemeClr val="tx1"/>
                </a:solidFill>
                <a:latin typeface="+mn-lt"/>
                <a:ea typeface="+mn-ea"/>
                <a:cs typeface="+mn-cs"/>
              </a:rPr>
              <a:t>之后，接着我们就需要根据</a:t>
            </a:r>
            <a:r>
              <a:rPr lang="en-US" altLang="zh-CN" sz="2400" dirty="0">
                <a:solidFill>
                  <a:schemeClr val="tx1"/>
                </a:solidFill>
                <a:latin typeface="+mn-lt"/>
                <a:ea typeface="+mn-ea"/>
                <a:cs typeface="+mn-cs"/>
              </a:rPr>
              <a:t>stage</a:t>
            </a:r>
            <a:r>
              <a:rPr lang="zh-CN" altLang="zh-CN" sz="2400" dirty="0">
                <a:solidFill>
                  <a:schemeClr val="tx1"/>
                </a:solidFill>
                <a:latin typeface="+mn-lt"/>
                <a:ea typeface="+mn-ea"/>
                <a:cs typeface="+mn-cs"/>
              </a:rPr>
              <a:t>划分原理，推算出来发生倾斜的那个</a:t>
            </a:r>
            <a:r>
              <a:rPr lang="en-US" altLang="zh-CN" sz="2400" dirty="0">
                <a:solidFill>
                  <a:schemeClr val="tx1"/>
                </a:solidFill>
                <a:latin typeface="+mn-lt"/>
                <a:ea typeface="+mn-ea"/>
                <a:cs typeface="+mn-cs"/>
              </a:rPr>
              <a:t>stage</a:t>
            </a:r>
            <a:r>
              <a:rPr lang="zh-CN" altLang="zh-CN" sz="2400" dirty="0">
                <a:solidFill>
                  <a:schemeClr val="tx1"/>
                </a:solidFill>
                <a:latin typeface="+mn-lt"/>
                <a:ea typeface="+mn-ea"/>
                <a:cs typeface="+mn-cs"/>
              </a:rPr>
              <a:t>对应代码中的哪一部分，这部分代码中肯定会有一个</a:t>
            </a:r>
            <a:r>
              <a:rPr lang="en-US" altLang="zh-CN" sz="2400" dirty="0">
                <a:solidFill>
                  <a:schemeClr val="tx1"/>
                </a:solidFill>
                <a:latin typeface="+mn-lt"/>
                <a:ea typeface="+mn-ea"/>
                <a:cs typeface="+mn-cs"/>
              </a:rPr>
              <a:t>shuffle</a:t>
            </a:r>
            <a:r>
              <a:rPr lang="zh-CN" altLang="zh-CN" sz="2400" dirty="0" smtClean="0">
                <a:solidFill>
                  <a:schemeClr val="tx1"/>
                </a:solidFill>
                <a:latin typeface="+mn-lt"/>
                <a:ea typeface="+mn-ea"/>
                <a:cs typeface="+mn-cs"/>
              </a:rPr>
              <a:t>类算子</a:t>
            </a:r>
            <a:r>
              <a:rPr lang="zh-CN" altLang="en-US" sz="2400" dirty="0" smtClean="0">
                <a:solidFill>
                  <a:schemeClr val="tx1"/>
                </a:solidFill>
                <a:latin typeface="+mn-lt"/>
                <a:ea typeface="+mn-ea"/>
                <a:cs typeface="+mn-cs"/>
              </a:rPr>
              <a:t>。</a:t>
            </a:r>
            <a:endParaRPr lang="zh-CN" altLang="en-US" sz="2400" dirty="0"/>
          </a:p>
        </p:txBody>
      </p:sp>
    </p:spTree>
    <p:extLst>
      <p:ext uri="{BB962C8B-B14F-4D97-AF65-F5344CB8AC3E}">
        <p14:creationId xmlns:p14="http://schemas.microsoft.com/office/powerpoint/2010/main" val="3746787506"/>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576339"/>
          </a:xfrm>
          <a:noFill/>
          <a:ln/>
        </p:spPr>
        <p:txBody>
          <a:bodyPr lIns="182562" tIns="46037" rIns="182562" bIns="46037"/>
          <a:lstStyle/>
          <a:p>
            <a:pPr marL="514350" indent="-514350">
              <a:buClr>
                <a:srgbClr val="76B749"/>
              </a:buClr>
              <a:buSzPct val="100000"/>
              <a:buFont typeface="+mj-lt"/>
              <a:buAutoNum type="arabicPeriod" startAt="4"/>
            </a:pPr>
            <a:r>
              <a:rPr lang="zh-CN" altLang="zh-CN" b="1" dirty="0">
                <a:solidFill>
                  <a:schemeClr val="tx1"/>
                </a:solidFill>
                <a:latin typeface="+mn-lt"/>
                <a:ea typeface="+mn-ea"/>
                <a:cs typeface="+mn-cs"/>
              </a:rPr>
              <a:t>查看导致数据倾斜的</a:t>
            </a:r>
            <a:r>
              <a:rPr lang="en-US" altLang="zh-CN" b="1" dirty="0">
                <a:solidFill>
                  <a:schemeClr val="tx1"/>
                </a:solidFill>
                <a:latin typeface="+mn-lt"/>
                <a:ea typeface="+mn-ea"/>
                <a:cs typeface="+mn-cs"/>
              </a:rPr>
              <a:t>key</a:t>
            </a:r>
            <a:r>
              <a:rPr lang="zh-CN" altLang="zh-CN" b="1" dirty="0">
                <a:solidFill>
                  <a:schemeClr val="tx1"/>
                </a:solidFill>
                <a:latin typeface="+mn-lt"/>
                <a:ea typeface="+mn-ea"/>
                <a:cs typeface="+mn-cs"/>
              </a:rPr>
              <a:t>的数据分布情况</a:t>
            </a:r>
            <a:endParaRPr lang="en-US" altLang="zh-CN" dirty="0" smtClean="0"/>
          </a:p>
          <a:p>
            <a:pPr marL="514350" indent="-514350">
              <a:buClr>
                <a:srgbClr val="76B749"/>
              </a:buClr>
              <a:buSzPct val="100000"/>
            </a:pPr>
            <a:r>
              <a:rPr lang="zh-CN" altLang="zh-CN" sz="2400" dirty="0">
                <a:solidFill>
                  <a:schemeClr val="tx1"/>
                </a:solidFill>
                <a:latin typeface="+mn-lt"/>
                <a:ea typeface="+mn-ea"/>
                <a:cs typeface="+mn-cs"/>
              </a:rPr>
              <a:t>如果是</a:t>
            </a:r>
            <a:r>
              <a:rPr lang="en-US" altLang="zh-CN" sz="2400" dirty="0">
                <a:solidFill>
                  <a:schemeClr val="tx1"/>
                </a:solidFill>
                <a:latin typeface="+mn-lt"/>
                <a:ea typeface="+mn-ea"/>
                <a:cs typeface="+mn-cs"/>
              </a:rPr>
              <a:t>Spark SQL</a:t>
            </a:r>
            <a:r>
              <a:rPr lang="zh-CN" altLang="zh-CN" sz="2400" dirty="0">
                <a:solidFill>
                  <a:schemeClr val="tx1"/>
                </a:solidFill>
                <a:latin typeface="+mn-lt"/>
                <a:ea typeface="+mn-ea"/>
                <a:cs typeface="+mn-cs"/>
              </a:rPr>
              <a:t>中的</a:t>
            </a:r>
            <a:r>
              <a:rPr lang="en-US" altLang="zh-CN" sz="2400" dirty="0">
                <a:solidFill>
                  <a:schemeClr val="tx1"/>
                </a:solidFill>
                <a:latin typeface="+mn-lt"/>
                <a:ea typeface="+mn-ea"/>
                <a:cs typeface="+mn-cs"/>
              </a:rPr>
              <a:t>group by</a:t>
            </a:r>
            <a:r>
              <a:rPr lang="zh-CN" altLang="zh-CN" sz="2400" dirty="0">
                <a:solidFill>
                  <a:schemeClr val="tx1"/>
                </a:solidFill>
                <a:latin typeface="+mn-lt"/>
                <a:ea typeface="+mn-ea"/>
                <a:cs typeface="+mn-cs"/>
              </a:rPr>
              <a:t>、</a:t>
            </a:r>
            <a:r>
              <a:rPr lang="en-US" altLang="zh-CN" sz="2400" dirty="0">
                <a:solidFill>
                  <a:schemeClr val="tx1"/>
                </a:solidFill>
                <a:latin typeface="+mn-lt"/>
                <a:ea typeface="+mn-ea"/>
                <a:cs typeface="+mn-cs"/>
              </a:rPr>
              <a:t>join</a:t>
            </a:r>
            <a:r>
              <a:rPr lang="zh-CN" altLang="zh-CN" sz="2400" dirty="0">
                <a:solidFill>
                  <a:schemeClr val="tx1"/>
                </a:solidFill>
                <a:latin typeface="+mn-lt"/>
                <a:ea typeface="+mn-ea"/>
                <a:cs typeface="+mn-cs"/>
              </a:rPr>
              <a:t>语句导致的数据倾斜，那么就查询一下</a:t>
            </a:r>
            <a:r>
              <a:rPr lang="en-US" altLang="zh-CN" sz="2400" dirty="0">
                <a:solidFill>
                  <a:schemeClr val="tx1"/>
                </a:solidFill>
                <a:latin typeface="+mn-lt"/>
                <a:ea typeface="+mn-ea"/>
                <a:cs typeface="+mn-cs"/>
              </a:rPr>
              <a:t>SQL</a:t>
            </a:r>
            <a:r>
              <a:rPr lang="zh-CN" altLang="zh-CN" sz="2400" dirty="0">
                <a:solidFill>
                  <a:schemeClr val="tx1"/>
                </a:solidFill>
                <a:latin typeface="+mn-lt"/>
                <a:ea typeface="+mn-ea"/>
                <a:cs typeface="+mn-cs"/>
              </a:rPr>
              <a:t>中使用的表的</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分布情况</a:t>
            </a:r>
            <a:r>
              <a:rPr lang="zh-CN" altLang="en-US"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514350" indent="-514350">
              <a:buClr>
                <a:srgbClr val="76B749"/>
              </a:buClr>
              <a:buSzPct val="100000"/>
            </a:pPr>
            <a:r>
              <a:rPr lang="zh-CN" altLang="zh-CN" sz="2400" dirty="0">
                <a:solidFill>
                  <a:schemeClr val="tx1"/>
                </a:solidFill>
                <a:latin typeface="+mn-lt"/>
                <a:ea typeface="+mn-ea"/>
                <a:cs typeface="+mn-cs"/>
              </a:rPr>
              <a:t>如果是对</a:t>
            </a:r>
            <a:r>
              <a:rPr lang="en-US" altLang="zh-CN" sz="2400" dirty="0">
                <a:solidFill>
                  <a:schemeClr val="tx1"/>
                </a:solidFill>
                <a:latin typeface="+mn-lt"/>
                <a:ea typeface="+mn-ea"/>
                <a:cs typeface="+mn-cs"/>
              </a:rPr>
              <a:t>Spark RDD</a:t>
            </a:r>
            <a:r>
              <a:rPr lang="zh-CN" altLang="zh-CN" sz="2400" dirty="0">
                <a:solidFill>
                  <a:schemeClr val="tx1"/>
                </a:solidFill>
                <a:latin typeface="+mn-lt"/>
                <a:ea typeface="+mn-ea"/>
                <a:cs typeface="+mn-cs"/>
              </a:rPr>
              <a:t>执行</a:t>
            </a:r>
            <a:r>
              <a:rPr lang="en-US" altLang="zh-CN" sz="2400" dirty="0">
                <a:solidFill>
                  <a:schemeClr val="tx1"/>
                </a:solidFill>
                <a:latin typeface="+mn-lt"/>
                <a:ea typeface="+mn-ea"/>
                <a:cs typeface="+mn-cs"/>
              </a:rPr>
              <a:t>shuffle</a:t>
            </a:r>
            <a:r>
              <a:rPr lang="zh-CN" altLang="zh-CN" sz="2400" dirty="0">
                <a:solidFill>
                  <a:schemeClr val="tx1"/>
                </a:solidFill>
                <a:latin typeface="+mn-lt"/>
                <a:ea typeface="+mn-ea"/>
                <a:cs typeface="+mn-cs"/>
              </a:rPr>
              <a:t>算子导致的数据倾斜，那么可以在</a:t>
            </a:r>
            <a:r>
              <a:rPr lang="en-US" altLang="zh-CN" sz="2400" dirty="0">
                <a:solidFill>
                  <a:schemeClr val="tx1"/>
                </a:solidFill>
                <a:latin typeface="+mn-lt"/>
                <a:ea typeface="+mn-ea"/>
                <a:cs typeface="+mn-cs"/>
              </a:rPr>
              <a:t>Spark</a:t>
            </a:r>
            <a:r>
              <a:rPr lang="zh-CN" altLang="zh-CN" sz="2400" dirty="0">
                <a:solidFill>
                  <a:schemeClr val="tx1"/>
                </a:solidFill>
                <a:latin typeface="+mn-lt"/>
                <a:ea typeface="+mn-ea"/>
                <a:cs typeface="+mn-cs"/>
              </a:rPr>
              <a:t>作业中加入查看</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分布的代码，比如</a:t>
            </a:r>
            <a:r>
              <a:rPr lang="en-US" altLang="zh-CN" sz="2400" dirty="0" err="1">
                <a:solidFill>
                  <a:schemeClr val="tx1"/>
                </a:solidFill>
                <a:latin typeface="+mn-lt"/>
                <a:ea typeface="+mn-ea"/>
                <a:cs typeface="+mn-cs"/>
              </a:rPr>
              <a:t>RDD.countByKey</a:t>
            </a:r>
            <a:r>
              <a:rPr lang="en-US" altLang="zh-CN" sz="2400" dirty="0">
                <a:solidFill>
                  <a:schemeClr val="tx1"/>
                </a:solidFill>
                <a:latin typeface="+mn-lt"/>
                <a:ea typeface="+mn-ea"/>
                <a:cs typeface="+mn-cs"/>
              </a:rPr>
              <a:t>()</a:t>
            </a:r>
            <a:r>
              <a:rPr lang="zh-CN" altLang="zh-CN"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514350" indent="-514350">
              <a:buClr>
                <a:srgbClr val="76B749"/>
              </a:buClr>
              <a:buSzPct val="100000"/>
            </a:pPr>
            <a:r>
              <a:rPr lang="zh-CN" altLang="en-US" sz="2400" dirty="0" smtClean="0">
                <a:solidFill>
                  <a:schemeClr val="tx1"/>
                </a:solidFill>
                <a:latin typeface="+mn-lt"/>
                <a:ea typeface="+mn-ea"/>
                <a:cs typeface="+mn-cs"/>
              </a:rPr>
              <a:t>大数据量要</a:t>
            </a:r>
            <a:r>
              <a:rPr lang="zh-CN" altLang="en-US" sz="2400" dirty="0"/>
              <a:t>先</a:t>
            </a:r>
            <a:r>
              <a:rPr lang="zh-CN" altLang="zh-CN" sz="2400" dirty="0" smtClean="0">
                <a:solidFill>
                  <a:schemeClr val="tx1"/>
                </a:solidFill>
                <a:latin typeface="+mn-lt"/>
                <a:ea typeface="+mn-ea"/>
                <a:cs typeface="+mn-cs"/>
              </a:rPr>
              <a:t>采样样本</a:t>
            </a:r>
            <a:r>
              <a:rPr lang="zh-CN" altLang="zh-CN" sz="2400" dirty="0">
                <a:solidFill>
                  <a:schemeClr val="tx1"/>
                </a:solidFill>
                <a:latin typeface="+mn-lt"/>
                <a:ea typeface="+mn-ea"/>
                <a:cs typeface="+mn-cs"/>
              </a:rPr>
              <a:t>数据，然后使用</a:t>
            </a:r>
            <a:r>
              <a:rPr lang="en-US" altLang="zh-CN" sz="2400" dirty="0" err="1">
                <a:solidFill>
                  <a:schemeClr val="tx1"/>
                </a:solidFill>
                <a:latin typeface="+mn-lt"/>
                <a:ea typeface="+mn-ea"/>
                <a:cs typeface="+mn-cs"/>
              </a:rPr>
              <a:t>countByKey</a:t>
            </a:r>
            <a:r>
              <a:rPr lang="zh-CN" altLang="zh-CN" sz="2400" dirty="0">
                <a:solidFill>
                  <a:schemeClr val="tx1"/>
                </a:solidFill>
                <a:latin typeface="+mn-lt"/>
                <a:ea typeface="+mn-ea"/>
                <a:cs typeface="+mn-cs"/>
              </a:rPr>
              <a:t>算子统计出每个</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出现的</a:t>
            </a:r>
            <a:r>
              <a:rPr lang="zh-CN" altLang="zh-CN" sz="2400" dirty="0" smtClean="0">
                <a:solidFill>
                  <a:schemeClr val="tx1"/>
                </a:solidFill>
                <a:latin typeface="+mn-lt"/>
                <a:ea typeface="+mn-ea"/>
                <a:cs typeface="+mn-cs"/>
              </a:rPr>
              <a:t>次数</a:t>
            </a:r>
            <a:r>
              <a:rPr lang="zh-CN" altLang="en-US" sz="2400" dirty="0" smtClean="0">
                <a:solidFill>
                  <a:schemeClr val="tx1"/>
                </a:solidFill>
                <a:latin typeface="+mn-lt"/>
                <a:ea typeface="+mn-ea"/>
                <a:cs typeface="+mn-cs"/>
              </a:rPr>
              <a:t>。</a:t>
            </a:r>
            <a:endParaRPr lang="zh-CN" altLang="en-US" sz="2400" dirty="0"/>
          </a:p>
        </p:txBody>
      </p:sp>
    </p:spTree>
    <p:extLst>
      <p:ext uri="{BB962C8B-B14F-4D97-AF65-F5344CB8AC3E}">
        <p14:creationId xmlns:p14="http://schemas.microsoft.com/office/powerpoint/2010/main" val="3609441883"/>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576339"/>
          </a:xfrm>
          <a:noFill/>
          <a:ln/>
        </p:spPr>
        <p:txBody>
          <a:bodyPr lIns="182562" tIns="46037" rIns="182562" bIns="46037"/>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a:pPr>
            <a:r>
              <a:rPr lang="zh-CN" altLang="zh-CN" b="1" dirty="0" smtClean="0">
                <a:solidFill>
                  <a:schemeClr val="tx1"/>
                </a:solidFill>
                <a:latin typeface="+mn-lt"/>
                <a:ea typeface="+mn-ea"/>
                <a:cs typeface="+mn-cs"/>
              </a:rPr>
              <a:t>使用</a:t>
            </a:r>
            <a:r>
              <a:rPr lang="en-US" altLang="zh-CN" b="1" dirty="0" smtClean="0">
                <a:solidFill>
                  <a:schemeClr val="tx1"/>
                </a:solidFill>
                <a:latin typeface="+mn-lt"/>
                <a:ea typeface="+mn-ea"/>
                <a:cs typeface="+mn-cs"/>
              </a:rPr>
              <a:t>ETL</a:t>
            </a:r>
            <a:r>
              <a:rPr lang="zh-CN" altLang="zh-CN" b="1" dirty="0">
                <a:solidFill>
                  <a:schemeClr val="tx1"/>
                </a:solidFill>
                <a:latin typeface="+mn-lt"/>
                <a:ea typeface="+mn-ea"/>
                <a:cs typeface="+mn-cs"/>
              </a:rPr>
              <a:t>预处理</a:t>
            </a:r>
            <a:r>
              <a:rPr lang="zh-CN" altLang="zh-CN" b="1" dirty="0" smtClean="0">
                <a:solidFill>
                  <a:schemeClr val="tx1"/>
                </a:solidFill>
                <a:latin typeface="+mn-lt"/>
                <a:ea typeface="+mn-ea"/>
                <a:cs typeface="+mn-cs"/>
              </a:rPr>
              <a:t>数据</a:t>
            </a:r>
            <a:endParaRPr lang="en-US" altLang="zh-CN" b="1" dirty="0" smtClean="0">
              <a:solidFill>
                <a:schemeClr val="tx1"/>
              </a:solidFill>
              <a:latin typeface="+mn-lt"/>
              <a:ea typeface="+mn-ea"/>
              <a:cs typeface="+mn-cs"/>
            </a:endParaRPr>
          </a:p>
          <a:p>
            <a:pPr marL="514350" indent="-514350">
              <a:buClr>
                <a:srgbClr val="76B749"/>
              </a:buClr>
              <a:buSzPct val="100000"/>
              <a:buNone/>
            </a:pPr>
            <a:r>
              <a:rPr lang="zh-CN" altLang="en-US" sz="2800" dirty="0" smtClean="0">
                <a:solidFill>
                  <a:schemeClr val="tx1"/>
                </a:solidFill>
                <a:latin typeface="+mn-lt"/>
                <a:ea typeface="+mn-ea"/>
                <a:cs typeface="+mn-cs"/>
              </a:rPr>
              <a:t>先</a:t>
            </a:r>
            <a:r>
              <a:rPr lang="zh-CN" altLang="zh-CN" sz="2800" dirty="0" smtClean="0">
                <a:solidFill>
                  <a:schemeClr val="tx1"/>
                </a:solidFill>
                <a:latin typeface="+mn-lt"/>
                <a:ea typeface="+mn-ea"/>
                <a:cs typeface="+mn-cs"/>
              </a:rPr>
              <a:t>进行数据预处理</a:t>
            </a:r>
            <a:r>
              <a:rPr lang="zh-CN" altLang="en-US" sz="2800" dirty="0" smtClean="0">
                <a:solidFill>
                  <a:schemeClr val="tx1"/>
                </a:solidFill>
                <a:latin typeface="+mn-lt"/>
                <a:ea typeface="+mn-ea"/>
                <a:cs typeface="+mn-cs"/>
              </a:rPr>
              <a:t>，再在</a:t>
            </a:r>
            <a:r>
              <a:rPr lang="en-US" altLang="zh-CN" sz="2800" dirty="0" smtClean="0">
                <a:solidFill>
                  <a:schemeClr val="tx1"/>
                </a:solidFill>
                <a:latin typeface="+mn-lt"/>
                <a:ea typeface="+mn-ea"/>
                <a:cs typeface="+mn-cs"/>
              </a:rPr>
              <a:t>spark</a:t>
            </a:r>
            <a:r>
              <a:rPr lang="zh-CN" altLang="en-US" sz="2800" dirty="0" smtClean="0">
                <a:solidFill>
                  <a:schemeClr val="tx1"/>
                </a:solidFill>
                <a:latin typeface="+mn-lt"/>
                <a:ea typeface="+mn-ea"/>
                <a:cs typeface="+mn-cs"/>
              </a:rPr>
              <a:t>上操作</a:t>
            </a:r>
            <a:r>
              <a:rPr lang="zh-CN" altLang="en-US" sz="2800" b="1" dirty="0" smtClean="0"/>
              <a:t>。</a:t>
            </a:r>
            <a:endParaRPr lang="en-US" altLang="zh-CN" sz="2800" b="1" dirty="0" smtClean="0"/>
          </a:p>
          <a:p>
            <a:pPr marL="514350" indent="-514350">
              <a:buClr>
                <a:srgbClr val="76B749"/>
              </a:buClr>
              <a:buSzPct val="100000"/>
            </a:pPr>
            <a:r>
              <a:rPr lang="zh-CN" altLang="en-US" sz="2800" b="1" dirty="0" smtClean="0">
                <a:solidFill>
                  <a:schemeClr val="tx1"/>
                </a:solidFill>
                <a:latin typeface="+mn-lt"/>
                <a:ea typeface="+mn-ea"/>
                <a:cs typeface="+mn-cs"/>
              </a:rPr>
              <a:t>适用场景：</a:t>
            </a:r>
            <a:r>
              <a:rPr lang="zh-CN" altLang="en-US" sz="2400" dirty="0" smtClean="0">
                <a:solidFill>
                  <a:schemeClr val="tx1"/>
                </a:solidFill>
                <a:latin typeface="+mn-lt"/>
                <a:ea typeface="+mn-ea"/>
                <a:cs typeface="+mn-cs"/>
              </a:rPr>
              <a:t>针对多次对同一数据表进行</a:t>
            </a:r>
            <a:r>
              <a:rPr lang="en-US" altLang="zh-CN" sz="2400" dirty="0" smtClean="0">
                <a:solidFill>
                  <a:schemeClr val="tx1"/>
                </a:solidFill>
                <a:latin typeface="+mn-lt"/>
                <a:ea typeface="+mn-ea"/>
                <a:cs typeface="+mn-cs"/>
              </a:rPr>
              <a:t>spark</a:t>
            </a:r>
            <a:r>
              <a:rPr lang="zh-CN" altLang="en-US" sz="2400" dirty="0" smtClean="0"/>
              <a:t>作业的情况，原始表进行一次预处理后得到没有倾斜的中间表，可多次使用。</a:t>
            </a:r>
            <a:endParaRPr lang="en-US" altLang="zh-CN" sz="2400" dirty="0" smtClean="0">
              <a:solidFill>
                <a:schemeClr val="tx1"/>
              </a:solidFill>
              <a:latin typeface="+mn-lt"/>
              <a:ea typeface="+mn-ea"/>
              <a:cs typeface="+mn-cs"/>
            </a:endParaRPr>
          </a:p>
        </p:txBody>
      </p:sp>
    </p:spTree>
    <p:extLst>
      <p:ext uri="{BB962C8B-B14F-4D97-AF65-F5344CB8AC3E}">
        <p14:creationId xmlns:p14="http://schemas.microsoft.com/office/powerpoint/2010/main" val="3129873565"/>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576339"/>
          </a:xfrm>
          <a:noFill/>
          <a:ln/>
        </p:spPr>
        <p:txBody>
          <a:bodyPr lIns="182562" tIns="46037" rIns="182562" bIns="46037"/>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2"/>
            </a:pPr>
            <a:r>
              <a:rPr lang="zh-CN" altLang="zh-CN" b="1" dirty="0">
                <a:solidFill>
                  <a:schemeClr val="tx1"/>
                </a:solidFill>
                <a:latin typeface="+mn-lt"/>
                <a:ea typeface="+mn-ea"/>
                <a:cs typeface="+mn-cs"/>
              </a:rPr>
              <a:t>过滤少数导致倾斜的</a:t>
            </a:r>
            <a:r>
              <a:rPr lang="en-US" altLang="zh-CN" b="1" dirty="0" smtClean="0">
                <a:solidFill>
                  <a:schemeClr val="tx1"/>
                </a:solidFill>
                <a:latin typeface="+mn-lt"/>
                <a:ea typeface="+mn-ea"/>
                <a:cs typeface="+mn-cs"/>
              </a:rPr>
              <a:t>key</a:t>
            </a:r>
          </a:p>
          <a:p>
            <a:pPr marL="514350" indent="-514350">
              <a:buClr>
                <a:srgbClr val="76B749"/>
              </a:buClr>
              <a:buSzPct val="100000"/>
              <a:buNone/>
            </a:pPr>
            <a:r>
              <a:rPr lang="zh-CN" altLang="zh-CN" sz="2800" dirty="0">
                <a:solidFill>
                  <a:schemeClr val="tx1"/>
                </a:solidFill>
                <a:latin typeface="+mn-lt"/>
                <a:ea typeface="+mn-ea"/>
                <a:cs typeface="+mn-cs"/>
              </a:rPr>
              <a:t>对</a:t>
            </a:r>
            <a:r>
              <a:rPr lang="en-US" altLang="zh-CN" sz="2800" dirty="0">
                <a:solidFill>
                  <a:schemeClr val="tx1"/>
                </a:solidFill>
                <a:latin typeface="+mn-lt"/>
                <a:ea typeface="+mn-ea"/>
                <a:cs typeface="+mn-cs"/>
              </a:rPr>
              <a:t>RDD</a:t>
            </a:r>
            <a:r>
              <a:rPr lang="zh-CN" altLang="zh-CN" sz="2800" dirty="0">
                <a:solidFill>
                  <a:schemeClr val="tx1"/>
                </a:solidFill>
                <a:latin typeface="+mn-lt"/>
                <a:ea typeface="+mn-ea"/>
                <a:cs typeface="+mn-cs"/>
              </a:rPr>
              <a:t>执行</a:t>
            </a:r>
            <a:r>
              <a:rPr lang="en-US" altLang="zh-CN" sz="2800" dirty="0">
                <a:solidFill>
                  <a:schemeClr val="tx1"/>
                </a:solidFill>
                <a:latin typeface="+mn-lt"/>
                <a:ea typeface="+mn-ea"/>
                <a:cs typeface="+mn-cs"/>
              </a:rPr>
              <a:t>filter</a:t>
            </a:r>
            <a:r>
              <a:rPr lang="zh-CN" altLang="zh-CN" sz="2800" dirty="0">
                <a:solidFill>
                  <a:schemeClr val="tx1"/>
                </a:solidFill>
                <a:latin typeface="+mn-lt"/>
                <a:ea typeface="+mn-ea"/>
                <a:cs typeface="+mn-cs"/>
              </a:rPr>
              <a:t>算子过滤掉这些</a:t>
            </a:r>
            <a:r>
              <a:rPr lang="en-US" altLang="zh-CN" sz="2800" dirty="0">
                <a:solidFill>
                  <a:schemeClr val="tx1"/>
                </a:solidFill>
                <a:latin typeface="+mn-lt"/>
                <a:ea typeface="+mn-ea"/>
                <a:cs typeface="+mn-cs"/>
              </a:rPr>
              <a:t>key</a:t>
            </a:r>
            <a:r>
              <a:rPr lang="zh-CN" altLang="en-US" sz="2800" b="1" dirty="0" smtClean="0"/>
              <a:t>。</a:t>
            </a:r>
            <a:endParaRPr lang="en-US" altLang="zh-CN" sz="2800" b="1" dirty="0" smtClean="0"/>
          </a:p>
          <a:p>
            <a:pPr marL="514350" indent="-514350">
              <a:buClr>
                <a:srgbClr val="76B749"/>
              </a:buClr>
              <a:buSzPct val="100000"/>
            </a:pPr>
            <a:r>
              <a:rPr lang="zh-CN" altLang="en-US" sz="2800" b="1" dirty="0" smtClean="0">
                <a:solidFill>
                  <a:schemeClr val="tx1"/>
                </a:solidFill>
                <a:latin typeface="+mn-lt"/>
                <a:ea typeface="+mn-ea"/>
                <a:cs typeface="+mn-cs"/>
              </a:rPr>
              <a:t>适用场景：</a:t>
            </a:r>
            <a:r>
              <a:rPr lang="zh-CN" altLang="zh-CN" sz="2400" dirty="0">
                <a:solidFill>
                  <a:schemeClr val="tx1"/>
                </a:solidFill>
                <a:latin typeface="+mn-lt"/>
                <a:ea typeface="+mn-ea"/>
                <a:cs typeface="+mn-cs"/>
              </a:rPr>
              <a:t>如果发现导致倾斜的</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就少数几个，而且对计算本身的影响并不大的话，那么很适合使用这种方案</a:t>
            </a:r>
            <a:r>
              <a:rPr lang="zh-CN" altLang="en-US" sz="2400" dirty="0" smtClean="0"/>
              <a:t>。</a:t>
            </a:r>
            <a:endParaRPr lang="en-US" altLang="zh-CN" sz="2400" dirty="0" smtClean="0">
              <a:solidFill>
                <a:schemeClr val="tx1"/>
              </a:solidFill>
              <a:latin typeface="+mn-lt"/>
              <a:ea typeface="+mn-ea"/>
              <a:cs typeface="+mn-cs"/>
            </a:endParaRPr>
          </a:p>
        </p:txBody>
      </p:sp>
    </p:spTree>
    <p:extLst>
      <p:ext uri="{BB962C8B-B14F-4D97-AF65-F5344CB8AC3E}">
        <p14:creationId xmlns:p14="http://schemas.microsoft.com/office/powerpoint/2010/main" val="1326005125"/>
      </p:ext>
    </p:extLst>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756360"/>
          </a:xfrm>
          <a:noFill/>
          <a:ln/>
        </p:spPr>
        <p:txBody>
          <a:bodyPr lIns="182562" tIns="46037" rIns="182562" bIns="46037"/>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3"/>
            </a:pPr>
            <a:r>
              <a:rPr lang="zh-CN" altLang="zh-CN" b="1" dirty="0"/>
              <a:t>提高</a:t>
            </a:r>
            <a:r>
              <a:rPr lang="en-US" altLang="zh-CN" b="1" dirty="0"/>
              <a:t>shuffle</a:t>
            </a:r>
            <a:r>
              <a:rPr lang="zh-CN" altLang="zh-CN" b="1" dirty="0"/>
              <a:t>操作的</a:t>
            </a:r>
            <a:r>
              <a:rPr lang="zh-CN" altLang="zh-CN" b="1" dirty="0" smtClean="0"/>
              <a:t>并行度</a:t>
            </a:r>
            <a:endParaRPr lang="en-US" altLang="zh-CN" b="1" dirty="0" smtClean="0">
              <a:solidFill>
                <a:schemeClr val="tx1"/>
              </a:solidFill>
              <a:latin typeface="+mn-lt"/>
              <a:ea typeface="+mn-ea"/>
              <a:cs typeface="+mn-cs"/>
            </a:endParaRPr>
          </a:p>
          <a:p>
            <a:pPr>
              <a:buClr>
                <a:srgbClr val="76B749"/>
              </a:buClr>
              <a:buSzPct val="100000"/>
              <a:buFont typeface="Wingdings" panose="05000000000000000000" pitchFamily="2" charset="2"/>
              <a:buChar char="Ø"/>
            </a:pPr>
            <a:r>
              <a:rPr lang="zh-CN" altLang="en-US" sz="2400" dirty="0"/>
              <a:t>在对</a:t>
            </a:r>
            <a:r>
              <a:rPr lang="en-US" altLang="zh-CN" sz="2400" dirty="0"/>
              <a:t>RDD</a:t>
            </a:r>
            <a:r>
              <a:rPr lang="zh-CN" altLang="en-US" sz="2400" dirty="0"/>
              <a:t>执行</a:t>
            </a:r>
            <a:r>
              <a:rPr lang="en-US" altLang="zh-CN" sz="2400" dirty="0"/>
              <a:t>shuffle</a:t>
            </a:r>
            <a:r>
              <a:rPr lang="zh-CN" altLang="en-US" sz="2400" dirty="0"/>
              <a:t>算子时，给</a:t>
            </a:r>
            <a:r>
              <a:rPr lang="en-US" altLang="zh-CN" sz="2400" dirty="0"/>
              <a:t>shuffle</a:t>
            </a:r>
            <a:r>
              <a:rPr lang="zh-CN" altLang="en-US" sz="2400" dirty="0"/>
              <a:t>算子传入一</a:t>
            </a:r>
            <a:r>
              <a:rPr lang="zh-CN" altLang="en-US" sz="2400" dirty="0" smtClean="0"/>
              <a:t>个设置</a:t>
            </a:r>
            <a:r>
              <a:rPr lang="en-US" altLang="zh-CN" sz="1600" dirty="0" smtClean="0"/>
              <a:t>shuffle </a:t>
            </a:r>
            <a:r>
              <a:rPr lang="en-US" altLang="zh-CN" sz="1600" dirty="0"/>
              <a:t>read task</a:t>
            </a:r>
            <a:r>
              <a:rPr lang="zh-CN" altLang="en-US" sz="2400" dirty="0"/>
              <a:t>的数量</a:t>
            </a:r>
            <a:r>
              <a:rPr lang="zh-CN" altLang="en-US" sz="2400" dirty="0" smtClean="0"/>
              <a:t>参数</a:t>
            </a:r>
            <a:r>
              <a:rPr lang="zh-CN" altLang="en-US" sz="2400" dirty="0"/>
              <a:t>，比如</a:t>
            </a:r>
            <a:r>
              <a:rPr lang="en-US" altLang="zh-CN" sz="1600" dirty="0" err="1"/>
              <a:t>reduceByKey</a:t>
            </a:r>
            <a:r>
              <a:rPr lang="en-US" altLang="zh-CN" sz="1600" dirty="0"/>
              <a:t>(1000</a:t>
            </a:r>
            <a:r>
              <a:rPr lang="en-US" altLang="zh-CN" sz="1600" dirty="0" smtClean="0"/>
              <a:t>)</a:t>
            </a:r>
            <a:r>
              <a:rPr lang="zh-CN" altLang="en-US" sz="1600" dirty="0" smtClean="0"/>
              <a:t>。</a:t>
            </a:r>
            <a:r>
              <a:rPr lang="zh-CN" altLang="en-US" sz="2400" dirty="0" smtClean="0"/>
              <a:t> </a:t>
            </a:r>
            <a:endParaRPr lang="en-US" altLang="zh-CN" sz="2800" b="1" dirty="0" smtClean="0"/>
          </a:p>
          <a:p>
            <a:pPr>
              <a:buClr>
                <a:srgbClr val="76B749"/>
              </a:buClr>
              <a:buSzPct val="100000"/>
              <a:buFont typeface="Wingdings" panose="05000000000000000000" pitchFamily="2" charset="2"/>
              <a:buChar char="Ø"/>
            </a:pPr>
            <a:r>
              <a:rPr lang="zh-CN" altLang="en-US" sz="2400" dirty="0"/>
              <a:t>对于</a:t>
            </a:r>
            <a:r>
              <a:rPr lang="en-US" altLang="zh-CN" sz="2400" dirty="0"/>
              <a:t>Spark SQL</a:t>
            </a:r>
            <a:r>
              <a:rPr lang="zh-CN" altLang="en-US" sz="2400" dirty="0"/>
              <a:t>中的</a:t>
            </a:r>
            <a:r>
              <a:rPr lang="en-US" altLang="zh-CN" sz="2400" dirty="0"/>
              <a:t>shuffle</a:t>
            </a:r>
            <a:r>
              <a:rPr lang="zh-CN" altLang="en-US" sz="2400" dirty="0"/>
              <a:t>类语句，比如</a:t>
            </a:r>
            <a:r>
              <a:rPr lang="en-US" altLang="zh-CN" sz="2400" dirty="0"/>
              <a:t>group by</a:t>
            </a:r>
            <a:r>
              <a:rPr lang="zh-CN" altLang="en-US" sz="2400" dirty="0"/>
              <a:t>、</a:t>
            </a:r>
            <a:r>
              <a:rPr lang="en-US" altLang="zh-CN" sz="2400" dirty="0"/>
              <a:t>join</a:t>
            </a:r>
            <a:r>
              <a:rPr lang="zh-CN" altLang="en-US" sz="2400" dirty="0"/>
              <a:t>等，需要设置一个参数，即</a:t>
            </a:r>
            <a:r>
              <a:rPr lang="en-US" altLang="zh-CN" sz="1400" dirty="0" err="1"/>
              <a:t>spark.sql.shuffle.partitions</a:t>
            </a:r>
            <a:r>
              <a:rPr lang="zh-CN" altLang="en-US" sz="2400" dirty="0"/>
              <a:t>，该参数代表了</a:t>
            </a:r>
            <a:r>
              <a:rPr lang="en-US" altLang="zh-CN" sz="1600" dirty="0"/>
              <a:t>shuffle read task</a:t>
            </a:r>
            <a:r>
              <a:rPr lang="zh-CN" altLang="en-US" sz="2400" dirty="0"/>
              <a:t>的并行度，该值默认是</a:t>
            </a:r>
            <a:r>
              <a:rPr lang="en-US" altLang="zh-CN" sz="2400" dirty="0" smtClean="0"/>
              <a:t>200</a:t>
            </a:r>
            <a:endParaRPr lang="en-US" altLang="zh-CN" sz="2800" b="1" dirty="0" smtClean="0"/>
          </a:p>
          <a:p>
            <a:pPr marL="514350" indent="-514350">
              <a:buClr>
                <a:srgbClr val="76B749"/>
              </a:buClr>
              <a:buSzPct val="100000"/>
            </a:pPr>
            <a:r>
              <a:rPr lang="zh-CN" altLang="en-US" sz="2800" b="1" dirty="0" smtClean="0">
                <a:solidFill>
                  <a:schemeClr val="tx1"/>
                </a:solidFill>
                <a:latin typeface="+mn-lt"/>
                <a:ea typeface="+mn-ea"/>
                <a:cs typeface="+mn-cs"/>
              </a:rPr>
              <a:t>适用场景：</a:t>
            </a:r>
            <a:r>
              <a:rPr lang="zh-CN" altLang="en-US" sz="2000" dirty="0"/>
              <a:t>处理数据倾斜最简单的一种</a:t>
            </a:r>
            <a:r>
              <a:rPr lang="zh-CN" altLang="en-US" sz="2000" dirty="0" smtClean="0"/>
              <a:t>方案</a:t>
            </a:r>
            <a:r>
              <a:rPr lang="en-US" altLang="zh-CN" sz="2000" dirty="0" smtClean="0"/>
              <a:t>,</a:t>
            </a:r>
            <a:r>
              <a:rPr lang="zh-CN" altLang="en-US" sz="2000" dirty="0" smtClean="0"/>
              <a:t>不适应某个</a:t>
            </a:r>
            <a:r>
              <a:rPr lang="en-US" altLang="zh-CN" sz="2000" dirty="0" smtClean="0"/>
              <a:t>key</a:t>
            </a:r>
            <a:r>
              <a:rPr lang="zh-CN" altLang="en-US" sz="2000" dirty="0" smtClean="0"/>
              <a:t>数据量特别大的情况。</a:t>
            </a:r>
            <a:endParaRPr lang="en-US" altLang="zh-CN" sz="2000" dirty="0" smtClean="0">
              <a:solidFill>
                <a:schemeClr val="tx1"/>
              </a:solidFill>
            </a:endParaRPr>
          </a:p>
        </p:txBody>
      </p:sp>
    </p:spTree>
    <p:extLst>
      <p:ext uri="{BB962C8B-B14F-4D97-AF65-F5344CB8AC3E}">
        <p14:creationId xmlns:p14="http://schemas.microsoft.com/office/powerpoint/2010/main" val="1676990549"/>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756360"/>
          </a:xfrm>
          <a:noFill/>
          <a:ln/>
        </p:spPr>
        <p:txBody>
          <a:bodyPr lIns="182562" tIns="46037" rIns="182562" bIns="46037">
            <a:normAutofit lnSpcReduction="10000"/>
          </a:bodyPr>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4"/>
            </a:pPr>
            <a:r>
              <a:rPr lang="zh-CN" altLang="en-US" b="1"/>
              <a:t>局部聚合</a:t>
            </a:r>
            <a:r>
              <a:rPr lang="en-US" altLang="zh-CN" b="1"/>
              <a:t>+</a:t>
            </a:r>
            <a:r>
              <a:rPr lang="zh-CN" altLang="en-US" b="1"/>
              <a:t>全局</a:t>
            </a:r>
            <a:r>
              <a:rPr lang="zh-CN" altLang="en-US" b="1" smtClean="0"/>
              <a:t>聚合</a:t>
            </a:r>
            <a:endParaRPr lang="en-US" altLang="zh-CN" b="1" dirty="0" smtClean="0">
              <a:solidFill>
                <a:schemeClr val="tx1"/>
              </a:solidFill>
              <a:latin typeface="+mn-lt"/>
              <a:ea typeface="+mn-ea"/>
              <a:cs typeface="+mn-cs"/>
            </a:endParaRPr>
          </a:p>
          <a:p>
            <a:pPr>
              <a:buClr>
                <a:srgbClr val="76B749"/>
              </a:buClr>
              <a:buSzPct val="100000"/>
              <a:buFont typeface="Wingdings" panose="05000000000000000000" pitchFamily="2" charset="2"/>
              <a:buChar char="Ø"/>
            </a:pPr>
            <a:r>
              <a:rPr lang="zh-CN" altLang="en-US" sz="2400"/>
              <a:t>将原本相同的</a:t>
            </a:r>
            <a:r>
              <a:rPr lang="en-US" altLang="zh-CN" sz="2400"/>
              <a:t>key</a:t>
            </a:r>
            <a:r>
              <a:rPr lang="zh-CN" altLang="en-US" sz="2400"/>
              <a:t>通过附加随机前缀的方式，变成多个不同的</a:t>
            </a:r>
            <a:r>
              <a:rPr lang="en-US" altLang="zh-CN" sz="2400"/>
              <a:t>key</a:t>
            </a:r>
            <a:r>
              <a:rPr lang="zh-CN" altLang="en-US" sz="2400"/>
              <a:t>，就可以让原本被一个</a:t>
            </a:r>
            <a:r>
              <a:rPr lang="en-US" altLang="zh-CN" sz="2400"/>
              <a:t>task</a:t>
            </a:r>
            <a:r>
              <a:rPr lang="zh-CN" altLang="en-US" sz="2400"/>
              <a:t>处理的数据分散到多个</a:t>
            </a:r>
            <a:r>
              <a:rPr lang="en-US" altLang="zh-CN" sz="2400"/>
              <a:t>task</a:t>
            </a:r>
            <a:r>
              <a:rPr lang="zh-CN" altLang="en-US" sz="2400"/>
              <a:t>上去做局部</a:t>
            </a:r>
            <a:r>
              <a:rPr lang="zh-CN" altLang="en-US" sz="2400" smtClean="0"/>
              <a:t>聚合</a:t>
            </a:r>
            <a:r>
              <a:rPr lang="zh-CN" altLang="en-US" sz="1600" smtClean="0"/>
              <a:t>。</a:t>
            </a:r>
            <a:r>
              <a:rPr lang="zh-CN" altLang="en-US" sz="2400" smtClean="0"/>
              <a:t> </a:t>
            </a:r>
            <a:endParaRPr lang="en-US" altLang="zh-CN" sz="2800" b="1" smtClean="0"/>
          </a:p>
          <a:p>
            <a:pPr>
              <a:buClr>
                <a:srgbClr val="76B749"/>
              </a:buClr>
              <a:buSzPct val="100000"/>
              <a:buFont typeface="Wingdings" panose="05000000000000000000" pitchFamily="2" charset="2"/>
              <a:buChar char="Ø"/>
            </a:pPr>
            <a:r>
              <a:rPr lang="zh-CN" altLang="en-US" sz="2400"/>
              <a:t>接着去除掉随机前缀，再次进行全局聚合，就可以得到最终的</a:t>
            </a:r>
            <a:r>
              <a:rPr lang="zh-CN" altLang="en-US" sz="2400" smtClean="0"/>
              <a:t>结果。</a:t>
            </a:r>
            <a:endParaRPr lang="en-US" altLang="zh-CN" sz="2800" b="1" dirty="0" smtClean="0"/>
          </a:p>
          <a:p>
            <a:pPr marL="514350" indent="-514350">
              <a:buClr>
                <a:srgbClr val="76B749"/>
              </a:buClr>
              <a:buSzPct val="100000"/>
            </a:pPr>
            <a:r>
              <a:rPr lang="zh-CN" altLang="en-US" sz="2800" b="1" smtClean="0">
                <a:solidFill>
                  <a:schemeClr val="tx1"/>
                </a:solidFill>
                <a:latin typeface="+mn-lt"/>
                <a:ea typeface="+mn-ea"/>
                <a:cs typeface="+mn-cs"/>
              </a:rPr>
              <a:t>适用场景：</a:t>
            </a:r>
            <a:r>
              <a:rPr lang="zh-CN" altLang="en-US" sz="2000"/>
              <a:t>对</a:t>
            </a:r>
            <a:r>
              <a:rPr lang="en-US" altLang="zh-CN" sz="2000"/>
              <a:t>RDD</a:t>
            </a:r>
            <a:r>
              <a:rPr lang="zh-CN" altLang="en-US" sz="2000"/>
              <a:t>执行</a:t>
            </a:r>
            <a:r>
              <a:rPr lang="en-US" altLang="zh-CN" sz="2000"/>
              <a:t>reduceByKey</a:t>
            </a:r>
            <a:r>
              <a:rPr lang="zh-CN" altLang="en-US" sz="2000"/>
              <a:t>等聚合类</a:t>
            </a:r>
            <a:r>
              <a:rPr lang="en-US" altLang="zh-CN" sz="2000"/>
              <a:t>shuffle</a:t>
            </a:r>
            <a:r>
              <a:rPr lang="zh-CN" altLang="en-US" sz="2000"/>
              <a:t>算子或者在</a:t>
            </a:r>
            <a:r>
              <a:rPr lang="en-US" altLang="zh-CN" sz="2000"/>
              <a:t>Spark SQL</a:t>
            </a:r>
            <a:r>
              <a:rPr lang="zh-CN" altLang="en-US" sz="2000"/>
              <a:t>中使用</a:t>
            </a:r>
            <a:r>
              <a:rPr lang="en-US" altLang="zh-CN" sz="2000"/>
              <a:t>group by</a:t>
            </a:r>
            <a:r>
              <a:rPr lang="zh-CN" altLang="en-US" sz="2000"/>
              <a:t>语句进行分组聚合</a:t>
            </a:r>
            <a:r>
              <a:rPr lang="zh-CN" altLang="en-US" sz="2000" smtClean="0"/>
              <a:t>时，即仅仅适用于聚合类的</a:t>
            </a:r>
            <a:r>
              <a:rPr lang="en-US" altLang="zh-CN" sz="2000" smtClean="0"/>
              <a:t>shuffle</a:t>
            </a:r>
            <a:r>
              <a:rPr lang="zh-CN" altLang="en-US" sz="2000" smtClean="0"/>
              <a:t>操作。</a:t>
            </a:r>
            <a:endParaRPr lang="en-US" altLang="zh-CN" sz="2000" dirty="0" smtClean="0">
              <a:solidFill>
                <a:schemeClr val="tx1"/>
              </a:solidFill>
            </a:endParaRPr>
          </a:p>
        </p:txBody>
      </p:sp>
    </p:spTree>
    <p:extLst>
      <p:ext uri="{BB962C8B-B14F-4D97-AF65-F5344CB8AC3E}">
        <p14:creationId xmlns:p14="http://schemas.microsoft.com/office/powerpoint/2010/main" val="3233653041"/>
      </p:ext>
    </p:extLst>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pPr marL="742950" indent="-742950">
              <a:buFont typeface="+mj-ea"/>
              <a:buAutoNum type="circleNumDbPlain" startAt="4"/>
            </a:pPr>
            <a:r>
              <a:rPr lang="zh-CN" altLang="en-US" b="1"/>
              <a:t>局部聚合</a:t>
            </a:r>
            <a:r>
              <a:rPr lang="en-US" altLang="zh-CN" b="1"/>
              <a:t>+</a:t>
            </a:r>
            <a:r>
              <a:rPr lang="zh-CN" altLang="en-US" b="1"/>
              <a:t>全局</a:t>
            </a:r>
            <a:r>
              <a:rPr lang="zh-CN" altLang="en-US" b="1" smtClean="0"/>
              <a:t>聚合</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20" y="1957400"/>
            <a:ext cx="8980593" cy="3120347"/>
          </a:xfrm>
          <a:prstGeom prst="rect">
            <a:avLst/>
          </a:prstGeom>
        </p:spPr>
      </p:pic>
    </p:spTree>
    <p:extLst>
      <p:ext uri="{BB962C8B-B14F-4D97-AF65-F5344CB8AC3E}">
        <p14:creationId xmlns:p14="http://schemas.microsoft.com/office/powerpoint/2010/main" val="80449504"/>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756360"/>
          </a:xfrm>
          <a:noFill/>
          <a:ln/>
        </p:spPr>
        <p:txBody>
          <a:bodyPr lIns="182562" tIns="46037" rIns="182562" bIns="46037"/>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5"/>
            </a:pPr>
            <a:r>
              <a:rPr lang="zh-CN" altLang="en-US" b="1"/>
              <a:t>将</a:t>
            </a:r>
            <a:r>
              <a:rPr lang="en-US" altLang="zh-CN" b="1"/>
              <a:t>reduce join</a:t>
            </a:r>
            <a:r>
              <a:rPr lang="zh-CN" altLang="en-US" b="1"/>
              <a:t>转为</a:t>
            </a:r>
            <a:r>
              <a:rPr lang="en-US" altLang="zh-CN" b="1"/>
              <a:t>map </a:t>
            </a:r>
            <a:r>
              <a:rPr lang="en-US" altLang="zh-CN" b="1" smtClean="0"/>
              <a:t>join</a:t>
            </a:r>
            <a:endParaRPr lang="en-US" altLang="zh-CN" b="1" dirty="0" smtClean="0">
              <a:solidFill>
                <a:schemeClr val="tx1"/>
              </a:solidFill>
              <a:latin typeface="+mn-lt"/>
              <a:ea typeface="+mn-ea"/>
              <a:cs typeface="+mn-cs"/>
            </a:endParaRPr>
          </a:p>
          <a:p>
            <a:pPr>
              <a:buClr>
                <a:srgbClr val="76B749"/>
              </a:buClr>
              <a:buSzPct val="100000"/>
              <a:buFont typeface="Wingdings" panose="05000000000000000000" pitchFamily="2" charset="2"/>
              <a:buChar char="Ø"/>
            </a:pPr>
            <a:r>
              <a:rPr lang="zh-CN" altLang="en-US" sz="2400"/>
              <a:t>不使用</a:t>
            </a:r>
            <a:r>
              <a:rPr lang="en-US" altLang="zh-CN" sz="2400"/>
              <a:t>join</a:t>
            </a:r>
            <a:r>
              <a:rPr lang="zh-CN" altLang="en-US" sz="2400"/>
              <a:t>算子进行连接操作，而使用</a:t>
            </a:r>
            <a:r>
              <a:rPr lang="en-US" altLang="zh-CN" sz="2400"/>
              <a:t>Broadcast</a:t>
            </a:r>
            <a:r>
              <a:rPr lang="zh-CN" altLang="en-US" sz="2400"/>
              <a:t>变量与</a:t>
            </a:r>
            <a:r>
              <a:rPr lang="en-US" altLang="zh-CN" sz="2400"/>
              <a:t>map</a:t>
            </a:r>
            <a:r>
              <a:rPr lang="zh-CN" altLang="en-US" sz="2400"/>
              <a:t>类算子实现</a:t>
            </a:r>
            <a:r>
              <a:rPr lang="en-US" altLang="zh-CN" sz="2400"/>
              <a:t>join</a:t>
            </a:r>
            <a:r>
              <a:rPr lang="zh-CN" altLang="en-US" sz="2400"/>
              <a:t>操作，进而完全规避掉</a:t>
            </a:r>
            <a:r>
              <a:rPr lang="en-US" altLang="zh-CN" sz="2400"/>
              <a:t>shuffle</a:t>
            </a:r>
            <a:r>
              <a:rPr lang="zh-CN" altLang="en-US" sz="2400"/>
              <a:t>类的操作</a:t>
            </a:r>
          </a:p>
          <a:p>
            <a:pPr marL="514350" indent="-514350">
              <a:buClr>
                <a:srgbClr val="76B749"/>
              </a:buClr>
              <a:buSzPct val="100000"/>
            </a:pPr>
            <a:r>
              <a:rPr lang="zh-CN" altLang="en-US" sz="2800" b="1" smtClean="0">
                <a:solidFill>
                  <a:schemeClr val="tx1"/>
                </a:solidFill>
                <a:latin typeface="+mn-lt"/>
                <a:ea typeface="+mn-ea"/>
                <a:cs typeface="+mn-cs"/>
              </a:rPr>
              <a:t>适用场景：</a:t>
            </a:r>
            <a:r>
              <a:rPr lang="zh-CN" altLang="en-US" sz="2000"/>
              <a:t>在对</a:t>
            </a:r>
            <a:r>
              <a:rPr lang="en-US" altLang="zh-CN" sz="2000"/>
              <a:t>RDD</a:t>
            </a:r>
            <a:r>
              <a:rPr lang="zh-CN" altLang="en-US" sz="2000"/>
              <a:t>使用</a:t>
            </a:r>
            <a:r>
              <a:rPr lang="en-US" altLang="zh-CN" sz="2000"/>
              <a:t>join</a:t>
            </a:r>
            <a:r>
              <a:rPr lang="zh-CN" altLang="en-US" sz="2000"/>
              <a:t>类操作，或者是在</a:t>
            </a:r>
            <a:r>
              <a:rPr lang="en-US" altLang="zh-CN" sz="2000"/>
              <a:t>Spark SQL</a:t>
            </a:r>
            <a:r>
              <a:rPr lang="zh-CN" altLang="en-US" sz="2000"/>
              <a:t>中使用</a:t>
            </a:r>
            <a:r>
              <a:rPr lang="en-US" altLang="zh-CN" sz="2000"/>
              <a:t>join</a:t>
            </a:r>
            <a:r>
              <a:rPr lang="zh-CN" altLang="en-US" sz="2000"/>
              <a:t>语句时，而且</a:t>
            </a:r>
            <a:r>
              <a:rPr lang="en-US" altLang="zh-CN" sz="2000"/>
              <a:t>join</a:t>
            </a:r>
            <a:r>
              <a:rPr lang="zh-CN" altLang="en-US" sz="2000"/>
              <a:t>操作中的一个</a:t>
            </a:r>
            <a:r>
              <a:rPr lang="en-US" altLang="zh-CN" sz="2000"/>
              <a:t>RDD</a:t>
            </a:r>
            <a:r>
              <a:rPr lang="zh-CN" altLang="en-US" sz="2000"/>
              <a:t>或表的数据量比较小（比如几百</a:t>
            </a:r>
            <a:r>
              <a:rPr lang="en-US" altLang="zh-CN" sz="2000" smtClean="0"/>
              <a:t>M</a:t>
            </a:r>
            <a:r>
              <a:rPr lang="zh-CN" altLang="en-US" sz="2000" smtClean="0"/>
              <a:t>）。</a:t>
            </a:r>
            <a:endParaRPr lang="en-US" altLang="zh-CN" sz="2000" dirty="0" smtClean="0">
              <a:solidFill>
                <a:schemeClr val="tx1"/>
              </a:solidFill>
            </a:endParaRPr>
          </a:p>
        </p:txBody>
      </p:sp>
    </p:spTree>
    <p:extLst>
      <p:ext uri="{BB962C8B-B14F-4D97-AF65-F5344CB8AC3E}">
        <p14:creationId xmlns:p14="http://schemas.microsoft.com/office/powerpoint/2010/main" val="2363210001"/>
      </p:ext>
    </p:extLst>
  </p:cSld>
  <p:clrMapOvr>
    <a:masterClrMapping/>
  </p:clrMapOvr>
  <p:transition spd="med">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13581</Words>
  <Application>Microsoft Office PowerPoint</Application>
  <PresentationFormat>全屏显示(16:10)</PresentationFormat>
  <Paragraphs>1337</Paragraphs>
  <Slides>124</Slides>
  <Notes>114</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124</vt:i4>
      </vt:variant>
    </vt:vector>
  </HeadingPairs>
  <TitlesOfParts>
    <vt:vector size="127" baseType="lpstr">
      <vt:lpstr>WidescreenPresentation</vt:lpstr>
      <vt:lpstr>BMP 图像</vt:lpstr>
      <vt:lpstr>Equation</vt:lpstr>
      <vt:lpstr>PowerPoint 演示文稿</vt:lpstr>
      <vt:lpstr>PowerPoint 演示文稿</vt:lpstr>
      <vt:lpstr>一、培训内容简介</vt:lpstr>
      <vt:lpstr>一、培训内容简介</vt:lpstr>
      <vt:lpstr>PowerPoint 演示文稿</vt:lpstr>
      <vt:lpstr>二、DeepInsight平台功能的进一步使用</vt:lpstr>
      <vt:lpstr>二、DeepInsight平台功能的进一步使用</vt:lpstr>
      <vt:lpstr>二、DeepInsight平台功能的进一步使用</vt:lpstr>
      <vt:lpstr>二、DeepInsight平台功能的进一步使用</vt:lpstr>
      <vt:lpstr>二、DeepInsight平台功能的进一步使用</vt:lpstr>
      <vt:lpstr>二、DeepInsight平台功能的进一步使用</vt:lpstr>
      <vt:lpstr>二、DeepInsight平台功能的进一步使用</vt:lpstr>
      <vt:lpstr>二、DeepInsight平台功能的进一步使用</vt:lpstr>
      <vt:lpstr>二、DeepInsight平台功能的进一步使用</vt:lpstr>
      <vt:lpstr>PowerPoint 演示文稿</vt:lpstr>
      <vt:lpstr>三、DeepInsight平台的数据挖掘算子</vt:lpstr>
      <vt:lpstr>三、DeepInsight平台的数据挖掘算子</vt:lpstr>
      <vt:lpstr>平台基础算子1——数据源算子</vt:lpstr>
      <vt:lpstr>平台基础算子2——数据处理算子</vt:lpstr>
      <vt:lpstr>平台基础算子3——数据挖掘算子</vt:lpstr>
      <vt:lpstr>平台基础算子4——图元算子</vt:lpstr>
      <vt:lpstr>数据处理</vt:lpstr>
      <vt:lpstr>数据挖掘</vt:lpstr>
      <vt:lpstr>有监督学习</vt:lpstr>
      <vt:lpstr>无监督学习</vt:lpstr>
      <vt:lpstr>监督学习 – k邻近算法</vt:lpstr>
      <vt:lpstr>监督学习 – 朴素贝叶斯分类器</vt:lpstr>
      <vt:lpstr>监督学习 – 感知机，SVM – 分类问题</vt:lpstr>
      <vt:lpstr>监督学习 – 感知机，SVM</vt:lpstr>
      <vt:lpstr>监督学习 – 决策树系列</vt:lpstr>
      <vt:lpstr>监督学习 – 决策树系列</vt:lpstr>
      <vt:lpstr>监督学习 – 决策树系列</vt:lpstr>
      <vt:lpstr>监督学习 – 线性回归，岭回归，Lasso回归</vt:lpstr>
      <vt:lpstr>监督学习 – 线性回归，岭回归，Lasso回归</vt:lpstr>
      <vt:lpstr>监督学习 – 等渗回归 isotonic regression</vt:lpstr>
      <vt:lpstr>监督学习 – 逻辑回归</vt:lpstr>
      <vt:lpstr>监督学习 – 神经网络</vt:lpstr>
      <vt:lpstr>监督学习 – 神经网络</vt:lpstr>
      <vt:lpstr>监督学习 – 卷积神经网络</vt:lpstr>
      <vt:lpstr>监督学习 –神经网络系列</vt:lpstr>
      <vt:lpstr>监督学习 –神经网络系列</vt:lpstr>
      <vt:lpstr>监督学习 –神经网络系列</vt:lpstr>
      <vt:lpstr>监督学习 –神经网络系列</vt:lpstr>
      <vt:lpstr>监督学习 –协同过滤算法</vt:lpstr>
      <vt:lpstr>监督学习 –粗糙集</vt:lpstr>
      <vt:lpstr>无监督学习 – 聚类算法Kmeans系列</vt:lpstr>
      <vt:lpstr>无监督学习 – KMeans</vt:lpstr>
      <vt:lpstr>无监督学习 – DBSCAN</vt:lpstr>
      <vt:lpstr>无监督学习 – 高斯混合模型GMM</vt:lpstr>
      <vt:lpstr>无监督学习 – 高斯混合模型GMM</vt:lpstr>
      <vt:lpstr>无监督学习 – 模糊C均值聚类</vt:lpstr>
      <vt:lpstr>无监督学习 – Louvain社区发现算法</vt:lpstr>
      <vt:lpstr>无监督学习 – 其他聚类算法</vt:lpstr>
      <vt:lpstr>无监督学习 – 聚类算法</vt:lpstr>
      <vt:lpstr>无监督学习 – 频繁项集与关联规则</vt:lpstr>
      <vt:lpstr>无监督学习 – 频繁项集与关联规则</vt:lpstr>
      <vt:lpstr>无监督学习 – 降维算法</vt:lpstr>
      <vt:lpstr>无监督学习 – 降维算法</vt:lpstr>
      <vt:lpstr>其他算法 – 时间序列分析</vt:lpstr>
      <vt:lpstr>其他算法 – 时间序列分析</vt:lpstr>
      <vt:lpstr>其他算法 – 分词算法</vt:lpstr>
      <vt:lpstr>PowerPoint 演示文稿</vt:lpstr>
      <vt:lpstr>四、DeepInsight平台的算子开发</vt:lpstr>
      <vt:lpstr>四、DeepInsight平台的算子开发</vt:lpstr>
      <vt:lpstr>四、DeepInsight平台的算子开发</vt:lpstr>
      <vt:lpstr>四、DeepInsight平台的算子开发</vt:lpstr>
      <vt:lpstr>四、DeepInsight平台的算子开发</vt:lpstr>
      <vt:lpstr>四、DeepInsight平台的算子开发</vt:lpstr>
      <vt:lpstr>四、DeepInsight平台的算子开发</vt:lpstr>
      <vt:lpstr>四、DeepInsight平台的算子开发</vt:lpstr>
      <vt:lpstr>四、DeepInsight平台的算子开发</vt:lpstr>
      <vt:lpstr>四、DeepInsight平台的算子开发</vt:lpstr>
      <vt:lpstr>PowerPoint 演示文稿</vt:lpstr>
      <vt:lpstr>一、开发调优 </vt:lpstr>
      <vt:lpstr>一、开发调优 </vt:lpstr>
      <vt:lpstr>一、开发调优 </vt:lpstr>
      <vt:lpstr>一、开发调优 </vt:lpstr>
      <vt:lpstr>一、开发调优 </vt:lpstr>
      <vt:lpstr>一、开发调优 </vt:lpstr>
      <vt:lpstr>一、开发调优 </vt:lpstr>
      <vt:lpstr>一、开发调优 </vt:lpstr>
      <vt:lpstr>一、开发调优 </vt:lpstr>
      <vt:lpstr>一、开发调优 </vt:lpstr>
      <vt:lpstr>一、开发调优 </vt:lpstr>
      <vt:lpstr>二、资源调优 </vt:lpstr>
      <vt:lpstr>二、资源调优 </vt:lpstr>
      <vt:lpstr>二、资源调优 </vt:lpstr>
      <vt:lpstr>二、资源调优 </vt:lpstr>
      <vt:lpstr>二、资源调优 </vt:lpstr>
      <vt:lpstr>三、数据倾斜调优 </vt:lpstr>
      <vt:lpstr>三、数据倾斜调优 </vt:lpstr>
      <vt:lpstr>三、数据倾斜调优 </vt:lpstr>
      <vt:lpstr>三、数据倾斜调优 </vt:lpstr>
      <vt:lpstr>三、数据倾斜调优 </vt:lpstr>
      <vt:lpstr>三、数据倾斜调优 </vt:lpstr>
      <vt:lpstr>三、数据倾斜调优 </vt:lpstr>
      <vt:lpstr>三、数据倾斜调优 </vt:lpstr>
      <vt:lpstr>局部聚合+全局聚合</vt:lpstr>
      <vt:lpstr>三、数据倾斜调优 </vt:lpstr>
      <vt:lpstr>将reduce join转为map join</vt:lpstr>
      <vt:lpstr>三、数据倾斜调优 </vt:lpstr>
      <vt:lpstr>采样倾斜key并分拆join操作</vt:lpstr>
      <vt:lpstr>三、数据倾斜调优 </vt:lpstr>
      <vt:lpstr>三、数据倾斜调优 </vt:lpstr>
      <vt:lpstr>四、shuffle调优 </vt:lpstr>
      <vt:lpstr>四、shuffle调优 </vt:lpstr>
      <vt:lpstr>HashShuffleManager运行原理</vt:lpstr>
      <vt:lpstr>优化后的HashShuffleManager</vt:lpstr>
      <vt:lpstr>四、shuffle调优 </vt:lpstr>
      <vt:lpstr>SortShuffleManager普通机制</vt:lpstr>
      <vt:lpstr>SortShuffleManager bypass机制</vt:lpstr>
      <vt:lpstr>四、shuffle调优 </vt:lpstr>
      <vt:lpstr>四、shuffle调优 </vt:lpstr>
      <vt:lpstr>四、shuffle调优 </vt:lpstr>
      <vt:lpstr>四、shuffle调优 </vt:lpstr>
      <vt:lpstr>四、shuffle调优 </vt:lpstr>
      <vt:lpstr>四、shuffle调优 </vt:lpstr>
      <vt:lpstr>四、shuffle调优 </vt:lpstr>
      <vt:lpstr>四、shuffle调优 </vt:lpstr>
      <vt:lpstr>四、shuffle调优 </vt:lpstr>
      <vt:lpstr>四、shuffle调优 </vt:lpstr>
      <vt:lpstr>四、shuffle调优 </vt:lpstr>
      <vt:lpstr>五、结束语 </vt:lpstr>
      <vt:lpstr>谢 谢！ </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2016-04-04T12:02:38Z</cp:lastPrinted>
  <dcterms:created xsi:type="dcterms:W3CDTF">2016-04-04T12:02:38Z</dcterms:created>
  <dcterms:modified xsi:type="dcterms:W3CDTF">2018-09-06T09:58:37Z</dcterms:modified>
  <dc:language>zh-CN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VPID_ALTERNATENAMES">
    <vt:lpwstr/>
  </property>
  <property fmtid="{D5CDD505-2E9C-101B-9397-08002B2CF9AE}" pid="3" name="BuildNumberCreated">
    <vt:i4>1006703301</vt:i4>
  </property>
  <property fmtid="{D5CDD505-2E9C-101B-9397-08002B2CF9AE}" pid="4" name="BuildNumberEdited">
    <vt:i4>1006768951</vt:i4>
  </property>
  <property fmtid="{D5CDD505-2E9C-101B-9397-08002B2CF9AE}" pid="5" name="IsMetric">
    <vt:bool>true</vt:bool>
  </property>
  <property fmtid="{D5CDD505-2E9C-101B-9397-08002B2CF9AE}" pid="6" name="TimeEdited">
    <vt:filetime>2017-04-12T02:41:48Z</vt:filetime>
  </property>
</Properties>
</file>